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1053"/>
    <a:srgbClr val="ED0C00"/>
    <a:srgbClr val="6D94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26"/>
    <p:restoredTop sz="94694"/>
  </p:normalViewPr>
  <p:slideViewPr>
    <p:cSldViewPr snapToGrid="0" snapToObjects="1">
      <p:cViewPr varScale="1">
        <p:scale>
          <a:sx n="56" d="100"/>
          <a:sy n="56" d="100"/>
        </p:scale>
        <p:origin x="48" y="27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82D38-69FD-AD41-9583-15351D0E3D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322661-A3BA-AA4E-B710-DA1118B466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79513A-7419-2944-AB9B-E96BC47E0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73732-1178-2542-81FA-A6155E64C3ED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4AAE0-0EB5-B346-A585-2532AFD9C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747EDC-6673-DA4C-BF97-B0A67C44E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AC17C-8B10-1845-929E-7A1200BE7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953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DDAE3-1F2A-2745-81F7-EED54F116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8DCFF8-3CA6-234E-88F4-68D0C1628E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BAEBCC-B393-414A-8C96-668EBE8B8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73732-1178-2542-81FA-A6155E64C3ED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F32478-8366-624B-980F-5CB5B53FD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295742-6722-3A4F-99DD-131D9EC63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AC17C-8B10-1845-929E-7A1200BE7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442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E9F0B4-9A6F-7D42-B498-22B458BDDE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E09371-0F2A-314F-BC60-DE9CCD9AB7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E4C7A3-A5AD-D341-8D42-C3B10CDD0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73732-1178-2542-81FA-A6155E64C3ED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9D56EE-96FF-2E40-9AEA-0A55908A1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733804-B299-0044-BFC4-FF812A18D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AC17C-8B10-1845-929E-7A1200BE7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678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1FF2C-4B66-CD43-902C-4B2671B23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CE6443-C749-0842-9225-ECFC79FD49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9FD261-CFF8-0243-A6D0-43C131C9A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73732-1178-2542-81FA-A6155E64C3ED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8869E9-1FD0-3740-920C-583BCD671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39C37B-BDBC-6642-8DFB-91369F678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AC17C-8B10-1845-929E-7A1200BE7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058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64342-FC34-A949-A95A-CAC82B7E3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B40EB8-E1F1-6545-8972-DE33CCC92A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F6558E-279C-FE4C-8B09-37969F0CD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73732-1178-2542-81FA-A6155E64C3ED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04E3A5-709F-1C49-9E1E-3E9275F72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3B8FC4-7064-2E46-9835-7D9F57C07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AC17C-8B10-1845-929E-7A1200BE7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01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49E79-D428-7941-9119-8AE0C860B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A51B1-E038-4F40-BF49-081A440956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1FE4A6-0E3C-B34D-B209-ED5970516C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DB963A-3E3C-5E41-8D2A-9DCE622DE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73732-1178-2542-81FA-A6155E64C3ED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96861-D8F6-3840-BFFB-5C078F93F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6C64C1-A394-4E40-BB0C-F4193870A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AC17C-8B10-1845-929E-7A1200BE7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642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626B8-BDE9-9C4A-8CFC-18692AE1D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F5531B-EB32-E54B-933E-2FC6496F9B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08EE95-B8E4-F24F-A99F-05E73F8B6A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E1FC66-60F5-F747-B10D-150646946C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0A9DC6-C433-3148-A40E-2F39CCC21A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C4C0AD-2F19-D049-AA2E-474BC13C0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73732-1178-2542-81FA-A6155E64C3ED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CAE698-FC16-BF43-8821-C8F65954C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5F7A2D-7BCD-E145-A660-34C0278C7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AC17C-8B10-1845-929E-7A1200BE7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881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72115-7640-A444-BA9C-C44223A7F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DD6287-0610-B345-BF06-DA3916E50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73732-1178-2542-81FA-A6155E64C3ED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AA0F25-B015-B349-B244-FF9240330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E5DA4E-0706-2A4D-8549-848169D3B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AC17C-8B10-1845-929E-7A1200BE7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48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B7FC7C-F457-774B-A9E5-2F3E527A7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73732-1178-2542-81FA-A6155E64C3ED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33DF72-2F8D-BE43-8213-C1E25D11F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5D7253-801D-3849-B693-8EB0AF5E2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AC17C-8B10-1845-929E-7A1200BE7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631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CAB48-8601-304A-B430-394171BE4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336CF-9315-E646-8BD2-5070420B7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84D7F0-C49A-6743-9322-915DB1693B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F0A054-418E-704D-A2F7-EEF526DFD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73732-1178-2542-81FA-A6155E64C3ED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5B7D8A-057D-DC4D-9128-7926048C0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5CDA8E-B247-984D-857C-D8A8E5B33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AC17C-8B10-1845-929E-7A1200BE7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998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CB16E-DD25-D84E-ABB1-89D6126DE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F00CCD-CB30-8041-AE80-D54E2C5417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2B8D7F-D975-234D-A7DB-8792759CA5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AD7C33-C186-C248-9356-34F901A2B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73732-1178-2542-81FA-A6155E64C3ED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6DEEBC-81A3-A042-B777-68DAFFC27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5BE958-5CAC-9A4D-8A31-6BD2FF4F0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AC17C-8B10-1845-929E-7A1200BE7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757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2D7DFD-B501-0B4E-97CC-A3D34CB63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FD6943-9CA4-EB4B-A0E3-58D327466F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9690C-EDF9-8448-A071-EE19D1970D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73732-1178-2542-81FA-A6155E64C3ED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8F350B-D8DF-0C4D-9FE6-82E840A7CB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D065EC-6380-2E46-ACE8-59253CA2F2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AC17C-8B10-1845-929E-7A1200BE7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342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2275A7-3F8B-384E-B4FD-FABEE0E2DBAF}"/>
              </a:ext>
            </a:extLst>
          </p:cNvPr>
          <p:cNvSpPr txBox="1"/>
          <p:nvPr/>
        </p:nvSpPr>
        <p:spPr>
          <a:xfrm>
            <a:off x="630231" y="2594113"/>
            <a:ext cx="3858190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700" dirty="0">
                <a:solidFill>
                  <a:srgbClr val="3C1053"/>
                </a:solidFill>
                <a:latin typeface="Georgia" panose="02040502050405020303" pitchFamily="18" charset="0"/>
              </a:rPr>
              <a:t>ACU is thrilled to offer students the unique opportunity to study in Rome </a:t>
            </a:r>
            <a:br>
              <a:rPr lang="en-AU" sz="1700" dirty="0">
                <a:solidFill>
                  <a:srgbClr val="3C1053"/>
                </a:solidFill>
                <a:latin typeface="Georgia" panose="02040502050405020303" pitchFamily="18" charset="0"/>
              </a:rPr>
            </a:br>
            <a:r>
              <a:rPr lang="en-AU" sz="1700" dirty="0">
                <a:solidFill>
                  <a:srgbClr val="3C1053"/>
                </a:solidFill>
                <a:latin typeface="Georgia" panose="02040502050405020303" pitchFamily="18" charset="0"/>
              </a:rPr>
              <a:t>in Semester 2, 2022.</a:t>
            </a:r>
          </a:p>
          <a:p>
            <a:endParaRPr lang="en-AU" sz="1700" dirty="0">
              <a:solidFill>
                <a:srgbClr val="3C1053"/>
              </a:solidFill>
              <a:latin typeface="Georgia" panose="02040502050405020303" pitchFamily="18" charset="0"/>
            </a:endParaRPr>
          </a:p>
          <a:p>
            <a:r>
              <a:rPr lang="en-AU" sz="1700" dirty="0">
                <a:solidFill>
                  <a:srgbClr val="3C1053"/>
                </a:solidFill>
                <a:latin typeface="Georgia" panose="02040502050405020303" pitchFamily="18" charset="0"/>
              </a:rPr>
              <a:t>Be one of the first students to live and </a:t>
            </a:r>
            <a:br>
              <a:rPr lang="en-AU" sz="1700" dirty="0">
                <a:solidFill>
                  <a:srgbClr val="3C1053"/>
                </a:solidFill>
                <a:latin typeface="Georgia" panose="02040502050405020303" pitchFamily="18" charset="0"/>
              </a:rPr>
            </a:br>
            <a:r>
              <a:rPr lang="en-AU" sz="1700" dirty="0">
                <a:solidFill>
                  <a:srgbClr val="3C1053"/>
                </a:solidFill>
                <a:latin typeface="Georgia" panose="02040502050405020303" pitchFamily="18" charset="0"/>
              </a:rPr>
              <a:t>study at our new ACU Rome campus, </a:t>
            </a:r>
            <a:br>
              <a:rPr lang="en-AU" sz="1700" dirty="0">
                <a:solidFill>
                  <a:srgbClr val="3C1053"/>
                </a:solidFill>
                <a:latin typeface="Georgia" panose="02040502050405020303" pitchFamily="18" charset="0"/>
              </a:rPr>
            </a:br>
            <a:r>
              <a:rPr lang="en-AU" sz="1700" dirty="0">
                <a:solidFill>
                  <a:srgbClr val="3C1053"/>
                </a:solidFill>
                <a:latin typeface="Georgia" panose="02040502050405020303" pitchFamily="18" charset="0"/>
              </a:rPr>
              <a:t>while exploring the Eternal City, </a:t>
            </a:r>
            <a:br>
              <a:rPr lang="en-AU" sz="1700" dirty="0">
                <a:solidFill>
                  <a:srgbClr val="3C1053"/>
                </a:solidFill>
                <a:latin typeface="Georgia" panose="02040502050405020303" pitchFamily="18" charset="0"/>
              </a:rPr>
            </a:br>
            <a:r>
              <a:rPr lang="en-AU" sz="1700" dirty="0">
                <a:solidFill>
                  <a:srgbClr val="3C1053"/>
                </a:solidFill>
                <a:latin typeface="Georgia" panose="02040502050405020303" pitchFamily="18" charset="0"/>
              </a:rPr>
              <a:t>its culture, people and the </a:t>
            </a:r>
            <a:br>
              <a:rPr lang="en-AU" sz="1700" dirty="0">
                <a:solidFill>
                  <a:srgbClr val="3C1053"/>
                </a:solidFill>
                <a:latin typeface="Georgia" panose="02040502050405020303" pitchFamily="18" charset="0"/>
              </a:rPr>
            </a:br>
            <a:r>
              <a:rPr lang="en-AU" sz="1700" dirty="0">
                <a:solidFill>
                  <a:srgbClr val="3C1053"/>
                </a:solidFill>
                <a:latin typeface="Georgia" panose="02040502050405020303" pitchFamily="18" charset="0"/>
              </a:rPr>
              <a:t>unique blend of ancient </a:t>
            </a:r>
            <a:br>
              <a:rPr lang="en-AU" sz="1700" dirty="0">
                <a:solidFill>
                  <a:srgbClr val="3C1053"/>
                </a:solidFill>
                <a:latin typeface="Georgia" panose="02040502050405020303" pitchFamily="18" charset="0"/>
              </a:rPr>
            </a:br>
            <a:r>
              <a:rPr lang="en-AU" sz="1700" dirty="0">
                <a:solidFill>
                  <a:srgbClr val="3C1053"/>
                </a:solidFill>
                <a:latin typeface="Georgia" panose="02040502050405020303" pitchFamily="18" charset="0"/>
              </a:rPr>
              <a:t>and modern history that </a:t>
            </a:r>
            <a:br>
              <a:rPr lang="en-AU" sz="1700" dirty="0">
                <a:solidFill>
                  <a:srgbClr val="3C1053"/>
                </a:solidFill>
                <a:latin typeface="Georgia" panose="02040502050405020303" pitchFamily="18" charset="0"/>
              </a:rPr>
            </a:br>
            <a:r>
              <a:rPr lang="en-AU" sz="1700" dirty="0">
                <a:solidFill>
                  <a:srgbClr val="3C1053"/>
                </a:solidFill>
                <a:latin typeface="Georgia" panose="02040502050405020303" pitchFamily="18" charset="0"/>
              </a:rPr>
              <a:t>only Rome can offer.</a:t>
            </a:r>
          </a:p>
        </p:txBody>
      </p:sp>
    </p:spTree>
    <p:extLst>
      <p:ext uri="{BB962C8B-B14F-4D97-AF65-F5344CB8AC3E}">
        <p14:creationId xmlns:p14="http://schemas.microsoft.com/office/powerpoint/2010/main" val="1953799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C39A1C0-0285-2C42-9F5D-3ACC0D4668CC}"/>
              </a:ext>
            </a:extLst>
          </p:cNvPr>
          <p:cNvSpPr txBox="1"/>
          <p:nvPr/>
        </p:nvSpPr>
        <p:spPr>
          <a:xfrm>
            <a:off x="1580322" y="2574235"/>
            <a:ext cx="3747051" cy="364715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AU" sz="1700" dirty="0">
                <a:solidFill>
                  <a:srgbClr val="3C1053"/>
                </a:solidFill>
                <a:latin typeface="Georgia" panose="02040502050405020303" pitchFamily="18" charset="0"/>
              </a:rPr>
              <a:t>Study up to 40 credit points (4 units) in block mode, completing one unit at a time 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AU" sz="1700" dirty="0">
                <a:solidFill>
                  <a:srgbClr val="3C1053"/>
                </a:solidFill>
                <a:latin typeface="Georgia" panose="02040502050405020303" pitchFamily="18" charset="0"/>
              </a:rPr>
              <a:t>Study the Italian language and learn about a range of topics including religion in Ancient Rome, art and politics, Roman landscapes and more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AU" sz="1700" dirty="0">
                <a:solidFill>
                  <a:srgbClr val="3C1053"/>
                </a:solidFill>
                <a:latin typeface="Georgia" panose="02040502050405020303" pitchFamily="18" charset="0"/>
              </a:rPr>
              <a:t>Option to study 1-3 units as part of a short-term study experience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AU" sz="1700" dirty="0">
                <a:solidFill>
                  <a:srgbClr val="3C1053"/>
                </a:solidFill>
                <a:latin typeface="Georgia" panose="02040502050405020303" pitchFamily="18" charset="0"/>
              </a:rPr>
              <a:t>Opportunity to receive the</a:t>
            </a:r>
            <a:br>
              <a:rPr lang="en-AU" sz="1700" dirty="0">
                <a:solidFill>
                  <a:srgbClr val="3C1053"/>
                </a:solidFill>
                <a:latin typeface="Georgia" panose="02040502050405020303" pitchFamily="18" charset="0"/>
              </a:rPr>
            </a:br>
            <a:r>
              <a:rPr lang="en-AU" sz="1700" dirty="0">
                <a:solidFill>
                  <a:srgbClr val="3C1053"/>
                </a:solidFill>
                <a:latin typeface="Georgia" panose="02040502050405020303" pitchFamily="18" charset="0"/>
              </a:rPr>
              <a:t>Vice-Chancellor and President’s Learning Abroad Grant.</a:t>
            </a:r>
          </a:p>
        </p:txBody>
      </p:sp>
    </p:spTree>
    <p:extLst>
      <p:ext uri="{BB962C8B-B14F-4D97-AF65-F5344CB8AC3E}">
        <p14:creationId xmlns:p14="http://schemas.microsoft.com/office/powerpoint/2010/main" val="34725082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137</Words>
  <Application>Microsoft Office PowerPoint</Application>
  <PresentationFormat>Widescreen</PresentationFormat>
  <Paragraphs>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Georgia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l.mihalj@gmail.com</dc:creator>
  <cp:lastModifiedBy>Patria Manalili</cp:lastModifiedBy>
  <cp:revision>9</cp:revision>
  <dcterms:created xsi:type="dcterms:W3CDTF">2022-02-27T23:13:28Z</dcterms:created>
  <dcterms:modified xsi:type="dcterms:W3CDTF">2022-03-07T23:42:26Z</dcterms:modified>
</cp:coreProperties>
</file>