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2" r:id="rId5"/>
    <p:sldId id="281" r:id="rId6"/>
    <p:sldId id="3022" r:id="rId7"/>
    <p:sldId id="3068" r:id="rId8"/>
    <p:sldId id="3043" r:id="rId9"/>
    <p:sldId id="3074" r:id="rId10"/>
    <p:sldId id="3079" r:id="rId11"/>
    <p:sldId id="3029" r:id="rId12"/>
    <p:sldId id="3042" r:id="rId13"/>
    <p:sldId id="3032" r:id="rId14"/>
    <p:sldId id="3063" r:id="rId15"/>
    <p:sldId id="3076" r:id="rId16"/>
    <p:sldId id="3124" r:id="rId17"/>
    <p:sldId id="3120" r:id="rId18"/>
    <p:sldId id="3121" r:id="rId19"/>
    <p:sldId id="3122" r:id="rId20"/>
    <p:sldId id="3123" r:id="rId21"/>
    <p:sldId id="3077" r:id="rId22"/>
  </p:sldIdLst>
  <p:sldSz cx="12192000" cy="6858000"/>
  <p:notesSz cx="6805613" cy="99393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CCB2CC-E593-4920-ADBB-0A68B48CAF21}">
          <p14:sldIdLst>
            <p14:sldId id="262"/>
            <p14:sldId id="281"/>
            <p14:sldId id="3022"/>
            <p14:sldId id="3068"/>
            <p14:sldId id="3043"/>
            <p14:sldId id="3074"/>
            <p14:sldId id="3079"/>
            <p14:sldId id="3029"/>
            <p14:sldId id="3042"/>
            <p14:sldId id="3032"/>
            <p14:sldId id="3063"/>
            <p14:sldId id="3076"/>
            <p14:sldId id="3124"/>
            <p14:sldId id="3120"/>
            <p14:sldId id="3121"/>
            <p14:sldId id="3122"/>
            <p14:sldId id="3123"/>
            <p14:sldId id="3077"/>
          </p14:sldIdLst>
        </p14:section>
      </p14:sectionLst>
    </p:ext>
    <p:ext uri="{EFAFB233-063F-42B5-8137-9DF3F51BA10A}">
      <p15:sldGuideLst xmlns:p15="http://schemas.microsoft.com/office/powerpoint/2012/main">
        <p15:guide id="1" orient="horz" pos="2160">
          <p15:clr>
            <a:srgbClr val="A4A3A4"/>
          </p15:clr>
        </p15:guide>
        <p15:guide id="2" pos="4158" userDrawn="1">
          <p15:clr>
            <a:srgbClr val="A4A3A4"/>
          </p15:clr>
        </p15:guide>
        <p15:guide id="3" pos="370" userDrawn="1">
          <p15:clr>
            <a:srgbClr val="A4A3A4"/>
          </p15:clr>
        </p15:guide>
        <p15:guide id="4" orient="horz" pos="686" userDrawn="1">
          <p15:clr>
            <a:srgbClr val="A4A3A4"/>
          </p15:clr>
        </p15:guide>
        <p15:guide id="5" orient="horz" pos="11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805068-9921-65A4-0648-1D731C105B0A}" name="Mubarak Suleman" initials="MS" userId="S::musuleman@acu.edu.au::77a7e688-6d42-472a-8157-6ade08084b70" providerId="AD"/>
  <p188:author id="{ECBF47A1-C67F-B911-DB67-F66D0FE61829}" name="Rhiannon Werner" initials="RW" userId="S::rhwerner@acu.edu.au::aafe45e5-4622-4bbb-b4be-647891f155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Waye" initials="KW" lastIdx="10" clrIdx="0">
    <p:extLst>
      <p:ext uri="{19B8F6BF-5375-455C-9EA6-DF929625EA0E}">
        <p15:presenceInfo xmlns:p15="http://schemas.microsoft.com/office/powerpoint/2012/main" userId="S::kewaye@acu.edu.au::899b91c9-b410-481a-950a-d2995dc6c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E6D5"/>
    <a:srgbClr val="FFFFFF"/>
    <a:srgbClr val="FFDB77"/>
    <a:srgbClr val="FFFD77"/>
    <a:srgbClr val="8C857B"/>
    <a:srgbClr val="F2120C"/>
    <a:srgbClr val="3D3935"/>
    <a:srgbClr val="09F5EF"/>
    <a:srgbClr val="F3F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712" y="84"/>
      </p:cViewPr>
      <p:guideLst>
        <p:guide orient="horz" pos="2160"/>
        <p:guide pos="4158"/>
        <p:guide pos="370"/>
        <p:guide orient="horz" pos="686"/>
        <p:guide orient="horz" pos="116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barak Suleman" userId="S::musuleman@acu.edu.au::77a7e688-6d42-472a-8157-6ade08084b70" providerId="AD" clId="Web-{F9629C44-9A1B-CF74-8AE7-3DA959A7318A}"/>
    <pc:docChg chg="modSld">
      <pc:chgData name="Mubarak Suleman" userId="S::musuleman@acu.edu.au::77a7e688-6d42-472a-8157-6ade08084b70" providerId="AD" clId="Web-{F9629C44-9A1B-CF74-8AE7-3DA959A7318A}" dt="2025-10-16T02:24:14.976" v="94" actId="1076"/>
      <pc:docMkLst>
        <pc:docMk/>
      </pc:docMkLst>
      <pc:sldChg chg="modSp">
        <pc:chgData name="Mubarak Suleman" userId="S::musuleman@acu.edu.au::77a7e688-6d42-472a-8157-6ade08084b70" providerId="AD" clId="Web-{F9629C44-9A1B-CF74-8AE7-3DA959A7318A}" dt="2025-10-16T02:24:14.976" v="94" actId="1076"/>
        <pc:sldMkLst>
          <pc:docMk/>
          <pc:sldMk cId="2036878963" sldId="3122"/>
        </pc:sldMkLst>
        <pc:spChg chg="mod">
          <ac:chgData name="Mubarak Suleman" userId="S::musuleman@acu.edu.au::77a7e688-6d42-472a-8157-6ade08084b70" providerId="AD" clId="Web-{F9629C44-9A1B-CF74-8AE7-3DA959A7318A}" dt="2025-10-16T02:23:49.053" v="87" actId="14100"/>
          <ac:spMkLst>
            <pc:docMk/>
            <pc:sldMk cId="2036878963" sldId="3122"/>
            <ac:spMk id="9" creationId="{57A63738-6BA1-CBD6-FF24-ACC2DF0931B1}"/>
          </ac:spMkLst>
        </pc:spChg>
        <pc:spChg chg="mod">
          <ac:chgData name="Mubarak Suleman" userId="S::musuleman@acu.edu.au::77a7e688-6d42-472a-8157-6ade08084b70" providerId="AD" clId="Web-{F9629C44-9A1B-CF74-8AE7-3DA959A7318A}" dt="2025-10-16T02:24:04.991" v="92" actId="20577"/>
          <ac:spMkLst>
            <pc:docMk/>
            <pc:sldMk cId="2036878963" sldId="3122"/>
            <ac:spMk id="10" creationId="{2ED5B128-0567-580A-ACE6-DFDA57E69418}"/>
          </ac:spMkLst>
        </pc:spChg>
        <pc:spChg chg="mod">
          <ac:chgData name="Mubarak Suleman" userId="S::musuleman@acu.edu.au::77a7e688-6d42-472a-8157-6ade08084b70" providerId="AD" clId="Web-{F9629C44-9A1B-CF74-8AE7-3DA959A7318A}" dt="2025-10-16T02:24:14.976" v="94" actId="1076"/>
          <ac:spMkLst>
            <pc:docMk/>
            <pc:sldMk cId="2036878963" sldId="3122"/>
            <ac:spMk id="11" creationId="{B0738E63-D42A-644B-7570-069517DB48A8}"/>
          </ac:spMkLst>
        </pc:spChg>
      </pc:sldChg>
    </pc:docChg>
  </pc:docChgLst>
  <pc:docChgLst>
    <pc:chgData name="Joanne Jarjoura" userId="05ef3497-fcc5-40f1-9141-b9bcd6dc8df7" providerId="ADAL" clId="{715D589A-B020-42AC-96A2-968E3C7BA954}"/>
    <pc:docChg chg="custSel addSld delSld modSld sldOrd modSection">
      <pc:chgData name="Joanne Jarjoura" userId="05ef3497-fcc5-40f1-9141-b9bcd6dc8df7" providerId="ADAL" clId="{715D589A-B020-42AC-96A2-968E3C7BA954}" dt="2025-11-07T04:59:03.148" v="1833" actId="20577"/>
      <pc:docMkLst>
        <pc:docMk/>
      </pc:docMkLst>
      <pc:sldChg chg="modSp mod">
        <pc:chgData name="Joanne Jarjoura" userId="05ef3497-fcc5-40f1-9141-b9bcd6dc8df7" providerId="ADAL" clId="{715D589A-B020-42AC-96A2-968E3C7BA954}" dt="2025-10-23T05:40:36.041" v="1753" actId="20577"/>
        <pc:sldMkLst>
          <pc:docMk/>
          <pc:sldMk cId="2970736196" sldId="281"/>
        </pc:sldMkLst>
        <pc:graphicFrameChg chg="modGraphic">
          <ac:chgData name="Joanne Jarjoura" userId="05ef3497-fcc5-40f1-9141-b9bcd6dc8df7" providerId="ADAL" clId="{715D589A-B020-42AC-96A2-968E3C7BA954}" dt="2025-10-23T05:40:36.041" v="1753" actId="20577"/>
          <ac:graphicFrameMkLst>
            <pc:docMk/>
            <pc:sldMk cId="2970736196" sldId="281"/>
            <ac:graphicFrameMk id="10" creationId="{53D4D2D8-7670-E444-8015-CA14EC275F96}"/>
          </ac:graphicFrameMkLst>
        </pc:graphicFrameChg>
      </pc:sldChg>
      <pc:sldChg chg="add modNotesTx">
        <pc:chgData name="Joanne Jarjoura" userId="05ef3497-fcc5-40f1-9141-b9bcd6dc8df7" providerId="ADAL" clId="{715D589A-B020-42AC-96A2-968E3C7BA954}" dt="2025-11-07T04:59:03.148" v="1833" actId="20577"/>
        <pc:sldMkLst>
          <pc:docMk/>
          <pc:sldMk cId="1702462823" sldId="282"/>
        </pc:sldMkLst>
      </pc:sldChg>
      <pc:sldChg chg="modNotesTx">
        <pc:chgData name="Joanne Jarjoura" userId="05ef3497-fcc5-40f1-9141-b9bcd6dc8df7" providerId="ADAL" clId="{715D589A-B020-42AC-96A2-968E3C7BA954}" dt="2025-10-22T22:03:48.604" v="1729" actId="6549"/>
        <pc:sldMkLst>
          <pc:docMk/>
          <pc:sldMk cId="3180722956" sldId="3120"/>
        </pc:sldMkLst>
      </pc:sldChg>
      <pc:sldChg chg="modSp add mod ord modShow">
        <pc:chgData name="Joanne Jarjoura" userId="05ef3497-fcc5-40f1-9141-b9bcd6dc8df7" providerId="ADAL" clId="{715D589A-B020-42AC-96A2-968E3C7BA954}" dt="2025-10-22T00:53:47.315" v="1462" actId="20577"/>
        <pc:sldMkLst>
          <pc:docMk/>
          <pc:sldMk cId="3333207749" sldId="3123"/>
        </pc:sldMkLst>
        <pc:spChg chg="mod">
          <ac:chgData name="Joanne Jarjoura" userId="05ef3497-fcc5-40f1-9141-b9bcd6dc8df7" providerId="ADAL" clId="{715D589A-B020-42AC-96A2-968E3C7BA954}" dt="2025-10-22T00:53:47.315" v="1462" actId="20577"/>
          <ac:spMkLst>
            <pc:docMk/>
            <pc:sldMk cId="3333207749" sldId="3123"/>
            <ac:spMk id="2" creationId="{F9C14DD4-7892-03D2-103A-81B3D3B258D6}"/>
          </ac:spMkLst>
        </pc:spChg>
        <pc:spChg chg="mod">
          <ac:chgData name="Joanne Jarjoura" userId="05ef3497-fcc5-40f1-9141-b9bcd6dc8df7" providerId="ADAL" clId="{715D589A-B020-42AC-96A2-968E3C7BA954}" dt="2025-10-17T00:49:07.766" v="56" actId="20577"/>
          <ac:spMkLst>
            <pc:docMk/>
            <pc:sldMk cId="3333207749" sldId="3123"/>
            <ac:spMk id="3" creationId="{F16AEAF6-DE8A-F98E-87C0-86A857A9C383}"/>
          </ac:spMkLst>
        </pc:spChg>
      </pc:sldChg>
      <pc:sldChg chg="modSp add mod ord">
        <pc:chgData name="Joanne Jarjoura" userId="05ef3497-fcc5-40f1-9141-b9bcd6dc8df7" providerId="ADAL" clId="{715D589A-B020-42AC-96A2-968E3C7BA954}" dt="2025-10-23T05:41:26.308" v="1803"/>
        <pc:sldMkLst>
          <pc:docMk/>
          <pc:sldMk cId="2313302829" sldId="3124"/>
        </pc:sldMkLst>
        <pc:spChg chg="mod">
          <ac:chgData name="Joanne Jarjoura" userId="05ef3497-fcc5-40f1-9141-b9bcd6dc8df7" providerId="ADAL" clId="{715D589A-B020-42AC-96A2-968E3C7BA954}" dt="2025-10-23T05:41:11.266" v="1801" actId="20577"/>
          <ac:spMkLst>
            <pc:docMk/>
            <pc:sldMk cId="2313302829" sldId="3124"/>
            <ac:spMk id="2" creationId="{CC40F14D-CD57-3970-C9E2-0E27F1F055BB}"/>
          </ac:spMkLst>
        </pc:spChg>
      </pc:sldChg>
    </pc:docChg>
  </pc:docChgLst>
  <pc:docChgLst>
    <pc:chgData name="Mubarak Suleman" userId="S::musuleman@acu.edu.au::77a7e688-6d42-472a-8157-6ade08084b70" providerId="AD" clId="Web-{3DFF206B-8370-E30B-61FC-0D9A0B4E8CED}"/>
    <pc:docChg chg="addSld delSld modSld sldOrd modSection">
      <pc:chgData name="Mubarak Suleman" userId="S::musuleman@acu.edu.au::77a7e688-6d42-472a-8157-6ade08084b70" providerId="AD" clId="Web-{3DFF206B-8370-E30B-61FC-0D9A0B4E8CED}" dt="2025-10-13T06:44:32.163" v="1333" actId="20577"/>
      <pc:docMkLst>
        <pc:docMk/>
      </pc:docMkLst>
      <pc:sldChg chg="modSp">
        <pc:chgData name="Mubarak Suleman" userId="S::musuleman@acu.edu.au::77a7e688-6d42-472a-8157-6ade08084b70" providerId="AD" clId="Web-{3DFF206B-8370-E30B-61FC-0D9A0B4E8CED}" dt="2025-10-12T04:54:23.195" v="644"/>
        <pc:sldMkLst>
          <pc:docMk/>
          <pc:sldMk cId="2970736196" sldId="281"/>
        </pc:sldMkLst>
        <pc:graphicFrameChg chg="mod modGraphic">
          <ac:chgData name="Mubarak Suleman" userId="S::musuleman@acu.edu.au::77a7e688-6d42-472a-8157-6ade08084b70" providerId="AD" clId="Web-{3DFF206B-8370-E30B-61FC-0D9A0B4E8CED}" dt="2025-10-12T04:54:23.195" v="644"/>
          <ac:graphicFrameMkLst>
            <pc:docMk/>
            <pc:sldMk cId="2970736196" sldId="281"/>
            <ac:graphicFrameMk id="10" creationId="{53D4D2D8-7670-E444-8015-CA14EC275F96}"/>
          </ac:graphicFrameMkLst>
        </pc:graphicFrameChg>
      </pc:sldChg>
      <pc:sldChg chg="addSp delSp modSp new ord modCm">
        <pc:chgData name="Mubarak Suleman" userId="S::musuleman@acu.edu.au::77a7e688-6d42-472a-8157-6ade08084b70" providerId="AD" clId="Web-{3DFF206B-8370-E30B-61FC-0D9A0B4E8CED}" dt="2025-10-13T06:40:48.472" v="1289" actId="20577"/>
        <pc:sldMkLst>
          <pc:docMk/>
          <pc:sldMk cId="3180722956" sldId="3120"/>
        </pc:sldMkLst>
        <pc:spChg chg="add mod">
          <ac:chgData name="Mubarak Suleman" userId="S::musuleman@acu.edu.au::77a7e688-6d42-472a-8157-6ade08084b70" providerId="AD" clId="Web-{3DFF206B-8370-E30B-61FC-0D9A0B4E8CED}" dt="2025-10-13T05:20:24.254" v="991" actId="1076"/>
          <ac:spMkLst>
            <pc:docMk/>
            <pc:sldMk cId="3180722956" sldId="3120"/>
            <ac:spMk id="4" creationId="{1B013BFF-B658-CCE9-CE20-CD6F330B40A7}"/>
          </ac:spMkLst>
        </pc:spChg>
        <pc:spChg chg="add mod">
          <ac:chgData name="Mubarak Suleman" userId="S::musuleman@acu.edu.au::77a7e688-6d42-472a-8157-6ade08084b70" providerId="AD" clId="Web-{3DFF206B-8370-E30B-61FC-0D9A0B4E8CED}" dt="2025-10-13T05:20:16.190" v="990" actId="1076"/>
          <ac:spMkLst>
            <pc:docMk/>
            <pc:sldMk cId="3180722956" sldId="3120"/>
            <ac:spMk id="5" creationId="{BC9561D5-D958-70E1-398B-CB0F019C34B9}"/>
          </ac:spMkLst>
        </pc:spChg>
        <pc:spChg chg="add mod">
          <ac:chgData name="Mubarak Suleman" userId="S::musuleman@acu.edu.au::77a7e688-6d42-472a-8157-6ade08084b70" providerId="AD" clId="Web-{3DFF206B-8370-E30B-61FC-0D9A0B4E8CED}" dt="2025-10-13T05:17:45.301" v="977" actId="1076"/>
          <ac:spMkLst>
            <pc:docMk/>
            <pc:sldMk cId="3180722956" sldId="3120"/>
            <ac:spMk id="6" creationId="{4CC84217-09BD-AAF6-1FD3-FA704B81419F}"/>
          </ac:spMkLst>
        </pc:spChg>
        <pc:spChg chg="add mod">
          <ac:chgData name="Mubarak Suleman" userId="S::musuleman@acu.edu.au::77a7e688-6d42-472a-8157-6ade08084b70" providerId="AD" clId="Web-{3DFF206B-8370-E30B-61FC-0D9A0B4E8CED}" dt="2025-10-13T05:36:11.444" v="1044" actId="20577"/>
          <ac:spMkLst>
            <pc:docMk/>
            <pc:sldMk cId="3180722956" sldId="3120"/>
            <ac:spMk id="7" creationId="{DB79F05D-BEF3-8742-C78D-131519E66153}"/>
          </ac:spMkLst>
        </pc:spChg>
        <pc:spChg chg="add mod">
          <ac:chgData name="Mubarak Suleman" userId="S::musuleman@acu.edu.au::77a7e688-6d42-472a-8157-6ade08084b70" providerId="AD" clId="Web-{3DFF206B-8370-E30B-61FC-0D9A0B4E8CED}" dt="2025-10-13T05:17:10.488" v="965" actId="1076"/>
          <ac:spMkLst>
            <pc:docMk/>
            <pc:sldMk cId="3180722956" sldId="3120"/>
            <ac:spMk id="9" creationId="{CD55779E-790E-6FA3-D1B0-AD853570EC5B}"/>
          </ac:spMkLst>
        </pc:spChg>
        <pc:spChg chg="add mod">
          <ac:chgData name="Mubarak Suleman" userId="S::musuleman@acu.edu.au::77a7e688-6d42-472a-8157-6ade08084b70" providerId="AD" clId="Web-{3DFF206B-8370-E30B-61FC-0D9A0B4E8CED}" dt="2025-10-13T05:17:10.519" v="966" actId="1076"/>
          <ac:spMkLst>
            <pc:docMk/>
            <pc:sldMk cId="3180722956" sldId="3120"/>
            <ac:spMk id="10" creationId="{297D8667-DD81-CA92-CE77-AC44544273A2}"/>
          </ac:spMkLst>
        </pc:spChg>
        <pc:spChg chg="add mod">
          <ac:chgData name="Mubarak Suleman" userId="S::musuleman@acu.edu.au::77a7e688-6d42-472a-8157-6ade08084b70" providerId="AD" clId="Web-{3DFF206B-8370-E30B-61FC-0D9A0B4E8CED}" dt="2025-10-13T05:17:10.551" v="967" actId="1076"/>
          <ac:spMkLst>
            <pc:docMk/>
            <pc:sldMk cId="3180722956" sldId="3120"/>
            <ac:spMk id="11" creationId="{076C2A64-B989-21E3-B9DF-6877E8B0E826}"/>
          </ac:spMkLst>
        </pc:spChg>
        <pc:spChg chg="add mod">
          <ac:chgData name="Mubarak Suleman" userId="S::musuleman@acu.edu.au::77a7e688-6d42-472a-8157-6ade08084b70" providerId="AD" clId="Web-{3DFF206B-8370-E30B-61FC-0D9A0B4E8CED}" dt="2025-10-13T05:17:10.582" v="968" actId="1076"/>
          <ac:spMkLst>
            <pc:docMk/>
            <pc:sldMk cId="3180722956" sldId="3120"/>
            <ac:spMk id="15" creationId="{D3A65456-39B6-9245-E929-7CE57C894D63}"/>
          </ac:spMkLst>
        </pc:spChg>
        <pc:spChg chg="add mod">
          <ac:chgData name="Mubarak Suleman" userId="S::musuleman@acu.edu.au::77a7e688-6d42-472a-8157-6ade08084b70" providerId="AD" clId="Web-{3DFF206B-8370-E30B-61FC-0D9A0B4E8CED}" dt="2025-10-13T06:40:48.472" v="1289" actId="20577"/>
          <ac:spMkLst>
            <pc:docMk/>
            <pc:sldMk cId="3180722956" sldId="3120"/>
            <ac:spMk id="16" creationId="{D142191C-F9B5-A35A-1BE9-9C303F58B105}"/>
          </ac:spMkLst>
        </pc:spChg>
        <pc:spChg chg="add mod">
          <ac:chgData name="Mubarak Suleman" userId="S::musuleman@acu.edu.au::77a7e688-6d42-472a-8157-6ade08084b70" providerId="AD" clId="Web-{3DFF206B-8370-E30B-61FC-0D9A0B4E8CED}" dt="2025-10-13T05:17:10.629" v="970" actId="1076"/>
          <ac:spMkLst>
            <pc:docMk/>
            <pc:sldMk cId="3180722956" sldId="3120"/>
            <ac:spMk id="17" creationId="{D7D3D605-C87C-F9F5-3566-0B7CE8093591}"/>
          </ac:spMkLst>
        </pc:spChg>
        <pc:extLst>
          <p:ext xmlns:p="http://schemas.openxmlformats.org/presentationml/2006/main" uri="{D6D511B9-2390-475A-947B-AFAB55BFBCF1}">
            <pc226:cmChg xmlns:pc226="http://schemas.microsoft.com/office/powerpoint/2022/06/main/command" chg="mod">
              <pc226:chgData name="Mubarak Suleman" userId="S::musuleman@acu.edu.au::77a7e688-6d42-472a-8157-6ade08084b70" providerId="AD" clId="Web-{3DFF206B-8370-E30B-61FC-0D9A0B4E8CED}" dt="2025-10-13T03:57:03.563" v="862" actId="20577"/>
              <pc2:cmMkLst xmlns:pc2="http://schemas.microsoft.com/office/powerpoint/2019/9/main/command">
                <pc:docMk/>
                <pc:sldMk cId="3180722956" sldId="3120"/>
                <pc2:cmMk id="{BAEB660E-80ED-47C0-9CD1-D8E48063FAC2}"/>
              </pc2:cmMkLst>
            </pc226:cmChg>
            <pc226:cmChg xmlns:pc226="http://schemas.microsoft.com/office/powerpoint/2022/06/main/command" chg="mod">
              <pc226:chgData name="Mubarak Suleman" userId="S::musuleman@acu.edu.au::77a7e688-6d42-472a-8157-6ade08084b70" providerId="AD" clId="Web-{3DFF206B-8370-E30B-61FC-0D9A0B4E8CED}" dt="2025-10-13T03:57:03.563" v="862" actId="20577"/>
              <pc2:cmMkLst xmlns:pc2="http://schemas.microsoft.com/office/powerpoint/2019/9/main/command">
                <pc:docMk/>
                <pc:sldMk cId="3180722956" sldId="3120"/>
                <pc2:cmMk id="{A74A0F5B-3B03-4B65-A34C-7D913C4F99D7}"/>
              </pc2:cmMkLst>
            </pc226:cmChg>
          </p:ext>
        </pc:extLst>
      </pc:sldChg>
      <pc:sldChg chg="addSp delSp modSp">
        <pc:chgData name="Mubarak Suleman" userId="S::musuleman@acu.edu.au::77a7e688-6d42-472a-8157-6ade08084b70" providerId="AD" clId="Web-{3DFF206B-8370-E30B-61FC-0D9A0B4E8CED}" dt="2025-10-13T06:24:40.049" v="1237" actId="20577"/>
        <pc:sldMkLst>
          <pc:docMk/>
          <pc:sldMk cId="2291253962" sldId="3121"/>
        </pc:sldMkLst>
        <pc:spChg chg="add mod">
          <ac:chgData name="Mubarak Suleman" userId="S::musuleman@acu.edu.au::77a7e688-6d42-472a-8157-6ade08084b70" providerId="AD" clId="Web-{3DFF206B-8370-E30B-61FC-0D9A0B4E8CED}" dt="2025-10-13T06:17:26.977" v="1209"/>
          <ac:spMkLst>
            <pc:docMk/>
            <pc:sldMk cId="2291253962" sldId="3121"/>
            <ac:spMk id="5" creationId="{F631EC65-8533-FAFC-C37F-9C19ADFD5D7D}"/>
          </ac:spMkLst>
        </pc:spChg>
        <pc:spChg chg="mod">
          <ac:chgData name="Mubarak Suleman" userId="S::musuleman@acu.edu.au::77a7e688-6d42-472a-8157-6ade08084b70" providerId="AD" clId="Web-{3DFF206B-8370-E30B-61FC-0D9A0B4E8CED}" dt="2025-10-13T05:33:51.832" v="1032" actId="20577"/>
          <ac:spMkLst>
            <pc:docMk/>
            <pc:sldMk cId="2291253962" sldId="3121"/>
            <ac:spMk id="6" creationId="{F5AA8B97-55BC-9E9B-22A0-255137AE35C7}"/>
          </ac:spMkLst>
        </pc:spChg>
        <pc:spChg chg="mod">
          <ac:chgData name="Mubarak Suleman" userId="S::musuleman@acu.edu.au::77a7e688-6d42-472a-8157-6ade08084b70" providerId="AD" clId="Web-{3DFF206B-8370-E30B-61FC-0D9A0B4E8CED}" dt="2025-10-13T06:14:56.313" v="1149" actId="20577"/>
          <ac:spMkLst>
            <pc:docMk/>
            <pc:sldMk cId="2291253962" sldId="3121"/>
            <ac:spMk id="7" creationId="{E19B1361-A283-AFF0-BFD0-2FCF3131F0BE}"/>
          </ac:spMkLst>
        </pc:spChg>
        <pc:spChg chg="mod">
          <ac:chgData name="Mubarak Suleman" userId="S::musuleman@acu.edu.au::77a7e688-6d42-472a-8157-6ade08084b70" providerId="AD" clId="Web-{3DFF206B-8370-E30B-61FC-0D9A0B4E8CED}" dt="2025-10-13T06:15:56.613" v="1165" actId="1076"/>
          <ac:spMkLst>
            <pc:docMk/>
            <pc:sldMk cId="2291253962" sldId="3121"/>
            <ac:spMk id="9" creationId="{DDA0E09A-5113-3AEC-B179-2EBAC647A39B}"/>
          </ac:spMkLst>
        </pc:spChg>
        <pc:spChg chg="mod">
          <ac:chgData name="Mubarak Suleman" userId="S::musuleman@acu.edu.au::77a7e688-6d42-472a-8157-6ade08084b70" providerId="AD" clId="Web-{3DFF206B-8370-E30B-61FC-0D9A0B4E8CED}" dt="2025-10-13T06:15:56.629" v="1166" actId="1076"/>
          <ac:spMkLst>
            <pc:docMk/>
            <pc:sldMk cId="2291253962" sldId="3121"/>
            <ac:spMk id="10" creationId="{1FD2CB7A-A38A-54AC-4C5F-04348471D34E}"/>
          </ac:spMkLst>
        </pc:spChg>
        <pc:spChg chg="mod">
          <ac:chgData name="Mubarak Suleman" userId="S::musuleman@acu.edu.au::77a7e688-6d42-472a-8157-6ade08084b70" providerId="AD" clId="Web-{3DFF206B-8370-E30B-61FC-0D9A0B4E8CED}" dt="2025-10-13T06:24:40.049" v="1237" actId="20577"/>
          <ac:spMkLst>
            <pc:docMk/>
            <pc:sldMk cId="2291253962" sldId="3121"/>
            <ac:spMk id="11" creationId="{68797726-7076-822E-EE35-4ECFE2E20D8F}"/>
          </ac:spMkLst>
        </pc:spChg>
      </pc:sldChg>
      <pc:sldChg chg="modSp">
        <pc:chgData name="Mubarak Suleman" userId="S::musuleman@acu.edu.au::77a7e688-6d42-472a-8157-6ade08084b70" providerId="AD" clId="Web-{3DFF206B-8370-E30B-61FC-0D9A0B4E8CED}" dt="2025-10-13T06:44:32.163" v="1333" actId="20577"/>
        <pc:sldMkLst>
          <pc:docMk/>
          <pc:sldMk cId="2036878963" sldId="3122"/>
        </pc:sldMkLst>
        <pc:spChg chg="mod">
          <ac:chgData name="Mubarak Suleman" userId="S::musuleman@acu.edu.au::77a7e688-6d42-472a-8157-6ade08084b70" providerId="AD" clId="Web-{3DFF206B-8370-E30B-61FC-0D9A0B4E8CED}" dt="2025-10-13T06:34:40.168" v="1258" actId="20577"/>
          <ac:spMkLst>
            <pc:docMk/>
            <pc:sldMk cId="2036878963" sldId="3122"/>
            <ac:spMk id="7" creationId="{1ED00C75-5A08-8E1C-7D2E-42B0816283BB}"/>
          </ac:spMkLst>
        </pc:spChg>
        <pc:spChg chg="mod">
          <ac:chgData name="Mubarak Suleman" userId="S::musuleman@acu.edu.au::77a7e688-6d42-472a-8157-6ade08084b70" providerId="AD" clId="Web-{3DFF206B-8370-E30B-61FC-0D9A0B4E8CED}" dt="2025-10-13T06:44:10.864" v="1324" actId="14100"/>
          <ac:spMkLst>
            <pc:docMk/>
            <pc:sldMk cId="2036878963" sldId="3122"/>
            <ac:spMk id="9" creationId="{57A63738-6BA1-CBD6-FF24-ACC2DF0931B1}"/>
          </ac:spMkLst>
        </pc:spChg>
        <pc:spChg chg="mod">
          <ac:chgData name="Mubarak Suleman" userId="S::musuleman@acu.edu.au::77a7e688-6d42-472a-8157-6ade08084b70" providerId="AD" clId="Web-{3DFF206B-8370-E30B-61FC-0D9A0B4E8CED}" dt="2025-10-13T06:44:19.052" v="1326" actId="14100"/>
          <ac:spMkLst>
            <pc:docMk/>
            <pc:sldMk cId="2036878963" sldId="3122"/>
            <ac:spMk id="10" creationId="{2ED5B128-0567-580A-ACE6-DFDA57E69418}"/>
          </ac:spMkLst>
        </pc:spChg>
        <pc:spChg chg="mod">
          <ac:chgData name="Mubarak Suleman" userId="S::musuleman@acu.edu.au::77a7e688-6d42-472a-8157-6ade08084b70" providerId="AD" clId="Web-{3DFF206B-8370-E30B-61FC-0D9A0B4E8CED}" dt="2025-10-13T06:44:32.163" v="1333" actId="20577"/>
          <ac:spMkLst>
            <pc:docMk/>
            <pc:sldMk cId="2036878963" sldId="3122"/>
            <ac:spMk id="11" creationId="{B0738E63-D42A-644B-7570-069517DB48A8}"/>
          </ac:spMkLst>
        </pc:spChg>
      </pc:sldChg>
    </pc:docChg>
  </pc:docChgLst>
  <pc:docChgLst>
    <pc:chgData name="Joanne Jarjoura" userId="05ef3497-fcc5-40f1-9141-b9bcd6dc8df7" providerId="ADAL" clId="{E042CD08-47FD-4C59-9B38-F9BC3F097EFC}"/>
    <pc:docChg chg="undo custSel addSld delSld modSld modSection">
      <pc:chgData name="Joanne Jarjoura" userId="05ef3497-fcc5-40f1-9141-b9bcd6dc8df7" providerId="ADAL" clId="{E042CD08-47FD-4C59-9B38-F9BC3F097EFC}" dt="2025-10-13T22:38:57.544" v="4316" actId="20577"/>
      <pc:docMkLst>
        <pc:docMk/>
      </pc:docMkLst>
      <pc:sldChg chg="modSp mod">
        <pc:chgData name="Joanne Jarjoura" userId="05ef3497-fcc5-40f1-9141-b9bcd6dc8df7" providerId="ADAL" clId="{E042CD08-47FD-4C59-9B38-F9BC3F097EFC}" dt="2025-10-10T01:23:31.072" v="17" actId="20577"/>
        <pc:sldMkLst>
          <pc:docMk/>
          <pc:sldMk cId="1802115331" sldId="3079"/>
        </pc:sldMkLst>
        <pc:spChg chg="mod">
          <ac:chgData name="Joanne Jarjoura" userId="05ef3497-fcc5-40f1-9141-b9bcd6dc8df7" providerId="ADAL" clId="{E042CD08-47FD-4C59-9B38-F9BC3F097EFC}" dt="2025-10-10T01:23:31.072" v="17" actId="20577"/>
          <ac:spMkLst>
            <pc:docMk/>
            <pc:sldMk cId="1802115331" sldId="3079"/>
            <ac:spMk id="3" creationId="{97248166-5922-FF40-560E-52C3955CD0D9}"/>
          </ac:spMkLst>
        </pc:spChg>
      </pc:sldChg>
      <pc:sldChg chg="modSp mod modCm modNotesTx">
        <pc:chgData name="Joanne Jarjoura" userId="05ef3497-fcc5-40f1-9141-b9bcd6dc8df7" providerId="ADAL" clId="{E042CD08-47FD-4C59-9B38-F9BC3F097EFC}" dt="2025-10-13T22:38:57.544" v="4316" actId="20577"/>
        <pc:sldMkLst>
          <pc:docMk/>
          <pc:sldMk cId="3180722956" sldId="3120"/>
        </pc:sldMkLst>
        <pc:spChg chg="mod">
          <ac:chgData name="Joanne Jarjoura" userId="05ef3497-fcc5-40f1-9141-b9bcd6dc8df7" providerId="ADAL" clId="{E042CD08-47FD-4C59-9B38-F9BC3F097EFC}" dt="2025-10-13T05:08:24.643" v="3841" actId="20577"/>
          <ac:spMkLst>
            <pc:docMk/>
            <pc:sldMk cId="3180722956" sldId="3120"/>
            <ac:spMk id="7" creationId="{DB79F05D-BEF3-8742-C78D-131519E66153}"/>
          </ac:spMkLst>
        </pc:spChg>
        <pc:spChg chg="mod">
          <ac:chgData name="Joanne Jarjoura" userId="05ef3497-fcc5-40f1-9141-b9bcd6dc8df7" providerId="ADAL" clId="{E042CD08-47FD-4C59-9B38-F9BC3F097EFC}" dt="2025-10-13T04:19:47.891" v="3179" actId="6549"/>
          <ac:spMkLst>
            <pc:docMk/>
            <pc:sldMk cId="3180722956" sldId="3120"/>
            <ac:spMk id="15" creationId="{D3A65456-39B6-9245-E929-7CE57C894D63}"/>
          </ac:spMkLst>
        </pc:spChg>
        <pc:spChg chg="mod">
          <ac:chgData name="Joanne Jarjoura" userId="05ef3497-fcc5-40f1-9141-b9bcd6dc8df7" providerId="ADAL" clId="{E042CD08-47FD-4C59-9B38-F9BC3F097EFC}" dt="2025-10-13T22:38:57.544" v="4316" actId="20577"/>
          <ac:spMkLst>
            <pc:docMk/>
            <pc:sldMk cId="3180722956" sldId="3120"/>
            <ac:spMk id="16" creationId="{D142191C-F9B5-A35A-1BE9-9C303F58B105}"/>
          </ac:spMkLst>
        </pc:spChg>
        <pc:spChg chg="mod">
          <ac:chgData name="Joanne Jarjoura" userId="05ef3497-fcc5-40f1-9141-b9bcd6dc8df7" providerId="ADAL" clId="{E042CD08-47FD-4C59-9B38-F9BC3F097EFC}" dt="2025-10-13T04:21:33.866" v="3193" actId="1076"/>
          <ac:spMkLst>
            <pc:docMk/>
            <pc:sldMk cId="3180722956" sldId="3120"/>
            <ac:spMk id="17" creationId="{D7D3D605-C87C-F9F5-3566-0B7CE8093591}"/>
          </ac:spMkLst>
        </pc:spChg>
        <pc:extLst>
          <p:ext xmlns:p="http://schemas.openxmlformats.org/presentationml/2006/main" uri="{D6D511B9-2390-475A-947B-AFAB55BFBCF1}">
            <pc226:cmChg xmlns:pc226="http://schemas.microsoft.com/office/powerpoint/2022/06/main/command" chg="mod">
              <pc226:chgData name="Joanne Jarjoura" userId="05ef3497-fcc5-40f1-9141-b9bcd6dc8df7" providerId="ADAL" clId="{E042CD08-47FD-4C59-9B38-F9BC3F097EFC}" dt="2025-10-13T04:19:47.891" v="3179" actId="6549"/>
              <pc2:cmMkLst xmlns:pc2="http://schemas.microsoft.com/office/powerpoint/2019/9/main/command">
                <pc:docMk/>
                <pc:sldMk cId="3180722956" sldId="3120"/>
                <pc2:cmMk id="{BAEB660E-80ED-47C0-9CD1-D8E48063FAC2}"/>
              </pc2:cmMkLst>
            </pc226:cmChg>
            <pc226:cmChg xmlns:pc226="http://schemas.microsoft.com/office/powerpoint/2022/06/main/command" chg="mod">
              <pc226:chgData name="Joanne Jarjoura" userId="05ef3497-fcc5-40f1-9141-b9bcd6dc8df7" providerId="ADAL" clId="{E042CD08-47FD-4C59-9B38-F9BC3F097EFC}" dt="2025-10-13T04:19:47.891" v="3179" actId="6549"/>
              <pc2:cmMkLst xmlns:pc2="http://schemas.microsoft.com/office/powerpoint/2019/9/main/command">
                <pc:docMk/>
                <pc:sldMk cId="3180722956" sldId="3120"/>
                <pc2:cmMk id="{A74A0F5B-3B03-4B65-A34C-7D913C4F99D7}"/>
              </pc2:cmMkLst>
            </pc226:cmChg>
          </p:ext>
        </pc:extLst>
      </pc:sldChg>
      <pc:sldChg chg="delSp modSp add mod">
        <pc:chgData name="Joanne Jarjoura" userId="05ef3497-fcc5-40f1-9141-b9bcd6dc8df7" providerId="ADAL" clId="{E042CD08-47FD-4C59-9B38-F9BC3F097EFC}" dt="2025-10-13T05:08:02.771" v="3823" actId="20577"/>
        <pc:sldMkLst>
          <pc:docMk/>
          <pc:sldMk cId="2291253962" sldId="3121"/>
        </pc:sldMkLst>
        <pc:spChg chg="mod">
          <ac:chgData name="Joanne Jarjoura" userId="05ef3497-fcc5-40f1-9141-b9bcd6dc8df7" providerId="ADAL" clId="{E042CD08-47FD-4C59-9B38-F9BC3F097EFC}" dt="2025-10-13T03:54:24.553" v="2317" actId="20577"/>
          <ac:spMkLst>
            <pc:docMk/>
            <pc:sldMk cId="2291253962" sldId="3121"/>
            <ac:spMk id="6" creationId="{F5AA8B97-55BC-9E9B-22A0-255137AE35C7}"/>
          </ac:spMkLst>
        </pc:spChg>
        <pc:spChg chg="mod">
          <ac:chgData name="Joanne Jarjoura" userId="05ef3497-fcc5-40f1-9141-b9bcd6dc8df7" providerId="ADAL" clId="{E042CD08-47FD-4C59-9B38-F9BC3F097EFC}" dt="2025-10-13T05:08:02.771" v="3823" actId="20577"/>
          <ac:spMkLst>
            <pc:docMk/>
            <pc:sldMk cId="2291253962" sldId="3121"/>
            <ac:spMk id="7" creationId="{E19B1361-A283-AFF0-BFD0-2FCF3131F0BE}"/>
          </ac:spMkLst>
        </pc:spChg>
        <pc:spChg chg="mod">
          <ac:chgData name="Joanne Jarjoura" userId="05ef3497-fcc5-40f1-9141-b9bcd6dc8df7" providerId="ADAL" clId="{E042CD08-47FD-4C59-9B38-F9BC3F097EFC}" dt="2025-10-13T04:11:07.725" v="2690" actId="1076"/>
          <ac:spMkLst>
            <pc:docMk/>
            <pc:sldMk cId="2291253962" sldId="3121"/>
            <ac:spMk id="9" creationId="{DDA0E09A-5113-3AEC-B179-2EBAC647A39B}"/>
          </ac:spMkLst>
        </pc:spChg>
        <pc:spChg chg="mod">
          <ac:chgData name="Joanne Jarjoura" userId="05ef3497-fcc5-40f1-9141-b9bcd6dc8df7" providerId="ADAL" clId="{E042CD08-47FD-4C59-9B38-F9BC3F097EFC}" dt="2025-10-13T04:26:50.399" v="3609" actId="6549"/>
          <ac:spMkLst>
            <pc:docMk/>
            <pc:sldMk cId="2291253962" sldId="3121"/>
            <ac:spMk id="10" creationId="{1FD2CB7A-A38A-54AC-4C5F-04348471D34E}"/>
          </ac:spMkLst>
        </pc:spChg>
        <pc:spChg chg="mod">
          <ac:chgData name="Joanne Jarjoura" userId="05ef3497-fcc5-40f1-9141-b9bcd6dc8df7" providerId="ADAL" clId="{E042CD08-47FD-4C59-9B38-F9BC3F097EFC}" dt="2025-10-13T04:29:45.982" v="3689" actId="20577"/>
          <ac:spMkLst>
            <pc:docMk/>
            <pc:sldMk cId="2291253962" sldId="3121"/>
            <ac:spMk id="11" creationId="{68797726-7076-822E-EE35-4ECFE2E20D8F}"/>
          </ac:spMkLst>
        </pc:spChg>
      </pc:sldChg>
      <pc:sldChg chg="modSp add mod modNotesTx">
        <pc:chgData name="Joanne Jarjoura" userId="05ef3497-fcc5-40f1-9141-b9bcd6dc8df7" providerId="ADAL" clId="{E042CD08-47FD-4C59-9B38-F9BC3F097EFC}" dt="2025-10-13T22:36:56.326" v="4301" actId="6549"/>
        <pc:sldMkLst>
          <pc:docMk/>
          <pc:sldMk cId="2036878963" sldId="3122"/>
        </pc:sldMkLst>
        <pc:spChg chg="mod">
          <ac:chgData name="Joanne Jarjoura" userId="05ef3497-fcc5-40f1-9141-b9bcd6dc8df7" providerId="ADAL" clId="{E042CD08-47FD-4C59-9B38-F9BC3F097EFC}" dt="2025-10-13T04:22:52.397" v="3240" actId="6549"/>
          <ac:spMkLst>
            <pc:docMk/>
            <pc:sldMk cId="2036878963" sldId="3122"/>
            <ac:spMk id="6" creationId="{A835BF36-65F6-367F-04A4-74234C76E24E}"/>
          </ac:spMkLst>
        </pc:spChg>
        <pc:spChg chg="mod">
          <ac:chgData name="Joanne Jarjoura" userId="05ef3497-fcc5-40f1-9141-b9bcd6dc8df7" providerId="ADAL" clId="{E042CD08-47FD-4C59-9B38-F9BC3F097EFC}" dt="2025-10-13T04:23:23.164" v="3281" actId="6549"/>
          <ac:spMkLst>
            <pc:docMk/>
            <pc:sldMk cId="2036878963" sldId="3122"/>
            <ac:spMk id="7" creationId="{1ED00C75-5A08-8E1C-7D2E-42B0816283BB}"/>
          </ac:spMkLst>
        </pc:spChg>
        <pc:spChg chg="mod">
          <ac:chgData name="Joanne Jarjoura" userId="05ef3497-fcc5-40f1-9141-b9bcd6dc8df7" providerId="ADAL" clId="{E042CD08-47FD-4C59-9B38-F9BC3F097EFC}" dt="2025-10-13T04:30:54.150" v="3750" actId="14100"/>
          <ac:spMkLst>
            <pc:docMk/>
            <pc:sldMk cId="2036878963" sldId="3122"/>
            <ac:spMk id="8" creationId="{68BF0B4F-D375-D17E-0510-228A01BF14BE}"/>
          </ac:spMkLst>
        </pc:spChg>
        <pc:spChg chg="mod">
          <ac:chgData name="Joanne Jarjoura" userId="05ef3497-fcc5-40f1-9141-b9bcd6dc8df7" providerId="ADAL" clId="{E042CD08-47FD-4C59-9B38-F9BC3F097EFC}" dt="2025-10-13T22:35:50.216" v="4286" actId="20577"/>
          <ac:spMkLst>
            <pc:docMk/>
            <pc:sldMk cId="2036878963" sldId="3122"/>
            <ac:spMk id="9" creationId="{57A63738-6BA1-CBD6-FF24-ACC2DF0931B1}"/>
          </ac:spMkLst>
        </pc:spChg>
        <pc:spChg chg="mod">
          <ac:chgData name="Joanne Jarjoura" userId="05ef3497-fcc5-40f1-9141-b9bcd6dc8df7" providerId="ADAL" clId="{E042CD08-47FD-4C59-9B38-F9BC3F097EFC}" dt="2025-10-13T22:36:07.828" v="4295" actId="14100"/>
          <ac:spMkLst>
            <pc:docMk/>
            <pc:sldMk cId="2036878963" sldId="3122"/>
            <ac:spMk id="10" creationId="{2ED5B128-0567-580A-ACE6-DFDA57E69418}"/>
          </ac:spMkLst>
        </pc:spChg>
        <pc:spChg chg="mod">
          <ac:chgData name="Joanne Jarjoura" userId="05ef3497-fcc5-40f1-9141-b9bcd6dc8df7" providerId="ADAL" clId="{E042CD08-47FD-4C59-9B38-F9BC3F097EFC}" dt="2025-10-13T22:36:56.326" v="4301" actId="6549"/>
          <ac:spMkLst>
            <pc:docMk/>
            <pc:sldMk cId="2036878963" sldId="3122"/>
            <ac:spMk id="11" creationId="{B0738E63-D42A-644B-7570-069517DB48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0B766-7D97-E741-9AC5-FFE5904FC30A}"/>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23742B-5B20-404A-AC7A-73975248472C}"/>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ECA9F600-C933-9843-9801-A9115DE8AA8C}" type="datetimeFigureOut">
              <a:rPr lang="en-US" smtClean="0"/>
              <a:t>11/7/2025</a:t>
            </a:fld>
            <a:endParaRPr lang="en-US"/>
          </a:p>
        </p:txBody>
      </p:sp>
      <p:sp>
        <p:nvSpPr>
          <p:cNvPr id="4" name="Footer Placeholder 3">
            <a:extLst>
              <a:ext uri="{FF2B5EF4-FFF2-40B4-BE49-F238E27FC236}">
                <a16:creationId xmlns:a16="http://schemas.microsoft.com/office/drawing/2014/main" id="{A39F3430-ED82-F340-B9D0-7C23B713AD10}"/>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D79708-93C9-8040-B911-8C79CB46A037}"/>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AF87B3EE-920C-8F4A-9836-352666012F92}" type="slidenum">
              <a:rPr lang="en-US" smtClean="0"/>
              <a:t>‹#›</a:t>
            </a:fld>
            <a:endParaRPr lang="en-US"/>
          </a:p>
        </p:txBody>
      </p:sp>
    </p:spTree>
    <p:extLst>
      <p:ext uri="{BB962C8B-B14F-4D97-AF65-F5344CB8AC3E}">
        <p14:creationId xmlns:p14="http://schemas.microsoft.com/office/powerpoint/2010/main" val="3799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C461F1E-69EE-4332-9597-A36BDAAB5D20}" type="datetimeFigureOut">
              <a:rPr lang="en-AU" smtClean="0"/>
              <a:t>7/11/2025</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395E47F4-1BD2-49DB-85B4-3911D1C04A0E}" type="slidenum">
              <a:rPr lang="en-AU" smtClean="0"/>
              <a:t>‹#›</a:t>
            </a:fld>
            <a:endParaRPr lang="en-AU"/>
          </a:p>
        </p:txBody>
      </p:sp>
    </p:spTree>
    <p:extLst>
      <p:ext uri="{BB962C8B-B14F-4D97-AF65-F5344CB8AC3E}">
        <p14:creationId xmlns:p14="http://schemas.microsoft.com/office/powerpoint/2010/main" val="284182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1</a:t>
            </a:fld>
            <a:endParaRPr lang="en-AU"/>
          </a:p>
        </p:txBody>
      </p:sp>
    </p:spTree>
    <p:extLst>
      <p:ext uri="{BB962C8B-B14F-4D97-AF65-F5344CB8AC3E}">
        <p14:creationId xmlns:p14="http://schemas.microsoft.com/office/powerpoint/2010/main" val="271200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5E47F4-1BD2-49DB-85B4-3911D1C04A0E}" type="slidenum">
              <a:rPr lang="en-AU" smtClean="0"/>
              <a:t>14</a:t>
            </a:fld>
            <a:endParaRPr lang="en-AU"/>
          </a:p>
        </p:txBody>
      </p:sp>
    </p:spTree>
    <p:extLst>
      <p:ext uri="{BB962C8B-B14F-4D97-AF65-F5344CB8AC3E}">
        <p14:creationId xmlns:p14="http://schemas.microsoft.com/office/powerpoint/2010/main" val="26864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039C-85E1-A18F-FE9D-157801B4B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F881A-6675-C141-BD72-1E579485C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076C1-4066-B5FD-1618-34E31311E106}"/>
              </a:ext>
            </a:extLst>
          </p:cNvPr>
          <p:cNvSpPr>
            <a:spLocks noGrp="1"/>
          </p:cNvSpPr>
          <p:nvPr>
            <p:ph type="body" idx="1"/>
          </p:nvPr>
        </p:nvSpPr>
        <p:spPr/>
        <p:txBody>
          <a:bodyPr/>
          <a:lstStyle/>
          <a:p>
            <a:r>
              <a:rPr lang="en-AU"/>
              <a:t>Consideration of using existing staff in these scenarios</a:t>
            </a:r>
          </a:p>
        </p:txBody>
      </p:sp>
      <p:sp>
        <p:nvSpPr>
          <p:cNvPr id="4" name="Slide Number Placeholder 3">
            <a:extLst>
              <a:ext uri="{FF2B5EF4-FFF2-40B4-BE49-F238E27FC236}">
                <a16:creationId xmlns:a16="http://schemas.microsoft.com/office/drawing/2014/main" id="{57742D8F-AF86-974A-2249-C9DF1FAAF33A}"/>
              </a:ext>
            </a:extLst>
          </p:cNvPr>
          <p:cNvSpPr>
            <a:spLocks noGrp="1"/>
          </p:cNvSpPr>
          <p:nvPr>
            <p:ph type="sldNum" sz="quarter" idx="5"/>
          </p:nvPr>
        </p:nvSpPr>
        <p:spPr/>
        <p:txBody>
          <a:bodyPr/>
          <a:lstStyle/>
          <a:p>
            <a:fld id="{395E47F4-1BD2-49DB-85B4-3911D1C04A0E}" type="slidenum">
              <a:rPr lang="en-AU" smtClean="0"/>
              <a:t>15</a:t>
            </a:fld>
            <a:endParaRPr lang="en-AU"/>
          </a:p>
        </p:txBody>
      </p:sp>
    </p:spTree>
    <p:extLst>
      <p:ext uri="{BB962C8B-B14F-4D97-AF65-F5344CB8AC3E}">
        <p14:creationId xmlns:p14="http://schemas.microsoft.com/office/powerpoint/2010/main" val="404707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425D4-B382-0E5D-FAC1-08868CC84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DB25C-5B7B-7359-924D-844CFAC45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3B8FE-91EE-0130-B302-B825C72E9326}"/>
              </a:ext>
            </a:extLst>
          </p:cNvPr>
          <p:cNvSpPr>
            <a:spLocks noGrp="1"/>
          </p:cNvSpPr>
          <p:nvPr>
            <p:ph type="body" idx="1"/>
          </p:nvPr>
        </p:nvSpPr>
        <p:spPr/>
        <p:txBody>
          <a:bodyPr/>
          <a:lstStyle/>
          <a:p>
            <a:r>
              <a:rPr lang="en-AU"/>
              <a:t>Research Clause 5.2.3.2 </a:t>
            </a:r>
          </a:p>
        </p:txBody>
      </p:sp>
      <p:sp>
        <p:nvSpPr>
          <p:cNvPr id="4" name="Slide Number Placeholder 3">
            <a:extLst>
              <a:ext uri="{FF2B5EF4-FFF2-40B4-BE49-F238E27FC236}">
                <a16:creationId xmlns:a16="http://schemas.microsoft.com/office/drawing/2014/main" id="{C231D3EC-1612-F43E-9624-FE1DC00B7211}"/>
              </a:ext>
            </a:extLst>
          </p:cNvPr>
          <p:cNvSpPr>
            <a:spLocks noGrp="1"/>
          </p:cNvSpPr>
          <p:nvPr>
            <p:ph type="sldNum" sz="quarter" idx="5"/>
          </p:nvPr>
        </p:nvSpPr>
        <p:spPr/>
        <p:txBody>
          <a:bodyPr/>
          <a:lstStyle/>
          <a:p>
            <a:fld id="{395E47F4-1BD2-49DB-85B4-3911D1C04A0E}" type="slidenum">
              <a:rPr lang="en-AU" smtClean="0"/>
              <a:t>16</a:t>
            </a:fld>
            <a:endParaRPr lang="en-AU"/>
          </a:p>
        </p:txBody>
      </p:sp>
    </p:spTree>
    <p:extLst>
      <p:ext uri="{BB962C8B-B14F-4D97-AF65-F5344CB8AC3E}">
        <p14:creationId xmlns:p14="http://schemas.microsoft.com/office/powerpoint/2010/main" val="56854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9EF35-B230-E1DD-B48F-461D8064D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E8D28-2427-895E-AFDA-4CFC7354A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AD926-7B32-691D-186D-2F2725E952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FC20698-2133-2001-55A1-94564DD0067F}"/>
              </a:ext>
            </a:extLst>
          </p:cNvPr>
          <p:cNvSpPr>
            <a:spLocks noGrp="1"/>
          </p:cNvSpPr>
          <p:nvPr>
            <p:ph type="sldNum" sz="quarter" idx="5"/>
          </p:nvPr>
        </p:nvSpPr>
        <p:spPr/>
        <p:txBody>
          <a:bodyPr/>
          <a:lstStyle/>
          <a:p>
            <a:fld id="{395E47F4-1BD2-49DB-85B4-3911D1C04A0E}" type="slidenum">
              <a:rPr lang="en-AU" smtClean="0"/>
              <a:t>17</a:t>
            </a:fld>
            <a:endParaRPr lang="en-AU"/>
          </a:p>
        </p:txBody>
      </p:sp>
    </p:spTree>
    <p:extLst>
      <p:ext uri="{BB962C8B-B14F-4D97-AF65-F5344CB8AC3E}">
        <p14:creationId xmlns:p14="http://schemas.microsoft.com/office/powerpoint/2010/main" val="1014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5E47F4-1BD2-49DB-85B4-3911D1C04A0E}" type="slidenum">
              <a:rPr lang="en-AU" smtClean="0"/>
              <a:t>2</a:t>
            </a:fld>
            <a:endParaRPr lang="en-AU"/>
          </a:p>
        </p:txBody>
      </p:sp>
    </p:spTree>
    <p:extLst>
      <p:ext uri="{BB962C8B-B14F-4D97-AF65-F5344CB8AC3E}">
        <p14:creationId xmlns:p14="http://schemas.microsoft.com/office/powerpoint/2010/main" val="86269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0B78-D62E-7235-BCF8-AB5FE8EE3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C60A9-75E7-3AC4-CCA1-87657C753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68770-7CA8-64E5-D2A7-A534874DF6C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43A66E6-0F58-F616-A936-46D417EACA16}"/>
              </a:ext>
            </a:extLst>
          </p:cNvPr>
          <p:cNvSpPr>
            <a:spLocks noGrp="1"/>
          </p:cNvSpPr>
          <p:nvPr>
            <p:ph type="sldNum" sz="quarter" idx="5"/>
          </p:nvPr>
        </p:nvSpPr>
        <p:spPr/>
        <p:txBody>
          <a:bodyPr/>
          <a:lstStyle/>
          <a:p>
            <a:fld id="{395E47F4-1BD2-49DB-85B4-3911D1C04A0E}" type="slidenum">
              <a:rPr lang="en-AU" smtClean="0"/>
              <a:t>4</a:t>
            </a:fld>
            <a:endParaRPr lang="en-AU"/>
          </a:p>
        </p:txBody>
      </p:sp>
    </p:spTree>
    <p:extLst>
      <p:ext uri="{BB962C8B-B14F-4D97-AF65-F5344CB8AC3E}">
        <p14:creationId xmlns:p14="http://schemas.microsoft.com/office/powerpoint/2010/main" val="287258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93723-4727-2429-13C1-A6A6AAA24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FAD2C-4304-29E3-7E30-4CD9C560D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C5E24-04AC-5D00-6A2B-2982FB4B8F0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26D06AF-C930-F474-3A4F-8BB394692DFD}"/>
              </a:ext>
            </a:extLst>
          </p:cNvPr>
          <p:cNvSpPr>
            <a:spLocks noGrp="1"/>
          </p:cNvSpPr>
          <p:nvPr>
            <p:ph type="sldNum" sz="quarter" idx="5"/>
          </p:nvPr>
        </p:nvSpPr>
        <p:spPr/>
        <p:txBody>
          <a:bodyPr/>
          <a:lstStyle/>
          <a:p>
            <a:fld id="{395E47F4-1BD2-49DB-85B4-3911D1C04A0E}" type="slidenum">
              <a:rPr lang="en-AU" smtClean="0"/>
              <a:t>5</a:t>
            </a:fld>
            <a:endParaRPr lang="en-AU"/>
          </a:p>
        </p:txBody>
      </p:sp>
    </p:spTree>
    <p:extLst>
      <p:ext uri="{BB962C8B-B14F-4D97-AF65-F5344CB8AC3E}">
        <p14:creationId xmlns:p14="http://schemas.microsoft.com/office/powerpoint/2010/main" val="15242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6E18-6CAD-E5B9-F307-EC94093D2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1FC2D-C6EF-1157-3824-B4FD43659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0B1D5-748B-D517-3D11-A13DC73D366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DA84D73-0432-0BC5-46C9-95266E607B74}"/>
              </a:ext>
            </a:extLst>
          </p:cNvPr>
          <p:cNvSpPr>
            <a:spLocks noGrp="1"/>
          </p:cNvSpPr>
          <p:nvPr>
            <p:ph type="sldNum" sz="quarter" idx="5"/>
          </p:nvPr>
        </p:nvSpPr>
        <p:spPr/>
        <p:txBody>
          <a:bodyPr/>
          <a:lstStyle/>
          <a:p>
            <a:fld id="{395E47F4-1BD2-49DB-85B4-3911D1C04A0E}" type="slidenum">
              <a:rPr lang="en-AU" smtClean="0"/>
              <a:t>7</a:t>
            </a:fld>
            <a:endParaRPr lang="en-AU"/>
          </a:p>
        </p:txBody>
      </p:sp>
    </p:spTree>
    <p:extLst>
      <p:ext uri="{BB962C8B-B14F-4D97-AF65-F5344CB8AC3E}">
        <p14:creationId xmlns:p14="http://schemas.microsoft.com/office/powerpoint/2010/main" val="98026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3ECA-5105-7017-C66E-2F323C4D9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6600F-FF3F-A788-2452-A3E4C5248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9A83D-1285-2D5F-E966-F742F89EB0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374CEF5-A09A-FEB5-1178-07F1983DABE4}"/>
              </a:ext>
            </a:extLst>
          </p:cNvPr>
          <p:cNvSpPr>
            <a:spLocks noGrp="1"/>
          </p:cNvSpPr>
          <p:nvPr>
            <p:ph type="sldNum" sz="quarter" idx="5"/>
          </p:nvPr>
        </p:nvSpPr>
        <p:spPr/>
        <p:txBody>
          <a:bodyPr/>
          <a:lstStyle/>
          <a:p>
            <a:fld id="{395E47F4-1BD2-49DB-85B4-3911D1C04A0E}" type="slidenum">
              <a:rPr lang="en-AU" smtClean="0"/>
              <a:t>8</a:t>
            </a:fld>
            <a:endParaRPr lang="en-AU"/>
          </a:p>
        </p:txBody>
      </p:sp>
    </p:spTree>
    <p:extLst>
      <p:ext uri="{BB962C8B-B14F-4D97-AF65-F5344CB8AC3E}">
        <p14:creationId xmlns:p14="http://schemas.microsoft.com/office/powerpoint/2010/main" val="254678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5599-2CA1-B8BD-D389-5E0DFA763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7E7F3-519E-D349-8898-E4C6A57A4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1DA31-2A47-2A55-B362-2A1E55E921B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9BC0B33-ECC8-861C-3FE2-0A0D754F730A}"/>
              </a:ext>
            </a:extLst>
          </p:cNvPr>
          <p:cNvSpPr>
            <a:spLocks noGrp="1"/>
          </p:cNvSpPr>
          <p:nvPr>
            <p:ph type="sldNum" sz="quarter" idx="5"/>
          </p:nvPr>
        </p:nvSpPr>
        <p:spPr/>
        <p:txBody>
          <a:bodyPr/>
          <a:lstStyle/>
          <a:p>
            <a:fld id="{395E47F4-1BD2-49DB-85B4-3911D1C04A0E}" type="slidenum">
              <a:rPr lang="en-AU" smtClean="0"/>
              <a:t>10</a:t>
            </a:fld>
            <a:endParaRPr lang="en-AU"/>
          </a:p>
        </p:txBody>
      </p:sp>
    </p:spTree>
    <p:extLst>
      <p:ext uri="{BB962C8B-B14F-4D97-AF65-F5344CB8AC3E}">
        <p14:creationId xmlns:p14="http://schemas.microsoft.com/office/powerpoint/2010/main" val="388780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F8C1-C7CA-DA20-CD48-0EF57E3B9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0FB1A-7736-2E0F-5D82-998BA6563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C07D7-0EBA-197F-6326-1C81F2C422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E848A5-86CB-8BAE-8B87-A0F1ED409E01}"/>
              </a:ext>
            </a:extLst>
          </p:cNvPr>
          <p:cNvSpPr>
            <a:spLocks noGrp="1"/>
          </p:cNvSpPr>
          <p:nvPr>
            <p:ph type="sldNum" sz="quarter" idx="5"/>
          </p:nvPr>
        </p:nvSpPr>
        <p:spPr/>
        <p:txBody>
          <a:bodyPr/>
          <a:lstStyle/>
          <a:p>
            <a:fld id="{395E47F4-1BD2-49DB-85B4-3911D1C04A0E}" type="slidenum">
              <a:rPr lang="en-AU" smtClean="0"/>
              <a:t>11</a:t>
            </a:fld>
            <a:endParaRPr lang="en-AU"/>
          </a:p>
        </p:txBody>
      </p:sp>
    </p:spTree>
    <p:extLst>
      <p:ext uri="{BB962C8B-B14F-4D97-AF65-F5344CB8AC3E}">
        <p14:creationId xmlns:p14="http://schemas.microsoft.com/office/powerpoint/2010/main" val="104980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F8C1-C7CA-DA20-CD48-0EF57E3B9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0FB1A-7736-2E0F-5D82-998BA6563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C07D7-0EBA-197F-6326-1C81F2C422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E848A5-86CB-8BAE-8B87-A0F1ED409E01}"/>
              </a:ext>
            </a:extLst>
          </p:cNvPr>
          <p:cNvSpPr>
            <a:spLocks noGrp="1"/>
          </p:cNvSpPr>
          <p:nvPr>
            <p:ph type="sldNum" sz="quarter" idx="5"/>
          </p:nvPr>
        </p:nvSpPr>
        <p:spPr/>
        <p:txBody>
          <a:bodyPr/>
          <a:lstStyle/>
          <a:p>
            <a:fld id="{395E47F4-1BD2-49DB-85B4-3911D1C04A0E}" type="slidenum">
              <a:rPr lang="en-AU" smtClean="0"/>
              <a:t>12</a:t>
            </a:fld>
            <a:endParaRPr lang="en-AU"/>
          </a:p>
        </p:txBody>
      </p:sp>
    </p:spTree>
    <p:extLst>
      <p:ext uri="{BB962C8B-B14F-4D97-AF65-F5344CB8AC3E}">
        <p14:creationId xmlns:p14="http://schemas.microsoft.com/office/powerpoint/2010/main" val="145553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9" name="Picture 8">
            <a:extLst>
              <a:ext uri="{FF2B5EF4-FFF2-40B4-BE49-F238E27FC236}">
                <a16:creationId xmlns:a16="http://schemas.microsoft.com/office/drawing/2014/main" id="{DA3AB60A-AA4D-4D41-BA30-2B94E62CD505}"/>
              </a:ext>
            </a:extLst>
          </p:cNvPr>
          <p:cNvPicPr>
            <a:picLocks noChangeAspect="1"/>
          </p:cNvPicPr>
          <p:nvPr userDrawn="1"/>
        </p:nvPicPr>
        <p:blipFill>
          <a:blip r:embed="rId4"/>
          <a:stretch>
            <a:fillRect/>
          </a:stretch>
        </p:blipFill>
        <p:spPr>
          <a:xfrm>
            <a:off x="-7258" y="-14192"/>
            <a:ext cx="5921829" cy="6879021"/>
          </a:xfrm>
          <a:prstGeom prst="rect">
            <a:avLst/>
          </a:prstGeom>
        </p:spPr>
      </p:pic>
    </p:spTree>
    <p:extLst>
      <p:ext uri="{BB962C8B-B14F-4D97-AF65-F5344CB8AC3E}">
        <p14:creationId xmlns:p14="http://schemas.microsoft.com/office/powerpoint/2010/main" val="37006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userDrawn="1">
            <p:ph sz="half" idx="1"/>
          </p:nvPr>
        </p:nvSpPr>
        <p:spPr>
          <a:xfrm>
            <a:off x="595921" y="1844985"/>
            <a:ext cx="5400000" cy="40235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userDrawn="1">
            <p:ph sz="half" idx="2"/>
          </p:nvPr>
        </p:nvSpPr>
        <p:spPr>
          <a:xfrm>
            <a:off x="6446456" y="1842417"/>
            <a:ext cx="5400000" cy="40261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7" name="Title 1"/>
          <p:cNvSpPr>
            <a:spLocks noGrp="1"/>
          </p:cNvSpPr>
          <p:nvPr>
            <p:ph type="title" hasCustomPrompt="1"/>
          </p:nvPr>
        </p:nvSpPr>
        <p:spPr>
          <a:xfrm>
            <a:off x="595920" y="1101228"/>
            <a:ext cx="11250536" cy="493981"/>
          </a:xfrm>
        </p:spPr>
        <p:txBody>
          <a:bodyPr wrap="square">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9" name="Slide Number Placeholder 5">
            <a:extLst>
              <a:ext uri="{FF2B5EF4-FFF2-40B4-BE49-F238E27FC236}">
                <a16:creationId xmlns:a16="http://schemas.microsoft.com/office/drawing/2014/main" id="{997F1714-7A7C-474F-BD1E-FAA300EE54FC}"/>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10" name="Footer Placeholder 4">
            <a:extLst>
              <a:ext uri="{FF2B5EF4-FFF2-40B4-BE49-F238E27FC236}">
                <a16:creationId xmlns:a16="http://schemas.microsoft.com/office/drawing/2014/main" id="{ACAD4323-79CE-0142-BD55-9C5C85959A3F}"/>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128958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with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2147"/>
            <a:ext cx="6870138"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49">
            <a:extLst>
              <a:ext uri="{FF2B5EF4-FFF2-40B4-BE49-F238E27FC236}">
                <a16:creationId xmlns:a16="http://schemas.microsoft.com/office/drawing/2014/main" id="{AA4BFA9F-9D20-4A4E-B67E-824839B69CB7}"/>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09BA30E5-B06E-A24E-A1A4-C18CAE0C0C7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
        <p:nvSpPr>
          <p:cNvPr id="15" name="Slide Number Placeholder 5">
            <a:extLst>
              <a:ext uri="{FF2B5EF4-FFF2-40B4-BE49-F238E27FC236}">
                <a16:creationId xmlns:a16="http://schemas.microsoft.com/office/drawing/2014/main" id="{FCD4045F-D983-0148-A341-68A79F50C332}"/>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16" name="Footer Placeholder 4">
            <a:extLst>
              <a:ext uri="{FF2B5EF4-FFF2-40B4-BE49-F238E27FC236}">
                <a16:creationId xmlns:a16="http://schemas.microsoft.com/office/drawing/2014/main" id="{9A0F4649-82DB-9E4E-9865-6D903A13D70C}"/>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26822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9B823FE-D165-EB44-80A7-79FF8BEA2195}"/>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3" name="Footer Placeholder 4">
            <a:extLst>
              <a:ext uri="{FF2B5EF4-FFF2-40B4-BE49-F238E27FC236}">
                <a16:creationId xmlns:a16="http://schemas.microsoft.com/office/drawing/2014/main" id="{FCABFF57-D9F9-6549-AB8E-14E962A7C3AB}"/>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157770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with no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12822"/>
            <a:ext cx="11919568" cy="94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Slide Number Placeholder 5">
            <a:extLst>
              <a:ext uri="{FF2B5EF4-FFF2-40B4-BE49-F238E27FC236}">
                <a16:creationId xmlns:a16="http://schemas.microsoft.com/office/drawing/2014/main" id="{50431FCE-0ECF-3943-B56C-6D080EE9BA4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21" name="Footer Placeholder 4">
            <a:extLst>
              <a:ext uri="{FF2B5EF4-FFF2-40B4-BE49-F238E27FC236}">
                <a16:creationId xmlns:a16="http://schemas.microsoft.com/office/drawing/2014/main" id="{A33E20FD-BA3C-CB4E-B1BE-AEEA806CAD5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7" name="Text Placeholder 49">
            <a:extLst>
              <a:ext uri="{FF2B5EF4-FFF2-40B4-BE49-F238E27FC236}">
                <a16:creationId xmlns:a16="http://schemas.microsoft.com/office/drawing/2014/main" id="{BC4C2C37-F42F-7449-B976-C30000CC14E4}"/>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B7EFBED1-B310-464D-A67F-11754DF5E0E4}"/>
              </a:ext>
            </a:extLst>
          </p:cNvPr>
          <p:cNvSpPr>
            <a:spLocks noGrp="1"/>
          </p:cNvSpPr>
          <p:nvPr>
            <p:ph type="title" hasCustomPrompt="1"/>
          </p:nvPr>
        </p:nvSpPr>
        <p:spPr>
          <a:xfrm>
            <a:off x="595920" y="1101228"/>
            <a:ext cx="11211767" cy="493981"/>
          </a:xfrm>
        </p:spPr>
        <p:txBody>
          <a:bodyPr wrap="square">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76913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food&#10;&#10;Description automatically generated">
            <a:extLst>
              <a:ext uri="{FF2B5EF4-FFF2-40B4-BE49-F238E27FC236}">
                <a16:creationId xmlns:a16="http://schemas.microsoft.com/office/drawing/2014/main" id="{3919BA19-F123-3B46-B077-C952C919A7DB}"/>
              </a:ext>
            </a:extLst>
          </p:cNvPr>
          <p:cNvPicPr>
            <a:picLocks noChangeAspect="1"/>
          </p:cNvPicPr>
          <p:nvPr userDrawn="1"/>
        </p:nvPicPr>
        <p:blipFill>
          <a:blip r:embed="rId2"/>
          <a:stretch>
            <a:fillRect/>
          </a:stretch>
        </p:blipFill>
        <p:spPr>
          <a:xfrm>
            <a:off x="11507849" y="6139546"/>
            <a:ext cx="598271" cy="701040"/>
          </a:xfrm>
          <a:prstGeom prst="rect">
            <a:avLst/>
          </a:prstGeom>
        </p:spPr>
      </p:pic>
      <p:sp>
        <p:nvSpPr>
          <p:cNvPr id="4" name="Title Placeholder 1">
            <a:extLst>
              <a:ext uri="{FF2B5EF4-FFF2-40B4-BE49-F238E27FC236}">
                <a16:creationId xmlns:a16="http://schemas.microsoft.com/office/drawing/2014/main" id="{EC14B686-A7B8-C34E-BD3F-17AD72808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Arial" panose="020B0604020202020204" pitchFamily="34" charset="0"/>
                <a:ea typeface="Roboto" panose="02000000000000000000" pitchFamily="2" charset="0"/>
                <a:cs typeface="Arial" panose="020B0604020202020204" pitchFamily="34" charset="0"/>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9B41C51-D68E-9449-86C7-CBC06D1C8A04}"/>
              </a:ext>
            </a:extLst>
          </p:cNvPr>
          <p:cNvSpPr>
            <a:spLocks noGrp="1"/>
          </p:cNvSpPr>
          <p:nvPr>
            <p:ph idx="1"/>
          </p:nvPr>
        </p:nvSpPr>
        <p:spPr>
          <a:xfrm>
            <a:off x="838200" y="1825625"/>
            <a:ext cx="10515600" cy="4088158"/>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4046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24417" y="433388"/>
            <a:ext cx="10945283" cy="461962"/>
          </a:xfrm>
        </p:spPr>
        <p:txBody>
          <a:bodyPr/>
          <a:lstStyle/>
          <a:p>
            <a:r>
              <a:rPr lang="en-US"/>
              <a:t>Click to edit Master title style</a:t>
            </a:r>
          </a:p>
        </p:txBody>
      </p:sp>
      <p:sp>
        <p:nvSpPr>
          <p:cNvPr id="10" name="Text Placeholder 9"/>
          <p:cNvSpPr>
            <a:spLocks noGrp="1"/>
          </p:cNvSpPr>
          <p:nvPr>
            <p:ph type="body" idx="10"/>
          </p:nvPr>
        </p:nvSpPr>
        <p:spPr>
          <a:xfrm>
            <a:off x="624417" y="1227138"/>
            <a:ext cx="10945283" cy="460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830455"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830455"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830456"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830456"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3" name="Picture 2">
            <a:extLst>
              <a:ext uri="{FF2B5EF4-FFF2-40B4-BE49-F238E27FC236}">
                <a16:creationId xmlns:a16="http://schemas.microsoft.com/office/drawing/2014/main" id="{2B9B3DA3-1717-E946-B1D5-9A0212815162}"/>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8459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3" name="Picture 2">
            <a:extLst>
              <a:ext uri="{FF2B5EF4-FFF2-40B4-BE49-F238E27FC236}">
                <a16:creationId xmlns:a16="http://schemas.microsoft.com/office/drawing/2014/main" id="{38B40B3C-B8D3-3E48-AC01-FF535DEAF267}"/>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367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
        <p:nvSpPr>
          <p:cNvPr id="9" name="Picture Placeholder 85">
            <a:extLst>
              <a:ext uri="{FF2B5EF4-FFF2-40B4-BE49-F238E27FC236}">
                <a16:creationId xmlns:a16="http://schemas.microsoft.com/office/drawing/2014/main" id="{8F6F386E-1BEE-9E42-AAB2-0E685CA3513F}"/>
              </a:ext>
            </a:extLst>
          </p:cNvPr>
          <p:cNvSpPr>
            <a:spLocks noGrp="1"/>
          </p:cNvSpPr>
          <p:nvPr>
            <p:ph type="pic" sz="quarter" idx="12" hasCustomPrompt="1"/>
          </p:nvPr>
        </p:nvSpPr>
        <p:spPr>
          <a:xfrm>
            <a:off x="0" y="0"/>
            <a:ext cx="6159398" cy="6858001"/>
          </a:xfrm>
          <a:solidFill>
            <a:schemeClr val="bg2"/>
          </a:solidFill>
        </p:spPr>
        <p:txBody>
          <a:bodyPr>
            <a:normAutofit/>
          </a:bodyPr>
          <a:lstStyle>
            <a:lvl1pPr marL="0" indent="0">
              <a:buNone/>
              <a:defRPr sz="900">
                <a:solidFill>
                  <a:schemeClr val="tx1"/>
                </a:solidFill>
                <a:latin typeface="Arial" panose="020B0604020202020204" pitchFamily="34" charset="0"/>
                <a:cs typeface="Arial" panose="020B0604020202020204" pitchFamily="34" charset="0"/>
              </a:defRPr>
            </a:lvl1pPr>
          </a:lstStyle>
          <a:p>
            <a:r>
              <a:rPr lang="en-AU"/>
              <a:t>Drag picture to placeholder or click icon to add   </a:t>
            </a:r>
          </a:p>
        </p:txBody>
      </p:sp>
      <p:pic>
        <p:nvPicPr>
          <p:cNvPr id="5" name="Picture 4">
            <a:extLst>
              <a:ext uri="{FF2B5EF4-FFF2-40B4-BE49-F238E27FC236}">
                <a16:creationId xmlns:a16="http://schemas.microsoft.com/office/drawing/2014/main" id="{7A0C7AB1-A8BD-E149-89D7-1D4906968DA1}"/>
              </a:ext>
            </a:extLst>
          </p:cNvPr>
          <p:cNvPicPr>
            <a:picLocks noChangeAspect="1"/>
          </p:cNvPicPr>
          <p:nvPr userDrawn="1"/>
        </p:nvPicPr>
        <p:blipFill>
          <a:blip r:embed="rId2"/>
          <a:stretch>
            <a:fillRect/>
          </a:stretch>
        </p:blipFill>
        <p:spPr>
          <a:xfrm>
            <a:off x="5613400" y="0"/>
            <a:ext cx="6578600" cy="6858000"/>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6598350" y="1386211"/>
            <a:ext cx="5240960"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6598350" y="3558754"/>
            <a:ext cx="5240960"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6598351" y="5316538"/>
            <a:ext cx="5240959"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6598351" y="5611421"/>
            <a:ext cx="5240959"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11" name="Graphic 10">
            <a:extLst>
              <a:ext uri="{FF2B5EF4-FFF2-40B4-BE49-F238E27FC236}">
                <a16:creationId xmlns:a16="http://schemas.microsoft.com/office/drawing/2014/main" id="{5D159D21-B97C-684A-AA2F-666AA28BF62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186054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tx1"/>
                </a:solidFill>
                <a:latin typeface="Arial" panose="020B0604020202020204" pitchFamily="34" charset="0"/>
                <a:cs typeface="Arial" panose="020B0604020202020204" pitchFamily="34" charset="0"/>
              </a:defRPr>
            </a:lvl1pPr>
          </a:lstStyle>
          <a:p>
            <a:pPr lvl="0"/>
            <a:r>
              <a:rPr lang="en-AU"/>
              <a:t>Section title</a:t>
            </a:r>
          </a:p>
        </p:txBody>
      </p:sp>
      <p:pic>
        <p:nvPicPr>
          <p:cNvPr id="79" name="Graphic 78">
            <a:extLst>
              <a:ext uri="{FF2B5EF4-FFF2-40B4-BE49-F238E27FC236}">
                <a16:creationId xmlns:a16="http://schemas.microsoft.com/office/drawing/2014/main" id="{B355C180-F50F-A544-AF17-66C5FDDAEC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pic>
        <p:nvPicPr>
          <p:cNvPr id="4" name="Picture 3">
            <a:extLst>
              <a:ext uri="{FF2B5EF4-FFF2-40B4-BE49-F238E27FC236}">
                <a16:creationId xmlns:a16="http://schemas.microsoft.com/office/drawing/2014/main" id="{1FEBDD79-1F5A-2D4B-B4CB-B08BECA13147}"/>
              </a:ext>
            </a:extLst>
          </p:cNvPr>
          <p:cNvPicPr>
            <a:picLocks noChangeAspect="1"/>
          </p:cNvPicPr>
          <p:nvPr userDrawn="1"/>
        </p:nvPicPr>
        <p:blipFill>
          <a:blip r:embed="rId4"/>
          <a:stretch>
            <a:fillRect/>
          </a:stretch>
        </p:blipFill>
        <p:spPr>
          <a:xfrm>
            <a:off x="0" y="0"/>
            <a:ext cx="6207397" cy="6858000"/>
          </a:xfrm>
          <a:prstGeom prst="rect">
            <a:avLst/>
          </a:prstGeom>
        </p:spPr>
      </p:pic>
    </p:spTree>
    <p:extLst>
      <p:ext uri="{BB962C8B-B14F-4D97-AF65-F5344CB8AC3E}">
        <p14:creationId xmlns:p14="http://schemas.microsoft.com/office/powerpoint/2010/main" val="325211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tx1"/>
                </a:solidFill>
                <a:latin typeface="Arial" panose="020B0604020202020204" pitchFamily="34" charset="0"/>
                <a:cs typeface="Arial" panose="020B0604020202020204" pitchFamily="34" charset="0"/>
              </a:defRPr>
            </a:lvl1pPr>
          </a:lstStyle>
          <a:p>
            <a:pPr lvl="0"/>
            <a:r>
              <a:rPr lang="en-AU"/>
              <a:t>Section title</a:t>
            </a:r>
          </a:p>
        </p:txBody>
      </p:sp>
      <p:pic>
        <p:nvPicPr>
          <p:cNvPr id="79" name="Graphic 78">
            <a:extLst>
              <a:ext uri="{FF2B5EF4-FFF2-40B4-BE49-F238E27FC236}">
                <a16:creationId xmlns:a16="http://schemas.microsoft.com/office/drawing/2014/main" id="{B355C180-F50F-A544-AF17-66C5FDDAEC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pic>
        <p:nvPicPr>
          <p:cNvPr id="2" name="Picture 1">
            <a:extLst>
              <a:ext uri="{FF2B5EF4-FFF2-40B4-BE49-F238E27FC236}">
                <a16:creationId xmlns:a16="http://schemas.microsoft.com/office/drawing/2014/main" id="{4F4C7F7D-0286-1440-AED3-0DB870B9D675}"/>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5874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0" name="Text Placeholder 49"/>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52" name="Text Placeholder 51"/>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7" name="Slide Number Placeholder 5"/>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8" name="Footer Placeholder 4"/>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itle 1">
            <a:extLst>
              <a:ext uri="{FF2B5EF4-FFF2-40B4-BE49-F238E27FC236}">
                <a16:creationId xmlns:a16="http://schemas.microsoft.com/office/drawing/2014/main" id="{533510C0-F7CE-744A-9252-F49A3CEC011B}"/>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271879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s and content">
    <p:spTree>
      <p:nvGrpSpPr>
        <p:cNvPr id="1" name=""/>
        <p:cNvGrpSpPr/>
        <p:nvPr/>
      </p:nvGrpSpPr>
      <p:grpSpPr>
        <a:xfrm>
          <a:off x="0" y="0"/>
          <a:ext cx="0" cy="0"/>
          <a:chOff x="0" y="0"/>
          <a:chExt cx="0" cy="0"/>
        </a:xfrm>
      </p:grpSpPr>
      <p:sp>
        <p:nvSpPr>
          <p:cNvPr id="45" name="Text Placeholder 45"/>
          <p:cNvSpPr>
            <a:spLocks noGrp="1"/>
          </p:cNvSpPr>
          <p:nvPr>
            <p:ph type="body" sz="quarter" idx="13" hasCustomPrompt="1"/>
          </p:nvPr>
        </p:nvSpPr>
        <p:spPr>
          <a:xfrm>
            <a:off x="587829" y="1713661"/>
            <a:ext cx="11219858" cy="466281"/>
          </a:xfrm>
        </p:spPr>
        <p:txBody>
          <a:bodyPr anchor="t" anchorCtr="0">
            <a:noAutofit/>
          </a:bodyPr>
          <a:lstStyle>
            <a:lvl1pPr marL="0" indent="0">
              <a:buNone/>
              <a:defRPr sz="2400">
                <a:solidFill>
                  <a:srgbClr val="3D3935"/>
                </a:solidFill>
                <a:latin typeface="Arial" panose="020B0604020202020204" pitchFamily="34" charset="0"/>
                <a:cs typeface="Arial" panose="020B0604020202020204" pitchFamily="34" charset="0"/>
              </a:defRPr>
            </a:lvl1pPr>
          </a:lstStyle>
          <a:p>
            <a:pPr lvl="0"/>
            <a:r>
              <a:rPr lang="en-AU"/>
              <a:t>Sub Title</a:t>
            </a:r>
          </a:p>
        </p:txBody>
      </p:sp>
      <p:sp>
        <p:nvSpPr>
          <p:cNvPr id="49" name="Text Placeholder 49"/>
          <p:cNvSpPr>
            <a:spLocks noGrp="1"/>
          </p:cNvSpPr>
          <p:nvPr>
            <p:ph type="body" sz="quarter" idx="15" hasCustomPrompt="1"/>
          </p:nvPr>
        </p:nvSpPr>
        <p:spPr>
          <a:xfrm>
            <a:off x="587829" y="2544616"/>
            <a:ext cx="11219858" cy="3493113"/>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 name="Slide Number Placeholder 5">
            <a:extLst>
              <a:ext uri="{FF2B5EF4-FFF2-40B4-BE49-F238E27FC236}">
                <a16:creationId xmlns:a16="http://schemas.microsoft.com/office/drawing/2014/main" id="{D4CAB8C9-94BC-0B4F-90F3-D600785632C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9" name="Footer Placeholder 4">
            <a:extLst>
              <a:ext uri="{FF2B5EF4-FFF2-40B4-BE49-F238E27FC236}">
                <a16:creationId xmlns:a16="http://schemas.microsoft.com/office/drawing/2014/main" id="{196E8924-A8CF-7B4C-AAD8-949378ABEA1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ext Placeholder 51">
            <a:extLst>
              <a:ext uri="{FF2B5EF4-FFF2-40B4-BE49-F238E27FC236}">
                <a16:creationId xmlns:a16="http://schemas.microsoft.com/office/drawing/2014/main" id="{291143CF-8806-A643-8D1E-63B029D8B545}"/>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11" name="Title 1">
            <a:extLst>
              <a:ext uri="{FF2B5EF4-FFF2-40B4-BE49-F238E27FC236}">
                <a16:creationId xmlns:a16="http://schemas.microsoft.com/office/drawing/2014/main" id="{6994EF34-D754-7C4F-AB75-1CE06BF47FC0}"/>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320893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split imag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94943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2" name="Text Placeholder 49">
            <a:extLst>
              <a:ext uri="{FF2B5EF4-FFF2-40B4-BE49-F238E27FC236}">
                <a16:creationId xmlns:a16="http://schemas.microsoft.com/office/drawing/2014/main" id="{97FB53D0-1B23-4A4E-81FB-07002B89AC7E}"/>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3" name="Text Placeholder 51">
            <a:extLst>
              <a:ext uri="{FF2B5EF4-FFF2-40B4-BE49-F238E27FC236}">
                <a16:creationId xmlns:a16="http://schemas.microsoft.com/office/drawing/2014/main" id="{F0E14CA5-983C-9E44-BC66-57F743373387}"/>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84" name="Title 1">
            <a:extLst>
              <a:ext uri="{FF2B5EF4-FFF2-40B4-BE49-F238E27FC236}">
                <a16:creationId xmlns:a16="http://schemas.microsoft.com/office/drawing/2014/main" id="{552E09BB-E231-9143-9210-109A9EBBB2B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6" name="Rectangle 5">
            <a:extLst>
              <a:ext uri="{FF2B5EF4-FFF2-40B4-BE49-F238E27FC236}">
                <a16:creationId xmlns:a16="http://schemas.microsoft.com/office/drawing/2014/main" id="{01A82B6B-FC9D-4F4D-BBA3-9CFAA940179F}"/>
              </a:ext>
            </a:extLst>
          </p:cNvPr>
          <p:cNvSpPr/>
          <p:nvPr userDrawn="1"/>
        </p:nvSpPr>
        <p:spPr>
          <a:xfrm>
            <a:off x="5903259" y="6364018"/>
            <a:ext cx="6288741" cy="49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D808CC41-2202-9444-99BC-DB6EB2AAC817}"/>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8" name="Footer Placeholder 4">
            <a:extLst>
              <a:ext uri="{FF2B5EF4-FFF2-40B4-BE49-F238E27FC236}">
                <a16:creationId xmlns:a16="http://schemas.microsoft.com/office/drawing/2014/main" id="{F8550C2E-5625-1347-8959-47519BEE190C}"/>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377777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2411155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8" imgW="347" imgH="348" progId="TCLayout.ActiveDocument.1">
                  <p:embed/>
                </p:oleObj>
              </mc:Choice>
              <mc:Fallback>
                <p:oleObj name="think-cell Slide" r:id="rId18" imgW="347" imgH="348" progId="TCLayout.ActiveDocument.1">
                  <p:embed/>
                  <p:pic>
                    <p:nvPicPr>
                      <p:cNvPr id="4" name="Object 3"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058315"/>
            <a:ext cx="10993948" cy="632375"/>
          </a:xfrm>
          <a:prstGeom prst="rect">
            <a:avLst/>
          </a:prstGeom>
        </p:spPr>
        <p:txBody>
          <a:bodyPr vert="horz" lIns="91440" tIns="45720" rIns="91440" bIns="45720" rtlCol="0" anchor="ctr">
            <a:noAutofit/>
          </a:bodyPr>
          <a:lstStyle/>
          <a:p>
            <a:r>
              <a:rPr lang="en-AU"/>
              <a:t>Click to edit Master title style</a:t>
            </a:r>
            <a:endParaRPr lang="en-US"/>
          </a:p>
        </p:txBody>
      </p:sp>
      <p:sp>
        <p:nvSpPr>
          <p:cNvPr id="3" name="Text Placeholder 2"/>
          <p:cNvSpPr>
            <a:spLocks noGrp="1"/>
          </p:cNvSpPr>
          <p:nvPr>
            <p:ph type="body" idx="1"/>
          </p:nvPr>
        </p:nvSpPr>
        <p:spPr>
          <a:xfrm>
            <a:off x="838199" y="1825625"/>
            <a:ext cx="10993947" cy="4351338"/>
          </a:xfrm>
          <a:prstGeom prst="rect">
            <a:avLst/>
          </a:prstGeom>
        </p:spPr>
        <p:txBody>
          <a:bodyPr vert="horz" lIns="91440" tIns="45720" rIns="91440" bIns="4572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0" name="Graphic 49">
            <a:extLst>
              <a:ext uri="{FF2B5EF4-FFF2-40B4-BE49-F238E27FC236}">
                <a16:creationId xmlns:a16="http://schemas.microsoft.com/office/drawing/2014/main" id="{59BECD13-0B10-AF44-9DCC-12F0FD4AFD38}"/>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2980067865"/>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3" r:id="rId3"/>
    <p:sldLayoutId id="2147483695" r:id="rId4"/>
    <p:sldLayoutId id="2147483697" r:id="rId5"/>
    <p:sldLayoutId id="2147483699" r:id="rId6"/>
    <p:sldLayoutId id="2147483665" r:id="rId7"/>
    <p:sldLayoutId id="2147483682" r:id="rId8"/>
    <p:sldLayoutId id="2147483661" r:id="rId9"/>
    <p:sldLayoutId id="2147483679" r:id="rId10"/>
    <p:sldLayoutId id="2147483689" r:id="rId11"/>
    <p:sldLayoutId id="2147483663" r:id="rId12"/>
    <p:sldLayoutId id="2147483692" r:id="rId13"/>
    <p:sldLayoutId id="2147483700" r:id="rId14"/>
    <p:sldLayoutId id="2147483701" r:id="rId15"/>
  </p:sldLayoutIdLst>
  <p:hf hdr="0" dt="0"/>
  <p:txStyles>
    <p:title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2120C"/>
        </a:buClr>
        <a:buFont typeface="Arial" panose="020B0604020202020204" pitchFamily="34" charset="0"/>
        <a:buChar char="•"/>
        <a:defRPr sz="1900" kern="1200">
          <a:solidFill>
            <a:srgbClr val="3D39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rgbClr val="3D39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2120C"/>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hyperlink" Target="https://staff.acu.edu.au/people_and_capability/working-here/acu-staff-enterprise-agreement-2022-2025/employment-categorie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staff.acu.edu.au/people_and_capability/working-here/acu-staff-enterprise-agreement-2022-2025/employment-categorie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staff.acu.edu.au/people_and_capability/working-here/acu-staff-enterprise-agreement-2022-2025/employment-categorie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sky, outdoor, building&#10;&#10;Description automatically generated">
            <a:extLst>
              <a:ext uri="{FF2B5EF4-FFF2-40B4-BE49-F238E27FC236}">
                <a16:creationId xmlns:a16="http://schemas.microsoft.com/office/drawing/2014/main" id="{23E12E94-0A76-FF4B-87AC-57CEC708C47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5247" r="14877"/>
          <a:stretch/>
        </p:blipFill>
        <p:spPr>
          <a:xfrm>
            <a:off x="0" y="0"/>
            <a:ext cx="6159398" cy="6858001"/>
          </a:xfrm>
        </p:spPr>
      </p:pic>
      <p:pic>
        <p:nvPicPr>
          <p:cNvPr id="21" name="Picture 20">
            <a:extLst>
              <a:ext uri="{FF2B5EF4-FFF2-40B4-BE49-F238E27FC236}">
                <a16:creationId xmlns:a16="http://schemas.microsoft.com/office/drawing/2014/main" id="{2AF106AC-61D5-8043-831D-4B534653AC91}"/>
              </a:ext>
            </a:extLst>
          </p:cNvPr>
          <p:cNvPicPr>
            <a:picLocks noChangeAspect="1"/>
          </p:cNvPicPr>
          <p:nvPr/>
        </p:nvPicPr>
        <p:blipFill>
          <a:blip r:embed="rId4"/>
          <a:stretch>
            <a:fillRect/>
          </a:stretch>
        </p:blipFill>
        <p:spPr>
          <a:xfrm>
            <a:off x="5613400" y="0"/>
            <a:ext cx="6578600" cy="6858000"/>
          </a:xfrm>
          <a:prstGeom prst="rect">
            <a:avLst/>
          </a:prstGeom>
        </p:spPr>
      </p:pic>
      <p:pic>
        <p:nvPicPr>
          <p:cNvPr id="22" name="Graphic 21">
            <a:extLst>
              <a:ext uri="{FF2B5EF4-FFF2-40B4-BE49-F238E27FC236}">
                <a16:creationId xmlns:a16="http://schemas.microsoft.com/office/drawing/2014/main" id="{2DEF48AF-36A8-9145-B245-819545E8B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7780" y="346101"/>
            <a:ext cx="1431530" cy="514559"/>
          </a:xfrm>
          <a:prstGeom prst="rect">
            <a:avLst/>
          </a:prstGeom>
        </p:spPr>
      </p:pic>
      <p:sp>
        <p:nvSpPr>
          <p:cNvPr id="9" name="Title 5">
            <a:extLst>
              <a:ext uri="{FF2B5EF4-FFF2-40B4-BE49-F238E27FC236}">
                <a16:creationId xmlns:a16="http://schemas.microsoft.com/office/drawing/2014/main" id="{553E5BA1-DE78-EF43-AF70-DAD2A2660E7C}"/>
              </a:ext>
            </a:extLst>
          </p:cNvPr>
          <p:cNvSpPr>
            <a:spLocks noGrp="1"/>
          </p:cNvSpPr>
          <p:nvPr>
            <p:ph type="title"/>
          </p:nvPr>
        </p:nvSpPr>
        <p:spPr>
          <a:xfrm>
            <a:off x="6644581" y="1908700"/>
            <a:ext cx="5240959" cy="2644446"/>
          </a:xfrm>
        </p:spPr>
        <p:txBody>
          <a:bodyPr/>
          <a:lstStyle/>
          <a:p>
            <a:pPr>
              <a:lnSpc>
                <a:spcPct val="75000"/>
              </a:lnSpc>
            </a:pPr>
            <a:r>
              <a:rPr lang="en-US" sz="3600"/>
              <a:t>Fixed term employment</a:t>
            </a:r>
            <a:br>
              <a:rPr lang="en-US" sz="3600"/>
            </a:br>
            <a:br>
              <a:rPr lang="en-US" sz="3600"/>
            </a:br>
            <a:r>
              <a:rPr lang="en-US" sz="3600">
                <a:solidFill>
                  <a:srgbClr val="F2120C"/>
                </a:solidFill>
                <a:latin typeface="Georgia" panose="02040502050405020303" pitchFamily="18" charset="0"/>
              </a:rPr>
              <a:t>Final implementation of regulatory changes for higher education</a:t>
            </a:r>
          </a:p>
        </p:txBody>
      </p:sp>
      <p:sp>
        <p:nvSpPr>
          <p:cNvPr id="12" name="Text Placeholder 8">
            <a:extLst>
              <a:ext uri="{FF2B5EF4-FFF2-40B4-BE49-F238E27FC236}">
                <a16:creationId xmlns:a16="http://schemas.microsoft.com/office/drawing/2014/main" id="{F5B0B9C4-1D41-A94C-9FDD-305ACC6341EC}"/>
              </a:ext>
            </a:extLst>
          </p:cNvPr>
          <p:cNvSpPr>
            <a:spLocks noGrp="1"/>
          </p:cNvSpPr>
          <p:nvPr>
            <p:ph type="body" sz="quarter" idx="11"/>
          </p:nvPr>
        </p:nvSpPr>
        <p:spPr>
          <a:xfrm>
            <a:off x="6618551" y="5611420"/>
            <a:ext cx="4568297" cy="328773"/>
          </a:xfrm>
        </p:spPr>
        <p:txBody>
          <a:bodyPr/>
          <a:lstStyle/>
          <a:p>
            <a:r>
              <a:rPr lang="en-US"/>
              <a:t>Date: September 2025</a:t>
            </a:r>
          </a:p>
          <a:p>
            <a:r>
              <a:rPr lang="en-US"/>
              <a:t>Authors: People and Capability</a:t>
            </a:r>
          </a:p>
        </p:txBody>
      </p:sp>
      <p:sp>
        <p:nvSpPr>
          <p:cNvPr id="4" name="Text Placeholder 3">
            <a:extLst>
              <a:ext uri="{FF2B5EF4-FFF2-40B4-BE49-F238E27FC236}">
                <a16:creationId xmlns:a16="http://schemas.microsoft.com/office/drawing/2014/main" id="{968C9B13-8E52-2CCD-DAB6-79C244166DFE}"/>
              </a:ext>
            </a:extLst>
          </p:cNvPr>
          <p:cNvSpPr>
            <a:spLocks noGrp="1"/>
          </p:cNvSpPr>
          <p:nvPr>
            <p:ph type="body" sz="quarter" idx="10"/>
          </p:nvPr>
        </p:nvSpPr>
        <p:spPr/>
        <p:txBody>
          <a:bodyPr/>
          <a:lstStyle/>
          <a:p>
            <a:r>
              <a:rPr lang="en-AU"/>
              <a:t>Supplementary Information Pack</a:t>
            </a:r>
          </a:p>
        </p:txBody>
      </p:sp>
    </p:spTree>
    <p:extLst>
      <p:ext uri="{BB962C8B-B14F-4D97-AF65-F5344CB8AC3E}">
        <p14:creationId xmlns:p14="http://schemas.microsoft.com/office/powerpoint/2010/main" val="350007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3F91-67BC-D9BC-BC31-256898BCCF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A34E8D-3700-4F80-9639-301EA01CFF6A}"/>
              </a:ext>
            </a:extLst>
          </p:cNvPr>
          <p:cNvSpPr>
            <a:spLocks noGrp="1"/>
          </p:cNvSpPr>
          <p:nvPr>
            <p:ph type="title"/>
          </p:nvPr>
        </p:nvSpPr>
        <p:spPr>
          <a:xfrm>
            <a:off x="595920" y="356510"/>
            <a:ext cx="11211767" cy="493981"/>
          </a:xfrm>
        </p:spPr>
        <p:txBody>
          <a:bodyPr/>
          <a:lstStyle/>
          <a:p>
            <a:r>
              <a:rPr lang="en-AU"/>
              <a:t>Key fixed term reasons</a:t>
            </a:r>
          </a:p>
        </p:txBody>
      </p:sp>
      <p:sp>
        <p:nvSpPr>
          <p:cNvPr id="5" name="Slide Number Placeholder 4">
            <a:extLst>
              <a:ext uri="{FF2B5EF4-FFF2-40B4-BE49-F238E27FC236}">
                <a16:creationId xmlns:a16="http://schemas.microsoft.com/office/drawing/2014/main" id="{65ECD3EC-B8D7-B271-E7E9-0AEC7945D5EC}"/>
              </a:ext>
            </a:extLst>
          </p:cNvPr>
          <p:cNvSpPr>
            <a:spLocks noGrp="1"/>
          </p:cNvSpPr>
          <p:nvPr>
            <p:ph type="sldNum" sz="quarter" idx="4"/>
          </p:nvPr>
        </p:nvSpPr>
        <p:spPr/>
        <p:txBody>
          <a:bodyPr/>
          <a:lstStyle/>
          <a:p>
            <a:fld id="{16A89BA3-132D-40E1-AAB4-CDCD0A14C216}" type="slidenum">
              <a:rPr lang="en-AU" smtClean="0"/>
              <a:pPr/>
              <a:t>10</a:t>
            </a:fld>
            <a:endParaRPr lang="en-AU"/>
          </a:p>
        </p:txBody>
      </p:sp>
      <p:sp>
        <p:nvSpPr>
          <p:cNvPr id="6" name="Footer Placeholder 5">
            <a:extLst>
              <a:ext uri="{FF2B5EF4-FFF2-40B4-BE49-F238E27FC236}">
                <a16:creationId xmlns:a16="http://schemas.microsoft.com/office/drawing/2014/main" id="{4FF704AE-F3C3-DA1B-FBB4-6753334000D9}"/>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sp>
        <p:nvSpPr>
          <p:cNvPr id="2" name="Rectangle: Rounded Corners 1">
            <a:extLst>
              <a:ext uri="{FF2B5EF4-FFF2-40B4-BE49-F238E27FC236}">
                <a16:creationId xmlns:a16="http://schemas.microsoft.com/office/drawing/2014/main" id="{407F938B-53DF-1DD9-10D8-5C01D1EB5500}"/>
              </a:ext>
            </a:extLst>
          </p:cNvPr>
          <p:cNvSpPr/>
          <p:nvPr/>
        </p:nvSpPr>
        <p:spPr>
          <a:xfrm>
            <a:off x="357908" y="1316182"/>
            <a:ext cx="2470727" cy="4418793"/>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r>
              <a:rPr lang="en-US" sz="2400">
                <a:solidFill>
                  <a:srgbClr val="000000"/>
                </a:solidFill>
                <a:cs typeface="Arial"/>
              </a:rPr>
              <a:t>Specific Task or Project</a:t>
            </a:r>
          </a:p>
        </p:txBody>
      </p:sp>
      <p:sp>
        <p:nvSpPr>
          <p:cNvPr id="8" name="TextBox 7">
            <a:extLst>
              <a:ext uri="{FF2B5EF4-FFF2-40B4-BE49-F238E27FC236}">
                <a16:creationId xmlns:a16="http://schemas.microsoft.com/office/drawing/2014/main" id="{A57A2F40-1F57-44B3-64E2-81BD3BD5FD14}"/>
              </a:ext>
            </a:extLst>
          </p:cNvPr>
          <p:cNvSpPr txBox="1"/>
          <p:nvPr/>
        </p:nvSpPr>
        <p:spPr>
          <a:xfrm>
            <a:off x="3064164" y="1316182"/>
            <a:ext cx="887845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a:cs typeface="Arial"/>
              </a:rPr>
              <a:t>The </a:t>
            </a:r>
            <a:r>
              <a:rPr lang="en-AU" sz="1600">
                <a:solidFill>
                  <a:srgbClr val="3C1053"/>
                </a:solidFill>
                <a:cs typeface="Arial"/>
                <a:hlinkClick r:id="rId3"/>
              </a:rPr>
              <a:t>Enterprise Agreement</a:t>
            </a:r>
            <a:r>
              <a:rPr lang="en-AU" sz="1600">
                <a:cs typeface="Arial"/>
              </a:rPr>
              <a:t> specifies that this is primarily for use where the specific task or project Is </a:t>
            </a:r>
            <a:r>
              <a:rPr lang="en-AU" sz="1600" b="1">
                <a:cs typeface="Arial"/>
              </a:rPr>
              <a:t>externally funded.</a:t>
            </a:r>
            <a:endParaRPr lang="en-AU" sz="1600">
              <a:solidFill>
                <a:srgbClr val="3C1053"/>
              </a:solidFill>
              <a:cs typeface="Arial"/>
            </a:endParaRPr>
          </a:p>
          <a:p>
            <a:pPr marL="171450" indent="-171450">
              <a:buFont typeface="Arial,Sans-Serif"/>
              <a:buChar char="•"/>
            </a:pPr>
            <a:endParaRPr lang="en-US" sz="1600">
              <a:solidFill>
                <a:srgbClr val="3C1053"/>
              </a:solidFill>
              <a:cs typeface="Arial"/>
            </a:endParaRPr>
          </a:p>
          <a:p>
            <a:r>
              <a:rPr lang="en-US" sz="1600">
                <a:cs typeface="Arial"/>
              </a:rPr>
              <a:t>Where </a:t>
            </a:r>
            <a:r>
              <a:rPr lang="en-US" sz="1600" b="1" u="sng">
                <a:cs typeface="Arial"/>
              </a:rPr>
              <a:t>internal</a:t>
            </a:r>
            <a:r>
              <a:rPr lang="en-US" sz="1600">
                <a:cs typeface="Arial"/>
              </a:rPr>
              <a:t> funding is used, the task or project:</a:t>
            </a:r>
            <a:br>
              <a:rPr lang="en-US" sz="1600">
                <a:cs typeface="Arial"/>
              </a:rPr>
            </a:br>
            <a:endParaRPr lang="en-US" sz="1600">
              <a:solidFill>
                <a:srgbClr val="3C1053"/>
              </a:solidFill>
              <a:cs typeface="Arial"/>
            </a:endParaRPr>
          </a:p>
          <a:p>
            <a:pPr marL="171450" indent="-171450">
              <a:buFont typeface="Arial,Sans-Serif"/>
              <a:buChar char="•"/>
            </a:pPr>
            <a:r>
              <a:rPr lang="en-US" sz="1600">
                <a:cs typeface="Arial"/>
              </a:rPr>
              <a:t>is to be </a:t>
            </a:r>
            <a:r>
              <a:rPr lang="en-US" sz="1600" b="1">
                <a:cs typeface="Arial"/>
              </a:rPr>
              <a:t>clearly defined and distinguishable from ‘BAU’ activity </a:t>
            </a:r>
            <a:r>
              <a:rPr lang="en-US" sz="1600">
                <a:cs typeface="Arial"/>
              </a:rPr>
              <a:t>as a distinct, once off task or new work/ project with a clear start and finish date</a:t>
            </a:r>
            <a:br>
              <a:rPr lang="en-US" sz="1600">
                <a:cs typeface="Arial"/>
              </a:rPr>
            </a:br>
            <a:r>
              <a:rPr lang="en-US" sz="1600">
                <a:cs typeface="Arial"/>
              </a:rPr>
              <a:t> </a:t>
            </a:r>
            <a:endParaRPr lang="en-US" sz="1600">
              <a:solidFill>
                <a:srgbClr val="3C1053"/>
              </a:solidFill>
              <a:cs typeface="Arial"/>
            </a:endParaRPr>
          </a:p>
          <a:p>
            <a:pPr marL="171450" indent="-171450">
              <a:buFont typeface="Arial,Sans-Serif"/>
              <a:buChar char="•"/>
            </a:pPr>
            <a:r>
              <a:rPr lang="en-US" sz="1600" b="1">
                <a:cs typeface="Arial"/>
              </a:rPr>
              <a:t>requires specialized skills not otherwise available in the </a:t>
            </a:r>
            <a:r>
              <a:rPr lang="en-US" sz="1600" b="1" err="1">
                <a:cs typeface="Arial"/>
              </a:rPr>
              <a:t>organisation</a:t>
            </a:r>
            <a:r>
              <a:rPr lang="en-US" sz="1600" b="1">
                <a:cs typeface="Arial"/>
              </a:rPr>
              <a:t> </a:t>
            </a:r>
            <a:br>
              <a:rPr lang="en-US" sz="1600">
                <a:cs typeface="Arial"/>
              </a:rPr>
            </a:br>
            <a:endParaRPr lang="en-US" sz="1600">
              <a:solidFill>
                <a:srgbClr val="3C1053"/>
              </a:solidFill>
              <a:cs typeface="Arial"/>
            </a:endParaRPr>
          </a:p>
          <a:p>
            <a:pPr marL="171450" indent="-171450">
              <a:buFont typeface="Arial,Sans-Serif"/>
              <a:buChar char="•"/>
            </a:pPr>
            <a:r>
              <a:rPr lang="en-US" sz="1600" b="1">
                <a:cs typeface="Arial"/>
              </a:rPr>
              <a:t>after completion, standard operating teams integrate the work into their ongoing practice</a:t>
            </a:r>
            <a:r>
              <a:rPr lang="en-US" sz="1600">
                <a:cs typeface="Arial"/>
              </a:rPr>
              <a:t>, and the skill sets of the fixed term employment incumbent are no longer required</a:t>
            </a:r>
            <a:br>
              <a:rPr lang="en-US" sz="1600">
                <a:cs typeface="Arial"/>
              </a:rPr>
            </a:br>
            <a:endParaRPr lang="en-US" sz="1600">
              <a:solidFill>
                <a:srgbClr val="3C1053"/>
              </a:solidFill>
              <a:cs typeface="Arial"/>
            </a:endParaRPr>
          </a:p>
          <a:p>
            <a:endParaRPr lang="en-US" sz="1600">
              <a:solidFill>
                <a:srgbClr val="3C1053"/>
              </a:solidFill>
              <a:cs typeface="Arial"/>
            </a:endParaRPr>
          </a:p>
          <a:p>
            <a:r>
              <a:rPr lang="en-US" sz="1600">
                <a:cs typeface="Arial"/>
              </a:rPr>
              <a:t>Employment in a fixed term position for 5 years or more attracts conversion rights if the position is operationally funded and not externally funded.</a:t>
            </a:r>
          </a:p>
          <a:p>
            <a:endParaRPr lang="en-US" sz="1600">
              <a:cs typeface="Arial"/>
            </a:endParaRPr>
          </a:p>
          <a:p>
            <a:r>
              <a:rPr lang="en-US" sz="1600">
                <a:cs typeface="Arial"/>
              </a:rPr>
              <a:t>Government funding that is likely to be rolling and not for a once off fixed term (such as for an ARC or NHMRC grant) is likely to require continuing and not fixed term employment. </a:t>
            </a:r>
            <a:endParaRPr lang="en-US" sz="2400"/>
          </a:p>
        </p:txBody>
      </p:sp>
      <p:pic>
        <p:nvPicPr>
          <p:cNvPr id="7" name="Picture 6" descr="A pencil on top of a paper with a printed line graph">
            <a:extLst>
              <a:ext uri="{FF2B5EF4-FFF2-40B4-BE49-F238E27FC236}">
                <a16:creationId xmlns:a16="http://schemas.microsoft.com/office/drawing/2014/main" id="{E4056B62-1761-6B97-9BAF-AB6655309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20" y="1715773"/>
            <a:ext cx="2022990" cy="2268000"/>
          </a:xfrm>
          <a:prstGeom prst="rect">
            <a:avLst/>
          </a:prstGeom>
        </p:spPr>
      </p:pic>
    </p:spTree>
    <p:extLst>
      <p:ext uri="{BB962C8B-B14F-4D97-AF65-F5344CB8AC3E}">
        <p14:creationId xmlns:p14="http://schemas.microsoft.com/office/powerpoint/2010/main" val="290184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2107-F424-D093-B9C8-3133DA1ED2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EF331E-995D-ACFF-3B17-4FA6EAD11270}"/>
              </a:ext>
            </a:extLst>
          </p:cNvPr>
          <p:cNvSpPr>
            <a:spLocks noGrp="1"/>
          </p:cNvSpPr>
          <p:nvPr>
            <p:ph type="title"/>
          </p:nvPr>
        </p:nvSpPr>
        <p:spPr>
          <a:xfrm>
            <a:off x="595920" y="356510"/>
            <a:ext cx="11211767" cy="493981"/>
          </a:xfrm>
        </p:spPr>
        <p:txBody>
          <a:bodyPr/>
          <a:lstStyle/>
          <a:p>
            <a:r>
              <a:rPr lang="en-AU"/>
              <a:t>Key fixed term reasons</a:t>
            </a:r>
          </a:p>
        </p:txBody>
      </p:sp>
      <p:sp>
        <p:nvSpPr>
          <p:cNvPr id="5" name="Slide Number Placeholder 4">
            <a:extLst>
              <a:ext uri="{FF2B5EF4-FFF2-40B4-BE49-F238E27FC236}">
                <a16:creationId xmlns:a16="http://schemas.microsoft.com/office/drawing/2014/main" id="{1E9D9887-A438-D03C-F64B-5850DE5BAB02}"/>
              </a:ext>
            </a:extLst>
          </p:cNvPr>
          <p:cNvSpPr>
            <a:spLocks noGrp="1"/>
          </p:cNvSpPr>
          <p:nvPr>
            <p:ph type="sldNum" sz="quarter" idx="4"/>
          </p:nvPr>
        </p:nvSpPr>
        <p:spPr/>
        <p:txBody>
          <a:bodyPr/>
          <a:lstStyle/>
          <a:p>
            <a:fld id="{16A89BA3-132D-40E1-AAB4-CDCD0A14C216}" type="slidenum">
              <a:rPr lang="en-AU" smtClean="0"/>
              <a:pPr/>
              <a:t>11</a:t>
            </a:fld>
            <a:endParaRPr lang="en-AU"/>
          </a:p>
        </p:txBody>
      </p:sp>
      <p:sp>
        <p:nvSpPr>
          <p:cNvPr id="6" name="Footer Placeholder 5">
            <a:extLst>
              <a:ext uri="{FF2B5EF4-FFF2-40B4-BE49-F238E27FC236}">
                <a16:creationId xmlns:a16="http://schemas.microsoft.com/office/drawing/2014/main" id="{E65B0AB8-2161-0ED0-8906-BF3F4E33E96D}"/>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sp>
        <p:nvSpPr>
          <p:cNvPr id="2" name="Rectangle: Rounded Corners 1">
            <a:extLst>
              <a:ext uri="{FF2B5EF4-FFF2-40B4-BE49-F238E27FC236}">
                <a16:creationId xmlns:a16="http://schemas.microsoft.com/office/drawing/2014/main" id="{3E00891F-4417-3736-1FFC-515996584257}"/>
              </a:ext>
            </a:extLst>
          </p:cNvPr>
          <p:cNvSpPr/>
          <p:nvPr/>
        </p:nvSpPr>
        <p:spPr>
          <a:xfrm>
            <a:off x="357908" y="1316182"/>
            <a:ext cx="2470727" cy="4225635"/>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r>
              <a:rPr lang="en-US" sz="2400">
                <a:solidFill>
                  <a:srgbClr val="000000"/>
                </a:solidFill>
                <a:cs typeface="Arial"/>
              </a:rPr>
              <a:t>Replacement Staff Member</a:t>
            </a:r>
          </a:p>
        </p:txBody>
      </p:sp>
      <p:sp>
        <p:nvSpPr>
          <p:cNvPr id="8" name="TextBox 7">
            <a:extLst>
              <a:ext uri="{FF2B5EF4-FFF2-40B4-BE49-F238E27FC236}">
                <a16:creationId xmlns:a16="http://schemas.microsoft.com/office/drawing/2014/main" id="{97D9A05E-EE98-BB4B-710D-7357DE8A5369}"/>
              </a:ext>
            </a:extLst>
          </p:cNvPr>
          <p:cNvSpPr txBox="1"/>
          <p:nvPr/>
        </p:nvSpPr>
        <p:spPr>
          <a:xfrm>
            <a:off x="2961557" y="1536173"/>
            <a:ext cx="887845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1600">
                <a:cs typeface="Arial"/>
                <a:hlinkClick r:id="rId3"/>
              </a:rPr>
              <a:t>Replacing a staff member</a:t>
            </a:r>
            <a:r>
              <a:rPr lang="en-US" sz="1600">
                <a:cs typeface="Arial"/>
              </a:rPr>
              <a:t> who is on an </a:t>
            </a:r>
            <a:r>
              <a:rPr lang="en-US" sz="1600" b="1" err="1">
                <a:cs typeface="Arial"/>
              </a:rPr>
              <a:t>authorised</a:t>
            </a:r>
            <a:r>
              <a:rPr lang="en-US" sz="1600" b="1">
                <a:cs typeface="Arial"/>
              </a:rPr>
              <a:t> leave of absence </a:t>
            </a:r>
            <a:r>
              <a:rPr lang="en-US" sz="1600">
                <a:cs typeface="Arial"/>
              </a:rPr>
              <a:t>(sabbatical, LSL, parental leave, unpaid leave) or is temporarily seconded away from their usual work area – the replacement period must match the leave period.</a:t>
            </a:r>
            <a:br>
              <a:rPr lang="en-US" sz="1600">
                <a:cs typeface="Arial"/>
              </a:rPr>
            </a:br>
            <a:endParaRPr lang="en-US" sz="1600">
              <a:cs typeface="Arial"/>
            </a:endParaRPr>
          </a:p>
          <a:p>
            <a:pPr marL="171450" indent="-171450">
              <a:buFont typeface="Arial,Sans-Serif"/>
              <a:buChar char="•"/>
            </a:pPr>
            <a:r>
              <a:rPr lang="en-US" sz="1600">
                <a:cs typeface="Arial"/>
              </a:rPr>
              <a:t>A </a:t>
            </a:r>
            <a:r>
              <a:rPr lang="en-US" sz="1600" b="1">
                <a:cs typeface="Arial"/>
              </a:rPr>
              <a:t>short term replacement for a vacant position where the decision has been made to retain the same position and the action to recruit has commenced</a:t>
            </a:r>
            <a:r>
              <a:rPr lang="en-US" sz="1600">
                <a:cs typeface="Arial"/>
              </a:rPr>
              <a:t>, but there is an immediate need to fill. This will be a once off, short term contract.</a:t>
            </a:r>
            <a:br>
              <a:rPr lang="en-US" sz="1600">
                <a:cs typeface="Arial"/>
              </a:rPr>
            </a:br>
            <a:endParaRPr lang="en-US" sz="1600">
              <a:solidFill>
                <a:srgbClr val="3C1053"/>
              </a:solidFill>
              <a:cs typeface="Arial"/>
            </a:endParaRPr>
          </a:p>
          <a:p>
            <a:pPr marL="171450" indent="-171450">
              <a:buFont typeface="Arial,Sans-Serif"/>
              <a:buChar char="•"/>
            </a:pPr>
            <a:r>
              <a:rPr lang="en-US" sz="1600">
                <a:cs typeface="Arial"/>
              </a:rPr>
              <a:t>A </a:t>
            </a:r>
            <a:r>
              <a:rPr lang="en-US" sz="1600" b="1">
                <a:cs typeface="Arial"/>
              </a:rPr>
              <a:t>short term replacement when the normal occupant of a position is performing higher duties in another position</a:t>
            </a:r>
            <a:r>
              <a:rPr lang="en-US" sz="1600">
                <a:cs typeface="Arial"/>
              </a:rPr>
              <a:t>, the decision has been made to retain the same position and the action to recruit has commenced, but there is an immediate need to fill. This will be a once off, short term contract.</a:t>
            </a:r>
            <a:endParaRPr lang="en-US" sz="1600">
              <a:solidFill>
                <a:srgbClr val="3C1053"/>
              </a:solidFill>
              <a:cs typeface="Arial"/>
            </a:endParaRPr>
          </a:p>
          <a:p>
            <a:endParaRPr lang="en-US" sz="1600">
              <a:solidFill>
                <a:srgbClr val="3C1053"/>
              </a:solidFill>
              <a:cs typeface="Arial"/>
            </a:endParaRPr>
          </a:p>
          <a:p>
            <a:r>
              <a:rPr lang="en-US" sz="1600" b="1">
                <a:cs typeface="Arial"/>
              </a:rPr>
              <a:t>This reason is for the replacement </a:t>
            </a:r>
            <a:r>
              <a:rPr lang="en-US" sz="1600" b="1" u="sng">
                <a:cs typeface="Arial"/>
              </a:rPr>
              <a:t>of a person, not FTE</a:t>
            </a:r>
            <a:r>
              <a:rPr lang="en-US" sz="1600" b="1">
                <a:cs typeface="Arial"/>
              </a:rPr>
              <a:t>. Combining</a:t>
            </a:r>
            <a:r>
              <a:rPr lang="en-US" sz="1600">
                <a:cs typeface="Arial"/>
              </a:rPr>
              <a:t> </a:t>
            </a:r>
            <a:r>
              <a:rPr lang="en-US" sz="1600" b="1">
                <a:cs typeface="Arial"/>
              </a:rPr>
              <a:t>FTE from multiple positions/jobs of very different natures does not meet this fixed term reason. </a:t>
            </a:r>
            <a:endParaRPr lang="en-US" sz="2400" b="1"/>
          </a:p>
        </p:txBody>
      </p:sp>
      <p:pic>
        <p:nvPicPr>
          <p:cNvPr id="9" name="Picture 8" descr="People doing teamwork illustration">
            <a:extLst>
              <a:ext uri="{FF2B5EF4-FFF2-40B4-BE49-F238E27FC236}">
                <a16:creationId xmlns:a16="http://schemas.microsoft.com/office/drawing/2014/main" id="{BDA18F45-2ADB-FFC6-0829-B22A7BCEA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20" y="1819145"/>
            <a:ext cx="2039778" cy="1998509"/>
          </a:xfrm>
          <a:prstGeom prst="rect">
            <a:avLst/>
          </a:prstGeom>
        </p:spPr>
      </p:pic>
    </p:spTree>
    <p:extLst>
      <p:ext uri="{BB962C8B-B14F-4D97-AF65-F5344CB8AC3E}">
        <p14:creationId xmlns:p14="http://schemas.microsoft.com/office/powerpoint/2010/main" val="235410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2107-F424-D093-B9C8-3133DA1ED2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EF331E-995D-ACFF-3B17-4FA6EAD11270}"/>
              </a:ext>
            </a:extLst>
          </p:cNvPr>
          <p:cNvSpPr>
            <a:spLocks noGrp="1"/>
          </p:cNvSpPr>
          <p:nvPr>
            <p:ph type="title"/>
          </p:nvPr>
        </p:nvSpPr>
        <p:spPr>
          <a:xfrm>
            <a:off x="595920" y="356510"/>
            <a:ext cx="11211767" cy="493981"/>
          </a:xfrm>
        </p:spPr>
        <p:txBody>
          <a:bodyPr/>
          <a:lstStyle/>
          <a:p>
            <a:r>
              <a:rPr lang="en-AU"/>
              <a:t>Key fixed term reasons and their proper use</a:t>
            </a:r>
          </a:p>
        </p:txBody>
      </p:sp>
      <p:sp>
        <p:nvSpPr>
          <p:cNvPr id="5" name="Slide Number Placeholder 4">
            <a:extLst>
              <a:ext uri="{FF2B5EF4-FFF2-40B4-BE49-F238E27FC236}">
                <a16:creationId xmlns:a16="http://schemas.microsoft.com/office/drawing/2014/main" id="{1E9D9887-A438-D03C-F64B-5850DE5BAB02}"/>
              </a:ext>
            </a:extLst>
          </p:cNvPr>
          <p:cNvSpPr>
            <a:spLocks noGrp="1"/>
          </p:cNvSpPr>
          <p:nvPr>
            <p:ph type="sldNum" sz="quarter" idx="4"/>
          </p:nvPr>
        </p:nvSpPr>
        <p:spPr/>
        <p:txBody>
          <a:bodyPr/>
          <a:lstStyle/>
          <a:p>
            <a:fld id="{16A89BA3-132D-40E1-AAB4-CDCD0A14C216}" type="slidenum">
              <a:rPr lang="en-AU" smtClean="0"/>
              <a:pPr/>
              <a:t>12</a:t>
            </a:fld>
            <a:endParaRPr lang="en-AU"/>
          </a:p>
        </p:txBody>
      </p:sp>
      <p:sp>
        <p:nvSpPr>
          <p:cNvPr id="6" name="Footer Placeholder 5">
            <a:extLst>
              <a:ext uri="{FF2B5EF4-FFF2-40B4-BE49-F238E27FC236}">
                <a16:creationId xmlns:a16="http://schemas.microsoft.com/office/drawing/2014/main" id="{E65B0AB8-2161-0ED0-8906-BF3F4E33E96D}"/>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sp>
        <p:nvSpPr>
          <p:cNvPr id="2" name="Rectangle: Rounded Corners 1">
            <a:extLst>
              <a:ext uri="{FF2B5EF4-FFF2-40B4-BE49-F238E27FC236}">
                <a16:creationId xmlns:a16="http://schemas.microsoft.com/office/drawing/2014/main" id="{3E00891F-4417-3736-1FFC-515996584257}"/>
              </a:ext>
            </a:extLst>
          </p:cNvPr>
          <p:cNvSpPr/>
          <p:nvPr/>
        </p:nvSpPr>
        <p:spPr>
          <a:xfrm>
            <a:off x="357908" y="1316182"/>
            <a:ext cx="2470727" cy="4225635"/>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endParaRPr lang="en-US" sz="2400">
              <a:solidFill>
                <a:srgbClr val="000000"/>
              </a:solidFill>
              <a:cs typeface="Arial"/>
            </a:endParaRPr>
          </a:p>
          <a:p>
            <a:pPr algn="ctr"/>
            <a:r>
              <a:rPr lang="en-US" sz="2400">
                <a:solidFill>
                  <a:srgbClr val="000000"/>
                </a:solidFill>
                <a:cs typeface="Arial"/>
              </a:rPr>
              <a:t>Research</a:t>
            </a:r>
          </a:p>
        </p:txBody>
      </p:sp>
      <p:sp>
        <p:nvSpPr>
          <p:cNvPr id="8" name="TextBox 7">
            <a:extLst>
              <a:ext uri="{FF2B5EF4-FFF2-40B4-BE49-F238E27FC236}">
                <a16:creationId xmlns:a16="http://schemas.microsoft.com/office/drawing/2014/main" id="{97D9A05E-EE98-BB4B-710D-7357DE8A5369}"/>
              </a:ext>
            </a:extLst>
          </p:cNvPr>
          <p:cNvSpPr txBox="1"/>
          <p:nvPr/>
        </p:nvSpPr>
        <p:spPr>
          <a:xfrm>
            <a:off x="3039123" y="1819145"/>
            <a:ext cx="88784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a:t>The </a:t>
            </a:r>
            <a:r>
              <a:rPr lang="en-US">
                <a:hlinkClick r:id="rId3"/>
              </a:rPr>
              <a:t>research reason </a:t>
            </a:r>
            <a:r>
              <a:rPr lang="en-US"/>
              <a:t>is for a </a:t>
            </a:r>
            <a:r>
              <a:rPr lang="en-US" b="1"/>
              <a:t>‘research only function’ with a limit of 5 years</a:t>
            </a:r>
            <a:r>
              <a:rPr lang="en-US"/>
              <a:t>.</a:t>
            </a:r>
          </a:p>
          <a:p>
            <a:pPr marL="171450" indent="-171450">
              <a:buFont typeface="Arial,Sans-Serif"/>
              <a:buChar char="•"/>
            </a:pPr>
            <a:endParaRPr lang="en-US"/>
          </a:p>
          <a:p>
            <a:pPr marL="171450" indent="-171450">
              <a:buFont typeface="Arial,Sans-Serif"/>
              <a:buChar char="•"/>
            </a:pPr>
            <a:r>
              <a:rPr lang="en-US"/>
              <a:t> Such an incumbent </a:t>
            </a:r>
            <a:r>
              <a:rPr lang="en-US" b="1"/>
              <a:t>can not have their Academic Career Pathway varied </a:t>
            </a:r>
            <a:r>
              <a:rPr lang="en-US"/>
              <a:t>to ‘teaching and research’ or ‘teaching focussed’ as this no longer complies with the reason for their fixed term employment.</a:t>
            </a:r>
          </a:p>
          <a:p>
            <a:pPr marL="171450" indent="-171450">
              <a:buFont typeface="Arial,Sans-Serif"/>
              <a:buChar char="•"/>
            </a:pPr>
            <a:endParaRPr lang="en-US"/>
          </a:p>
          <a:p>
            <a:pPr marL="171450" indent="-171450">
              <a:buFont typeface="Arial,Sans-Serif"/>
              <a:buChar char="•"/>
            </a:pPr>
            <a:r>
              <a:rPr lang="en-US"/>
              <a:t>‘</a:t>
            </a:r>
            <a:r>
              <a:rPr lang="en-US" b="1"/>
              <a:t>Teaching and research’ and ‘teaching focussed</a:t>
            </a:r>
            <a:r>
              <a:rPr lang="en-US"/>
              <a:t>’ are linked to standard, ongoing operational needs and funding, therefore </a:t>
            </a:r>
            <a:r>
              <a:rPr lang="en-US" b="1"/>
              <a:t>there are no fixed term reasons associated with them</a:t>
            </a:r>
            <a:r>
              <a:rPr lang="en-US"/>
              <a:t>.</a:t>
            </a:r>
          </a:p>
          <a:p>
            <a:pPr marL="171450" indent="-171450">
              <a:buFont typeface="Arial,Sans-Serif"/>
              <a:buChar char="•"/>
            </a:pPr>
            <a:endParaRPr lang="en-US"/>
          </a:p>
          <a:p>
            <a:pPr marL="171450" indent="-171450">
              <a:buFont typeface="Arial,Sans-Serif"/>
              <a:buChar char="•"/>
            </a:pPr>
            <a:r>
              <a:rPr lang="en-US"/>
              <a:t>If a teaching requirement arises due to </a:t>
            </a:r>
            <a:r>
              <a:rPr lang="en-US" b="1"/>
              <a:t>sudden fluctuations</a:t>
            </a:r>
            <a:r>
              <a:rPr lang="en-US"/>
              <a:t>, then </a:t>
            </a:r>
            <a:r>
              <a:rPr lang="en-US" b="1"/>
              <a:t>academic sessional employment </a:t>
            </a:r>
            <a:r>
              <a:rPr lang="en-US"/>
              <a:t>is the appropriate option.</a:t>
            </a:r>
          </a:p>
          <a:p>
            <a:endParaRPr lang="en-US"/>
          </a:p>
          <a:p>
            <a:r>
              <a:rPr lang="en-US">
                <a:cs typeface="Arial"/>
              </a:rPr>
              <a:t>Employment in a fixed term position for 5 years or more attracts conversion rights if the position is operationally funded.</a:t>
            </a:r>
            <a:endParaRPr lang="en-US"/>
          </a:p>
          <a:p>
            <a:pPr marL="171450" indent="-171450">
              <a:buFont typeface="Arial,Sans-Serif"/>
              <a:buChar char="•"/>
            </a:pPr>
            <a:endParaRPr lang="en-US"/>
          </a:p>
        </p:txBody>
      </p:sp>
      <p:pic>
        <p:nvPicPr>
          <p:cNvPr id="9" name="Picture 8" descr="Pipette dripping solution into test tube">
            <a:extLst>
              <a:ext uri="{FF2B5EF4-FFF2-40B4-BE49-F238E27FC236}">
                <a16:creationId xmlns:a16="http://schemas.microsoft.com/office/drawing/2014/main" id="{1F8F7456-5968-09BE-6DB6-412BCF113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93" y="1660124"/>
            <a:ext cx="1753877" cy="2201661"/>
          </a:xfrm>
          <a:prstGeom prst="rect">
            <a:avLst/>
          </a:prstGeom>
        </p:spPr>
      </p:pic>
    </p:spTree>
    <p:extLst>
      <p:ext uri="{BB962C8B-B14F-4D97-AF65-F5344CB8AC3E}">
        <p14:creationId xmlns:p14="http://schemas.microsoft.com/office/powerpoint/2010/main" val="47915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3F8C-F695-9182-3358-8E9B10C6DA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40F14D-CD57-3970-C9E2-0E27F1F055BB}"/>
              </a:ext>
            </a:extLst>
          </p:cNvPr>
          <p:cNvSpPr>
            <a:spLocks noGrp="1"/>
          </p:cNvSpPr>
          <p:nvPr>
            <p:ph type="body" sz="quarter" idx="10"/>
          </p:nvPr>
        </p:nvSpPr>
        <p:spPr/>
        <p:txBody>
          <a:bodyPr/>
          <a:lstStyle/>
          <a:p>
            <a:r>
              <a:rPr lang="en-AU"/>
              <a:t>Scenarios</a:t>
            </a:r>
          </a:p>
        </p:txBody>
      </p:sp>
    </p:spTree>
    <p:extLst>
      <p:ext uri="{BB962C8B-B14F-4D97-AF65-F5344CB8AC3E}">
        <p14:creationId xmlns:p14="http://schemas.microsoft.com/office/powerpoint/2010/main" val="231330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FABD9-B1D1-8366-3AB9-51286F6F57E8}"/>
              </a:ext>
            </a:extLst>
          </p:cNvPr>
          <p:cNvSpPr>
            <a:spLocks noGrp="1"/>
          </p:cNvSpPr>
          <p:nvPr>
            <p:ph type="sldNum" sz="quarter" idx="4"/>
          </p:nvPr>
        </p:nvSpPr>
        <p:spPr/>
        <p:txBody>
          <a:bodyPr/>
          <a:lstStyle/>
          <a:p>
            <a:fld id="{16A89BA3-132D-40E1-AAB4-CDCD0A14C216}" type="slidenum">
              <a:rPr lang="en-AU" smtClean="0"/>
              <a:pPr/>
              <a:t>14</a:t>
            </a:fld>
            <a:endParaRPr lang="en-AU"/>
          </a:p>
        </p:txBody>
      </p:sp>
      <p:sp>
        <p:nvSpPr>
          <p:cNvPr id="3" name="Footer Placeholder 2">
            <a:extLst>
              <a:ext uri="{FF2B5EF4-FFF2-40B4-BE49-F238E27FC236}">
                <a16:creationId xmlns:a16="http://schemas.microsoft.com/office/drawing/2014/main" id="{2386228B-CA75-52F7-6228-3559337E8D03}"/>
              </a:ext>
            </a:extLst>
          </p:cNvPr>
          <p:cNvSpPr>
            <a:spLocks noGrp="1"/>
          </p:cNvSpPr>
          <p:nvPr>
            <p:ph type="ftr" sz="quarter" idx="3"/>
          </p:nvPr>
        </p:nvSpPr>
        <p:spPr/>
        <p:txBody>
          <a:bodyPr/>
          <a:lstStyle/>
          <a:p>
            <a:r>
              <a:rPr lang="en-US"/>
              <a:t>| Directorate | Office | Faculty | School</a:t>
            </a:r>
          </a:p>
        </p:txBody>
      </p:sp>
      <p:sp>
        <p:nvSpPr>
          <p:cNvPr id="6" name="TextBox 5">
            <a:extLst>
              <a:ext uri="{FF2B5EF4-FFF2-40B4-BE49-F238E27FC236}">
                <a16:creationId xmlns:a16="http://schemas.microsoft.com/office/drawing/2014/main" id="{4CC84217-09BD-AAF6-1FD3-FA704B81419F}"/>
              </a:ext>
            </a:extLst>
          </p:cNvPr>
          <p:cNvSpPr txBox="1"/>
          <p:nvPr/>
        </p:nvSpPr>
        <p:spPr>
          <a:xfrm>
            <a:off x="503208" y="392221"/>
            <a:ext cx="8626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E64626"/>
                </a:solidFill>
                <a:cs typeface="Arial"/>
              </a:rPr>
              <a:t>Engaging staff member on fixed-term to replace an employee</a:t>
            </a:r>
            <a:endParaRPr lang="en-US"/>
          </a:p>
        </p:txBody>
      </p:sp>
      <p:sp>
        <p:nvSpPr>
          <p:cNvPr id="7" name="TextBox 6">
            <a:extLst>
              <a:ext uri="{FF2B5EF4-FFF2-40B4-BE49-F238E27FC236}">
                <a16:creationId xmlns:a16="http://schemas.microsoft.com/office/drawing/2014/main" id="{DB79F05D-BEF3-8742-C78D-131519E66153}"/>
              </a:ext>
            </a:extLst>
          </p:cNvPr>
          <p:cNvSpPr txBox="1"/>
          <p:nvPr/>
        </p:nvSpPr>
        <p:spPr>
          <a:xfrm>
            <a:off x="497013" y="766032"/>
            <a:ext cx="63006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900">
                <a:solidFill>
                  <a:srgbClr val="000000"/>
                </a:solidFill>
                <a:cs typeface="Times New Roman"/>
              </a:rPr>
              <a:t>This slide provides example application of the changes in legislation to the fixed-term reasonings relevant to replacing an Academic or Professional staff member with a fixed-term employee.</a:t>
            </a:r>
          </a:p>
        </p:txBody>
      </p:sp>
      <p:sp>
        <p:nvSpPr>
          <p:cNvPr id="9" name="TextBox 8">
            <a:extLst>
              <a:ext uri="{FF2B5EF4-FFF2-40B4-BE49-F238E27FC236}">
                <a16:creationId xmlns:a16="http://schemas.microsoft.com/office/drawing/2014/main" id="{CD55779E-790E-6FA3-D1B0-AD853570EC5B}"/>
              </a:ext>
            </a:extLst>
          </p:cNvPr>
          <p:cNvSpPr txBox="1"/>
          <p:nvPr/>
        </p:nvSpPr>
        <p:spPr>
          <a:xfrm>
            <a:off x="700283" y="2519721"/>
            <a:ext cx="5076374" cy="10926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Questions to consider:</a:t>
            </a:r>
            <a:endParaRPr lang="en-AU" sz="1000" b="1">
              <a:solidFill>
                <a:srgbClr val="E64626"/>
              </a:solidFill>
              <a:cs typeface="Arial"/>
            </a:endParaRPr>
          </a:p>
          <a:p>
            <a:pPr marL="228600" indent="-228600">
              <a:spcBef>
                <a:spcPts val="600"/>
              </a:spcBef>
              <a:buFont typeface="+mj-lt"/>
              <a:buAutoNum type="arabicPeriod"/>
            </a:pPr>
            <a:r>
              <a:rPr lang="en-AU" sz="1000">
                <a:solidFill>
                  <a:srgbClr val="000000"/>
                </a:solidFill>
              </a:rPr>
              <a:t>Is the incumbent replacing another staff member who is either on leave or temporarily seconded away from this role?</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Is the staff member returning on a specified date?</a:t>
            </a:r>
          </a:p>
          <a:p>
            <a:pPr marL="228600" indent="-228600">
              <a:spcBef>
                <a:spcPts val="600"/>
              </a:spcBef>
              <a:buAutoNum type="arabicPeriod"/>
            </a:pPr>
            <a:endParaRPr lang="en-AU" sz="1000">
              <a:solidFill>
                <a:srgbClr val="000000"/>
              </a:solidFill>
              <a:cs typeface="Arial"/>
            </a:endParaRPr>
          </a:p>
        </p:txBody>
      </p:sp>
      <p:sp>
        <p:nvSpPr>
          <p:cNvPr id="10" name="TextBox 9">
            <a:extLst>
              <a:ext uri="{FF2B5EF4-FFF2-40B4-BE49-F238E27FC236}">
                <a16:creationId xmlns:a16="http://schemas.microsoft.com/office/drawing/2014/main" id="{297D8667-DD81-CA92-CE77-AC44544273A2}"/>
              </a:ext>
            </a:extLst>
          </p:cNvPr>
          <p:cNvSpPr txBox="1"/>
          <p:nvPr/>
        </p:nvSpPr>
        <p:spPr>
          <a:xfrm>
            <a:off x="698296" y="3735601"/>
            <a:ext cx="5074154" cy="101566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Recommendation: </a:t>
            </a:r>
            <a:r>
              <a:rPr lang="en-AU" sz="1000" b="1"/>
              <a:t>If yes to both</a:t>
            </a:r>
            <a:endParaRPr lang="en-AU" sz="1000" b="1">
              <a:cs typeface="Arial"/>
            </a:endParaRPr>
          </a:p>
          <a:p>
            <a:pPr marL="228600" indent="-228600">
              <a:spcBef>
                <a:spcPts val="600"/>
              </a:spcBef>
              <a:buFont typeface="+mj-lt"/>
              <a:buAutoNum type="arabicPeriod"/>
            </a:pPr>
            <a:r>
              <a:rPr lang="en-AU" sz="1000">
                <a:solidFill>
                  <a:srgbClr val="000000"/>
                </a:solidFill>
              </a:rPr>
              <a:t>Fixed-term  reason is replacement employee. </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Modern award exception is replacement employee.</a:t>
            </a:r>
            <a:endParaRPr lang="en-AU" sz="1000">
              <a:solidFill>
                <a:srgbClr val="000000"/>
              </a:solidFill>
              <a:cs typeface="Arial"/>
            </a:endParaRPr>
          </a:p>
          <a:p>
            <a:pPr marL="228600" indent="-228600">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p:txBody>
      </p:sp>
      <p:sp>
        <p:nvSpPr>
          <p:cNvPr id="11" name="TextBox 10">
            <a:extLst>
              <a:ext uri="{FF2B5EF4-FFF2-40B4-BE49-F238E27FC236}">
                <a16:creationId xmlns:a16="http://schemas.microsoft.com/office/drawing/2014/main" id="{076C2A64-B989-21E3-B9DF-6877E8B0E826}"/>
              </a:ext>
            </a:extLst>
          </p:cNvPr>
          <p:cNvSpPr txBox="1"/>
          <p:nvPr/>
        </p:nvSpPr>
        <p:spPr>
          <a:xfrm>
            <a:off x="696308" y="4914309"/>
            <a:ext cx="5074156" cy="784830"/>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000" b="1">
                <a:solidFill>
                  <a:srgbClr val="E64626"/>
                </a:solidFill>
              </a:rPr>
              <a:t>Watchpoint:</a:t>
            </a:r>
            <a:endParaRPr lang="en-AU" sz="1000"/>
          </a:p>
          <a:p>
            <a:pPr marL="228600" indent="-228600">
              <a:spcBef>
                <a:spcPts val="600"/>
              </a:spcBef>
              <a:buAutoNum type="arabicPeriod"/>
            </a:pPr>
            <a:r>
              <a:rPr lang="en-AU" sz="1000"/>
              <a:t>Ordinarily there will be no renewals for this fixed-terms reason (unless there is an extension of approved absence of incumbent). </a:t>
            </a:r>
            <a:endParaRPr lang="en-AU" sz="1000">
              <a:cs typeface="Arial"/>
            </a:endParaRPr>
          </a:p>
          <a:p>
            <a:pPr marL="228600" indent="-228600">
              <a:buAutoNum type="arabicPeriod"/>
            </a:pPr>
            <a:endParaRPr lang="en-AU" sz="1000">
              <a:cs typeface="Arial"/>
            </a:endParaRPr>
          </a:p>
        </p:txBody>
      </p:sp>
      <p:sp>
        <p:nvSpPr>
          <p:cNvPr id="15" name="TextBox 14">
            <a:extLst>
              <a:ext uri="{FF2B5EF4-FFF2-40B4-BE49-F238E27FC236}">
                <a16:creationId xmlns:a16="http://schemas.microsoft.com/office/drawing/2014/main" id="{D3A65456-39B6-9245-E929-7CE57C894D63}"/>
              </a:ext>
            </a:extLst>
          </p:cNvPr>
          <p:cNvSpPr txBox="1"/>
          <p:nvPr/>
        </p:nvSpPr>
        <p:spPr>
          <a:xfrm>
            <a:off x="6206689" y="2519720"/>
            <a:ext cx="5076376" cy="10926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Questions to consider:</a:t>
            </a:r>
            <a:endParaRPr lang="en-AU" sz="1000" b="1">
              <a:solidFill>
                <a:srgbClr val="E64626"/>
              </a:solidFill>
              <a:cs typeface="Arial"/>
            </a:endParaRPr>
          </a:p>
          <a:p>
            <a:pPr marL="228600" indent="-228600">
              <a:buAutoNum type="arabicPeriod"/>
            </a:pPr>
            <a:r>
              <a:rPr lang="en-AU" sz="1000">
                <a:solidFill>
                  <a:srgbClr val="000000"/>
                </a:solidFill>
              </a:rPr>
              <a:t>Is the staff member performing duties of a vacant position for which the University has made a definite decision to fill and has commenced recruitment action?   </a:t>
            </a:r>
            <a:endParaRPr lang="en-AU">
              <a:cs typeface="Arial"/>
            </a:endParaRPr>
          </a:p>
          <a:p>
            <a:pPr marL="228600" indent="-228600">
              <a:spcBef>
                <a:spcPts val="600"/>
              </a:spcBef>
              <a:buAutoNum type="arabicPeriod"/>
            </a:pPr>
            <a:r>
              <a:rPr lang="en-AU" sz="1000">
                <a:solidFill>
                  <a:srgbClr val="000000"/>
                </a:solidFill>
                <a:cs typeface="Arial"/>
              </a:rPr>
              <a:t>Is the staff member performing duties of a position the normal occupant of which is performing higher duties pending the outcome of recruitment action initiated by the University and in progress for that vacant higher duties position</a:t>
            </a:r>
          </a:p>
        </p:txBody>
      </p:sp>
      <p:sp>
        <p:nvSpPr>
          <p:cNvPr id="16" name="TextBox 15">
            <a:extLst>
              <a:ext uri="{FF2B5EF4-FFF2-40B4-BE49-F238E27FC236}">
                <a16:creationId xmlns:a16="http://schemas.microsoft.com/office/drawing/2014/main" id="{D142191C-F9B5-A35A-1BE9-9C303F58B105}"/>
              </a:ext>
            </a:extLst>
          </p:cNvPr>
          <p:cNvSpPr txBox="1"/>
          <p:nvPr/>
        </p:nvSpPr>
        <p:spPr>
          <a:xfrm>
            <a:off x="6203891" y="3737033"/>
            <a:ext cx="5074154" cy="101566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Recommendation: </a:t>
            </a:r>
            <a:r>
              <a:rPr lang="en-AU" sz="1000" b="1"/>
              <a:t>If yes to either</a:t>
            </a:r>
            <a:endParaRPr lang="en-AU" sz="1000" b="1">
              <a:cs typeface="Arial"/>
            </a:endParaRPr>
          </a:p>
          <a:p>
            <a:pPr marL="228600" indent="-228600">
              <a:spcBef>
                <a:spcPts val="600"/>
              </a:spcBef>
              <a:buFont typeface="+mj-lt"/>
              <a:buAutoNum type="arabicPeriod"/>
            </a:pPr>
            <a:r>
              <a:rPr lang="en-AU" sz="1000">
                <a:solidFill>
                  <a:srgbClr val="000000"/>
                </a:solidFill>
              </a:rPr>
              <a:t>Fixed-term  reason is replacement employee. </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Modern award exception is replacement employee.</a:t>
            </a:r>
            <a:endParaRPr lang="en-AU" sz="1000">
              <a:solidFill>
                <a:srgbClr val="000000"/>
              </a:solidFill>
              <a:cs typeface="Arial"/>
            </a:endParaRPr>
          </a:p>
          <a:p>
            <a:pPr marL="228600" indent="-228600">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p:txBody>
      </p:sp>
      <p:sp>
        <p:nvSpPr>
          <p:cNvPr id="17" name="TextBox 16">
            <a:extLst>
              <a:ext uri="{FF2B5EF4-FFF2-40B4-BE49-F238E27FC236}">
                <a16:creationId xmlns:a16="http://schemas.microsoft.com/office/drawing/2014/main" id="{D7D3D605-C87C-F9F5-3566-0B7CE8093591}"/>
              </a:ext>
            </a:extLst>
          </p:cNvPr>
          <p:cNvSpPr txBox="1"/>
          <p:nvPr/>
        </p:nvSpPr>
        <p:spPr>
          <a:xfrm>
            <a:off x="6203889" y="4916394"/>
            <a:ext cx="5074156" cy="784830"/>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000" b="1">
                <a:solidFill>
                  <a:srgbClr val="E64626"/>
                </a:solidFill>
              </a:rPr>
              <a:t>Watchpoint:</a:t>
            </a:r>
            <a:endParaRPr lang="en-AU" sz="1000"/>
          </a:p>
          <a:p>
            <a:pPr marL="228600" indent="-228600">
              <a:spcBef>
                <a:spcPts val="600"/>
              </a:spcBef>
              <a:buAutoNum type="arabicPeriod"/>
            </a:pPr>
            <a:r>
              <a:rPr lang="en-AU" sz="1000"/>
              <a:t>Ordinarily this will be a once-off contract and of short duration  </a:t>
            </a:r>
            <a:endParaRPr lang="en-AU" sz="1000">
              <a:cs typeface="Arial"/>
            </a:endParaRPr>
          </a:p>
          <a:p>
            <a:pPr marL="228600" indent="-228600">
              <a:buAutoNum type="arabicPeriod"/>
            </a:pPr>
            <a:endParaRPr lang="en-AU" sz="1000">
              <a:cs typeface="Arial"/>
            </a:endParaRPr>
          </a:p>
          <a:p>
            <a:pPr marL="228600" indent="-228600">
              <a:buAutoNum type="arabicPeriod"/>
            </a:pPr>
            <a:endParaRPr lang="en-AU" sz="1000">
              <a:cs typeface="Arial"/>
            </a:endParaRPr>
          </a:p>
        </p:txBody>
      </p:sp>
      <p:sp>
        <p:nvSpPr>
          <p:cNvPr id="4" name="Flowchart: Connector 3">
            <a:extLst>
              <a:ext uri="{FF2B5EF4-FFF2-40B4-BE49-F238E27FC236}">
                <a16:creationId xmlns:a16="http://schemas.microsoft.com/office/drawing/2014/main" id="{1B013BFF-B658-CCE9-CE20-CD6F330B40A7}"/>
              </a:ext>
            </a:extLst>
          </p:cNvPr>
          <p:cNvSpPr/>
          <p:nvPr/>
        </p:nvSpPr>
        <p:spPr>
          <a:xfrm>
            <a:off x="124385" y="1257126"/>
            <a:ext cx="1326432" cy="130649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b="1">
                <a:solidFill>
                  <a:schemeClr val="bg1"/>
                </a:solidFill>
                <a:cs typeface="Arial"/>
              </a:rPr>
              <a:t>Replacing an employee</a:t>
            </a:r>
            <a:endParaRPr lang="en-US" sz="1200" err="1">
              <a:solidFill>
                <a:schemeClr val="bg1"/>
              </a:solidFill>
              <a:cs typeface="Arial"/>
            </a:endParaRPr>
          </a:p>
        </p:txBody>
      </p:sp>
      <p:sp>
        <p:nvSpPr>
          <p:cNvPr id="5" name="Flowchart: Connector 4">
            <a:extLst>
              <a:ext uri="{FF2B5EF4-FFF2-40B4-BE49-F238E27FC236}">
                <a16:creationId xmlns:a16="http://schemas.microsoft.com/office/drawing/2014/main" id="{BC9561D5-D958-70E1-398B-CB0F019C34B9}"/>
              </a:ext>
            </a:extLst>
          </p:cNvPr>
          <p:cNvSpPr/>
          <p:nvPr/>
        </p:nvSpPr>
        <p:spPr>
          <a:xfrm>
            <a:off x="5706191" y="1257125"/>
            <a:ext cx="1320237" cy="130649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b="1">
                <a:solidFill>
                  <a:schemeClr val="bg1"/>
                </a:solidFill>
                <a:cs typeface="Arial"/>
              </a:rPr>
              <a:t>Filling a vacancy</a:t>
            </a:r>
            <a:endParaRPr lang="en-US" sz="1200">
              <a:solidFill>
                <a:schemeClr val="bg1"/>
              </a:solidFill>
            </a:endParaRPr>
          </a:p>
        </p:txBody>
      </p:sp>
    </p:spTree>
    <p:extLst>
      <p:ext uri="{BB962C8B-B14F-4D97-AF65-F5344CB8AC3E}">
        <p14:creationId xmlns:p14="http://schemas.microsoft.com/office/powerpoint/2010/main" val="318072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2550-6C4D-DA8A-1052-827984C46D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7BEDC4-C454-62FC-F3E8-ACA794DDBC84}"/>
              </a:ext>
            </a:extLst>
          </p:cNvPr>
          <p:cNvSpPr>
            <a:spLocks noGrp="1"/>
          </p:cNvSpPr>
          <p:nvPr>
            <p:ph type="sldNum" sz="quarter" idx="4"/>
          </p:nvPr>
        </p:nvSpPr>
        <p:spPr/>
        <p:txBody>
          <a:bodyPr/>
          <a:lstStyle/>
          <a:p>
            <a:fld id="{16A89BA3-132D-40E1-AAB4-CDCD0A14C216}" type="slidenum">
              <a:rPr lang="en-AU" smtClean="0"/>
              <a:pPr/>
              <a:t>15</a:t>
            </a:fld>
            <a:endParaRPr lang="en-AU"/>
          </a:p>
        </p:txBody>
      </p:sp>
      <p:sp>
        <p:nvSpPr>
          <p:cNvPr id="3" name="Footer Placeholder 2">
            <a:extLst>
              <a:ext uri="{FF2B5EF4-FFF2-40B4-BE49-F238E27FC236}">
                <a16:creationId xmlns:a16="http://schemas.microsoft.com/office/drawing/2014/main" id="{27026FA2-3114-3178-38DB-4F9DFDD40FF2}"/>
              </a:ext>
            </a:extLst>
          </p:cNvPr>
          <p:cNvSpPr>
            <a:spLocks noGrp="1"/>
          </p:cNvSpPr>
          <p:nvPr>
            <p:ph type="ftr" sz="quarter" idx="3"/>
          </p:nvPr>
        </p:nvSpPr>
        <p:spPr/>
        <p:txBody>
          <a:bodyPr/>
          <a:lstStyle/>
          <a:p>
            <a:r>
              <a:rPr lang="en-US"/>
              <a:t>| Directorate | Office | Faculty | School</a:t>
            </a:r>
          </a:p>
        </p:txBody>
      </p:sp>
      <p:sp>
        <p:nvSpPr>
          <p:cNvPr id="6" name="TextBox 5">
            <a:extLst>
              <a:ext uri="{FF2B5EF4-FFF2-40B4-BE49-F238E27FC236}">
                <a16:creationId xmlns:a16="http://schemas.microsoft.com/office/drawing/2014/main" id="{F5AA8B97-55BC-9E9B-22A0-255137AE35C7}"/>
              </a:ext>
            </a:extLst>
          </p:cNvPr>
          <p:cNvSpPr txBox="1"/>
          <p:nvPr/>
        </p:nvSpPr>
        <p:spPr>
          <a:xfrm>
            <a:off x="503208" y="596660"/>
            <a:ext cx="8626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E64626"/>
                </a:solidFill>
                <a:cs typeface="Arial"/>
              </a:rPr>
              <a:t>Engaging staff member on fixed-term to meet specific project needs</a:t>
            </a:r>
            <a:endParaRPr lang="en-US"/>
          </a:p>
        </p:txBody>
      </p:sp>
      <p:sp>
        <p:nvSpPr>
          <p:cNvPr id="7" name="TextBox 6">
            <a:extLst>
              <a:ext uri="{FF2B5EF4-FFF2-40B4-BE49-F238E27FC236}">
                <a16:creationId xmlns:a16="http://schemas.microsoft.com/office/drawing/2014/main" id="{E19B1361-A283-AFF0-BFD0-2FCF3131F0BE}"/>
              </a:ext>
            </a:extLst>
          </p:cNvPr>
          <p:cNvSpPr txBox="1"/>
          <p:nvPr/>
        </p:nvSpPr>
        <p:spPr>
          <a:xfrm>
            <a:off x="497013" y="970471"/>
            <a:ext cx="6969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900">
                <a:solidFill>
                  <a:srgbClr val="000000"/>
                </a:solidFill>
                <a:cs typeface="Times New Roman"/>
              </a:rPr>
              <a:t>This slide provides example application of the changes in legislation to the fixed-term reasonings relevant to engaging a staff member to perform a specific task or project</a:t>
            </a:r>
          </a:p>
        </p:txBody>
      </p:sp>
      <p:sp>
        <p:nvSpPr>
          <p:cNvPr id="9" name="TextBox 8">
            <a:extLst>
              <a:ext uri="{FF2B5EF4-FFF2-40B4-BE49-F238E27FC236}">
                <a16:creationId xmlns:a16="http://schemas.microsoft.com/office/drawing/2014/main" id="{DDA0E09A-5113-3AEC-B179-2EBAC647A39B}"/>
              </a:ext>
            </a:extLst>
          </p:cNvPr>
          <p:cNvSpPr txBox="1"/>
          <p:nvPr/>
        </p:nvSpPr>
        <p:spPr>
          <a:xfrm>
            <a:off x="1999271" y="2714744"/>
            <a:ext cx="7121118" cy="10926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Questions to consider:</a:t>
            </a:r>
            <a:endParaRPr lang="en-AU" sz="1000" b="1">
              <a:solidFill>
                <a:srgbClr val="E64626"/>
              </a:solidFill>
              <a:cs typeface="Arial"/>
            </a:endParaRPr>
          </a:p>
          <a:p>
            <a:pPr marL="228600" indent="-228600">
              <a:spcBef>
                <a:spcPts val="600"/>
              </a:spcBef>
              <a:buFont typeface="Arial"/>
              <a:buAutoNum type="arabicPeriod"/>
            </a:pPr>
            <a:r>
              <a:rPr lang="en-AU" sz="1000">
                <a:solidFill>
                  <a:srgbClr val="000000"/>
                </a:solidFill>
              </a:rPr>
              <a:t>Is the work separate and distinct from BAU activity?</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Does the work or project have a clear start and end date?</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cs typeface="Arial"/>
              </a:rPr>
              <a:t>Is the position externally funded or funding that is not part of the university’s regular government operating grants or student fee payments?</a:t>
            </a:r>
          </a:p>
        </p:txBody>
      </p:sp>
      <p:sp>
        <p:nvSpPr>
          <p:cNvPr id="10" name="TextBox 9">
            <a:extLst>
              <a:ext uri="{FF2B5EF4-FFF2-40B4-BE49-F238E27FC236}">
                <a16:creationId xmlns:a16="http://schemas.microsoft.com/office/drawing/2014/main" id="{1FD2CB7A-A38A-54AC-4C5F-04348471D34E}"/>
              </a:ext>
            </a:extLst>
          </p:cNvPr>
          <p:cNvSpPr txBox="1"/>
          <p:nvPr/>
        </p:nvSpPr>
        <p:spPr>
          <a:xfrm>
            <a:off x="1993076" y="4001991"/>
            <a:ext cx="7124739" cy="938719"/>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Recommendation: </a:t>
            </a:r>
            <a:r>
              <a:rPr lang="en-AU" sz="1000" b="1"/>
              <a:t>If yes to all</a:t>
            </a:r>
            <a:endParaRPr lang="en-AU" sz="1000" b="1">
              <a:cs typeface="Arial"/>
            </a:endParaRPr>
          </a:p>
          <a:p>
            <a:pPr marL="228600" indent="-228600">
              <a:spcBef>
                <a:spcPts val="600"/>
              </a:spcBef>
              <a:buFont typeface="+mj-lt"/>
              <a:buAutoNum type="arabicPeriod"/>
            </a:pPr>
            <a:r>
              <a:rPr lang="en-AU" sz="1000">
                <a:solidFill>
                  <a:srgbClr val="000000"/>
                </a:solidFill>
              </a:rPr>
              <a:t>Fixed-term  reason is Specific Task or Project. </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Modern award exception is Specific Task or Project.</a:t>
            </a:r>
            <a:endParaRPr lang="en-AU" sz="1000">
              <a:solidFill>
                <a:srgbClr val="000000"/>
              </a:solidFill>
              <a:cs typeface="Arial"/>
            </a:endParaRPr>
          </a:p>
          <a:p>
            <a:pPr>
              <a:spcBef>
                <a:spcPts val="600"/>
              </a:spcBef>
            </a:pPr>
            <a:endParaRPr lang="en-AU" sz="1000">
              <a:solidFill>
                <a:srgbClr val="000000"/>
              </a:solidFill>
              <a:cs typeface="Arial"/>
            </a:endParaRPr>
          </a:p>
        </p:txBody>
      </p:sp>
      <p:sp>
        <p:nvSpPr>
          <p:cNvPr id="11" name="TextBox 10">
            <a:extLst>
              <a:ext uri="{FF2B5EF4-FFF2-40B4-BE49-F238E27FC236}">
                <a16:creationId xmlns:a16="http://schemas.microsoft.com/office/drawing/2014/main" id="{68797726-7076-822E-EE35-4ECFE2E20D8F}"/>
              </a:ext>
            </a:extLst>
          </p:cNvPr>
          <p:cNvSpPr txBox="1"/>
          <p:nvPr/>
        </p:nvSpPr>
        <p:spPr>
          <a:xfrm>
            <a:off x="1995647" y="5135699"/>
            <a:ext cx="7124741" cy="784830"/>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000" b="1">
                <a:solidFill>
                  <a:srgbClr val="E64626"/>
                </a:solidFill>
              </a:rPr>
              <a:t>Watchpoints:</a:t>
            </a:r>
            <a:endParaRPr lang="en-US" sz="1000" b="1">
              <a:solidFill>
                <a:srgbClr val="E64626"/>
              </a:solidFill>
              <a:cs typeface="Arial"/>
            </a:endParaRPr>
          </a:p>
          <a:p>
            <a:pPr marL="228600" indent="-228600">
              <a:buAutoNum type="arabicPeriod"/>
            </a:pPr>
            <a:r>
              <a:rPr lang="en-AU" sz="1000">
                <a:ea typeface="+mn-lt"/>
                <a:cs typeface="+mn-lt"/>
              </a:rPr>
              <a:t>Renewals may be permitted for circumstances where the staff member is working on a new defined task or project.</a:t>
            </a:r>
            <a:endParaRPr lang="en-AU">
              <a:cs typeface="Arial"/>
            </a:endParaRPr>
          </a:p>
          <a:p>
            <a:pPr marL="228600" indent="-228600">
              <a:spcBef>
                <a:spcPts val="600"/>
              </a:spcBef>
              <a:buAutoNum type="arabicPeriod"/>
            </a:pPr>
            <a:r>
              <a:rPr lang="en-AU" sz="1000">
                <a:cs typeface="Arial"/>
              </a:rPr>
              <a:t>Positions that are operationally funded attract conversion rights at 5 years</a:t>
            </a:r>
            <a:endParaRPr lang="en-US" sz="1000" b="1">
              <a:solidFill>
                <a:srgbClr val="E64626"/>
              </a:solidFill>
              <a:cs typeface="Arial"/>
            </a:endParaRPr>
          </a:p>
          <a:p>
            <a:pPr marL="228600" indent="-228600">
              <a:buAutoNum type="arabicPeriod"/>
            </a:pPr>
            <a:endParaRPr lang="en-AU" sz="1000">
              <a:solidFill>
                <a:srgbClr val="3C1053"/>
              </a:solidFill>
              <a:cs typeface="Arial"/>
            </a:endParaRPr>
          </a:p>
        </p:txBody>
      </p:sp>
      <p:sp>
        <p:nvSpPr>
          <p:cNvPr id="5" name="Flowchart: Connector 4">
            <a:extLst>
              <a:ext uri="{FF2B5EF4-FFF2-40B4-BE49-F238E27FC236}">
                <a16:creationId xmlns:a16="http://schemas.microsoft.com/office/drawing/2014/main" id="{F631EC65-8533-FAFC-C37F-9C19ADFD5D7D}"/>
              </a:ext>
            </a:extLst>
          </p:cNvPr>
          <p:cNvSpPr/>
          <p:nvPr/>
        </p:nvSpPr>
        <p:spPr>
          <a:xfrm>
            <a:off x="1109409" y="1523516"/>
            <a:ext cx="1326432" cy="130649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100" b="1">
                <a:solidFill>
                  <a:schemeClr val="bg1"/>
                </a:solidFill>
                <a:cs typeface="Arial"/>
              </a:rPr>
              <a:t>Staff member performing a specific task or project</a:t>
            </a:r>
          </a:p>
        </p:txBody>
      </p:sp>
    </p:spTree>
    <p:extLst>
      <p:ext uri="{BB962C8B-B14F-4D97-AF65-F5344CB8AC3E}">
        <p14:creationId xmlns:p14="http://schemas.microsoft.com/office/powerpoint/2010/main" val="229125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0B9B-C7E0-8119-098B-E8427B72C0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1DEA2-CA69-1BDD-C112-A2D54B9C523E}"/>
              </a:ext>
            </a:extLst>
          </p:cNvPr>
          <p:cNvSpPr>
            <a:spLocks noGrp="1"/>
          </p:cNvSpPr>
          <p:nvPr>
            <p:ph type="sldNum" sz="quarter" idx="4"/>
          </p:nvPr>
        </p:nvSpPr>
        <p:spPr/>
        <p:txBody>
          <a:bodyPr/>
          <a:lstStyle/>
          <a:p>
            <a:fld id="{16A89BA3-132D-40E1-AAB4-CDCD0A14C216}" type="slidenum">
              <a:rPr lang="en-AU" smtClean="0"/>
              <a:pPr/>
              <a:t>16</a:t>
            </a:fld>
            <a:endParaRPr lang="en-AU"/>
          </a:p>
        </p:txBody>
      </p:sp>
      <p:sp>
        <p:nvSpPr>
          <p:cNvPr id="3" name="Footer Placeholder 2">
            <a:extLst>
              <a:ext uri="{FF2B5EF4-FFF2-40B4-BE49-F238E27FC236}">
                <a16:creationId xmlns:a16="http://schemas.microsoft.com/office/drawing/2014/main" id="{DCA442BD-16E8-89B7-959D-7E77A0F248CC}"/>
              </a:ext>
            </a:extLst>
          </p:cNvPr>
          <p:cNvSpPr>
            <a:spLocks noGrp="1"/>
          </p:cNvSpPr>
          <p:nvPr>
            <p:ph type="ftr" sz="quarter" idx="3"/>
          </p:nvPr>
        </p:nvSpPr>
        <p:spPr/>
        <p:txBody>
          <a:bodyPr/>
          <a:lstStyle/>
          <a:p>
            <a:r>
              <a:rPr lang="en-US"/>
              <a:t>| Directorate | Office | Faculty | School</a:t>
            </a:r>
          </a:p>
        </p:txBody>
      </p:sp>
      <p:sp>
        <p:nvSpPr>
          <p:cNvPr id="6" name="TextBox 5">
            <a:extLst>
              <a:ext uri="{FF2B5EF4-FFF2-40B4-BE49-F238E27FC236}">
                <a16:creationId xmlns:a16="http://schemas.microsoft.com/office/drawing/2014/main" id="{A835BF36-65F6-367F-04A4-74234C76E24E}"/>
              </a:ext>
            </a:extLst>
          </p:cNvPr>
          <p:cNvSpPr txBox="1"/>
          <p:nvPr/>
        </p:nvSpPr>
        <p:spPr>
          <a:xfrm>
            <a:off x="503208" y="596660"/>
            <a:ext cx="8626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E64626"/>
                </a:solidFill>
                <a:cs typeface="Arial"/>
              </a:rPr>
              <a:t>Engaging staff member on fixed-term to complete research activities</a:t>
            </a:r>
            <a:endParaRPr lang="en-US"/>
          </a:p>
        </p:txBody>
      </p:sp>
      <p:sp>
        <p:nvSpPr>
          <p:cNvPr id="7" name="TextBox 6">
            <a:extLst>
              <a:ext uri="{FF2B5EF4-FFF2-40B4-BE49-F238E27FC236}">
                <a16:creationId xmlns:a16="http://schemas.microsoft.com/office/drawing/2014/main" id="{1ED00C75-5A08-8E1C-7D2E-42B0816283BB}"/>
              </a:ext>
            </a:extLst>
          </p:cNvPr>
          <p:cNvSpPr txBox="1"/>
          <p:nvPr/>
        </p:nvSpPr>
        <p:spPr>
          <a:xfrm>
            <a:off x="503208" y="970471"/>
            <a:ext cx="986286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900">
                <a:solidFill>
                  <a:srgbClr val="7F7F7F"/>
                </a:solidFill>
                <a:cs typeface="Times New Roman"/>
              </a:rPr>
              <a:t>This slide provides example application of the changes in legislation to the fixed-term reasonings relevant to undertaking research activities. </a:t>
            </a:r>
          </a:p>
        </p:txBody>
      </p:sp>
      <p:sp>
        <p:nvSpPr>
          <p:cNvPr id="8" name="TextBox 7">
            <a:extLst>
              <a:ext uri="{FF2B5EF4-FFF2-40B4-BE49-F238E27FC236}">
                <a16:creationId xmlns:a16="http://schemas.microsoft.com/office/drawing/2014/main" id="{68BF0B4F-D375-D17E-0510-228A01BF14BE}"/>
              </a:ext>
            </a:extLst>
          </p:cNvPr>
          <p:cNvSpPr txBox="1"/>
          <p:nvPr/>
        </p:nvSpPr>
        <p:spPr>
          <a:xfrm>
            <a:off x="1308338" y="1298916"/>
            <a:ext cx="2548045" cy="779026"/>
          </a:xfrm>
          <a:prstGeom prst="flowChartConnector">
            <a:avLst/>
          </a:prstGeom>
          <a:solidFill>
            <a:schemeClr val="accent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1000" b="1">
                <a:solidFill>
                  <a:schemeClr val="bg1"/>
                </a:solidFill>
              </a:rPr>
              <a:t>Professional or Academic staff engaged on research only functions </a:t>
            </a:r>
            <a:endParaRPr lang="en-AU" sz="1000" b="1">
              <a:solidFill>
                <a:schemeClr val="bg1"/>
              </a:solidFill>
              <a:cs typeface="Arial"/>
            </a:endParaRPr>
          </a:p>
        </p:txBody>
      </p:sp>
      <p:sp>
        <p:nvSpPr>
          <p:cNvPr id="9" name="TextBox 8">
            <a:extLst>
              <a:ext uri="{FF2B5EF4-FFF2-40B4-BE49-F238E27FC236}">
                <a16:creationId xmlns:a16="http://schemas.microsoft.com/office/drawing/2014/main" id="{57A63738-6BA1-CBD6-FF24-ACC2DF0931B1}"/>
              </a:ext>
            </a:extLst>
          </p:cNvPr>
          <p:cNvSpPr txBox="1"/>
          <p:nvPr/>
        </p:nvSpPr>
        <p:spPr>
          <a:xfrm>
            <a:off x="724334" y="2224548"/>
            <a:ext cx="5174210" cy="231079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Questions to consider:</a:t>
            </a:r>
            <a:endParaRPr lang="en-AU" sz="1000" b="1">
              <a:solidFill>
                <a:srgbClr val="E64626"/>
              </a:solidFill>
              <a:cs typeface="Arial"/>
            </a:endParaRPr>
          </a:p>
          <a:p>
            <a:pPr>
              <a:spcBef>
                <a:spcPts val="600"/>
              </a:spcBef>
            </a:pPr>
            <a:r>
              <a:rPr lang="en-AU" sz="1000">
                <a:solidFill>
                  <a:srgbClr val="000000"/>
                </a:solidFill>
              </a:rPr>
              <a:t>Academic staff undertaking research activities</a:t>
            </a:r>
            <a:endParaRPr lang="en-AU" sz="1000">
              <a:solidFill>
                <a:srgbClr val="000000"/>
              </a:solidFill>
              <a:cs typeface="Arial"/>
            </a:endParaRPr>
          </a:p>
          <a:p>
            <a:pPr marL="228600" indent="-228600">
              <a:spcBef>
                <a:spcPts val="600"/>
              </a:spcBef>
              <a:buAutoNum type="arabicPeriod"/>
            </a:pPr>
            <a:r>
              <a:rPr lang="en-AU" sz="1000">
                <a:solidFill>
                  <a:srgbClr val="000000"/>
                </a:solidFill>
              </a:rPr>
              <a:t>Does the work meet the definition of ‘Research’ Clause 5.2.3.2 of the EA?</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Is the proposed period 5 years or less?</a:t>
            </a:r>
          </a:p>
          <a:p>
            <a:pPr marL="228600" indent="-228600">
              <a:spcBef>
                <a:spcPts val="600"/>
              </a:spcBef>
              <a:buFont typeface="+mj-lt"/>
              <a:buAutoNum type="arabicPeriod"/>
            </a:pPr>
            <a:r>
              <a:rPr lang="en-AU" sz="1000">
                <a:solidFill>
                  <a:srgbClr val="000000"/>
                </a:solidFill>
              </a:rPr>
              <a:t>Is the position externally funded </a:t>
            </a:r>
            <a:r>
              <a:rPr kumimoji="0" lang="en-AU" sz="1000" b="0" i="0" u="none" strike="noStrike" kern="1200" cap="none" spc="0" normalizeH="0" baseline="0" noProof="0">
                <a:ln>
                  <a:noFill/>
                </a:ln>
                <a:solidFill>
                  <a:srgbClr val="000000"/>
                </a:solidFill>
                <a:effectLst/>
                <a:uLnTx/>
                <a:uFillTx/>
                <a:latin typeface="Arial"/>
                <a:ea typeface="+mn-ea"/>
                <a:cs typeface="Arial"/>
              </a:rPr>
              <a:t>or funding that is not part of the university’s regular government operating grants or student fee payments?</a:t>
            </a:r>
          </a:p>
          <a:p>
            <a:pPr marL="228600" indent="-228600">
              <a:spcBef>
                <a:spcPts val="600"/>
              </a:spcBef>
              <a:buFont typeface="+mj-lt"/>
              <a:buAutoNum type="arabicPeriod"/>
            </a:pPr>
            <a:r>
              <a:rPr lang="en-AU" sz="1000">
                <a:solidFill>
                  <a:srgbClr val="000000"/>
                </a:solidFill>
                <a:latin typeface="Arial"/>
                <a:cs typeface="Arial"/>
              </a:rPr>
              <a:t>Is their ACP Research-only or Research-focused?</a:t>
            </a:r>
          </a:p>
          <a:p>
            <a:pPr>
              <a:spcBef>
                <a:spcPts val="600"/>
              </a:spcBef>
            </a:pPr>
            <a:r>
              <a:rPr lang="en-AU" sz="1000">
                <a:solidFill>
                  <a:srgbClr val="000000"/>
                </a:solidFill>
                <a:cs typeface="Arial"/>
              </a:rPr>
              <a:t>Professional/ Academic staff undertaking research support activities</a:t>
            </a:r>
          </a:p>
          <a:p>
            <a:pPr marL="228600" indent="-228600">
              <a:buAutoNum type="arabicPeriod"/>
            </a:pPr>
            <a:r>
              <a:rPr lang="en-AU" sz="1000">
                <a:solidFill>
                  <a:srgbClr val="000000"/>
                </a:solidFill>
                <a:cs typeface="Arial"/>
              </a:rPr>
              <a:t>Is the staff member directly involved in a research project?</a:t>
            </a:r>
            <a:endParaRPr lang="en-AU">
              <a:solidFill>
                <a:srgbClr val="3C1053"/>
              </a:solidFill>
              <a:cs typeface="Arial"/>
            </a:endParaRPr>
          </a:p>
          <a:p>
            <a:pPr marL="228600" indent="-228600">
              <a:buAutoNum type="arabicPeriod"/>
            </a:pPr>
            <a:r>
              <a:rPr lang="en-AU" sz="1000">
                <a:solidFill>
                  <a:srgbClr val="000000"/>
                </a:solidFill>
                <a:cs typeface="Arial"/>
              </a:rPr>
              <a:t>Are they working on a specific project or program of work?</a:t>
            </a:r>
            <a:endParaRPr lang="en-AU">
              <a:cs typeface="Arial"/>
            </a:endParaRPr>
          </a:p>
          <a:p>
            <a:pPr marL="228600" indent="-228600">
              <a:spcBef>
                <a:spcPts val="600"/>
              </a:spcBef>
              <a:buAutoNum type="arabicPeriod"/>
            </a:pPr>
            <a:endParaRPr lang="en-AU" sz="1000">
              <a:solidFill>
                <a:srgbClr val="000000"/>
              </a:solidFill>
              <a:cs typeface="Arial"/>
            </a:endParaRPr>
          </a:p>
        </p:txBody>
      </p:sp>
      <p:sp>
        <p:nvSpPr>
          <p:cNvPr id="10" name="TextBox 9">
            <a:extLst>
              <a:ext uri="{FF2B5EF4-FFF2-40B4-BE49-F238E27FC236}">
                <a16:creationId xmlns:a16="http://schemas.microsoft.com/office/drawing/2014/main" id="{2ED5B128-0567-580A-ACE6-DFDA57E69418}"/>
              </a:ext>
            </a:extLst>
          </p:cNvPr>
          <p:cNvSpPr txBox="1"/>
          <p:nvPr/>
        </p:nvSpPr>
        <p:spPr>
          <a:xfrm>
            <a:off x="6200401" y="2228827"/>
            <a:ext cx="5174210" cy="232371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b="1">
                <a:solidFill>
                  <a:srgbClr val="E64626"/>
                </a:solidFill>
              </a:rPr>
              <a:t>Recommendation: </a:t>
            </a:r>
            <a:endParaRPr lang="en-AU" sz="1000" b="1">
              <a:solidFill>
                <a:srgbClr val="3C1053"/>
              </a:solidFill>
              <a:cs typeface="Arial"/>
            </a:endParaRPr>
          </a:p>
          <a:p>
            <a:pPr marL="228600" indent="-228600">
              <a:spcBef>
                <a:spcPts val="600"/>
              </a:spcBef>
              <a:buAutoNum type="arabicPeriod"/>
            </a:pPr>
            <a:r>
              <a:rPr lang="en-AU" sz="1000">
                <a:solidFill>
                  <a:srgbClr val="000000"/>
                </a:solidFill>
              </a:rPr>
              <a:t>Fixed-term  reason is Research. </a:t>
            </a:r>
            <a:endParaRPr lang="en-AU" sz="1000">
              <a:solidFill>
                <a:srgbClr val="000000"/>
              </a:solidFill>
              <a:cs typeface="Arial"/>
            </a:endParaRPr>
          </a:p>
          <a:p>
            <a:pPr marL="228600" indent="-228600">
              <a:spcBef>
                <a:spcPts val="600"/>
              </a:spcBef>
              <a:buFont typeface="+mj-lt"/>
              <a:buAutoNum type="arabicPeriod"/>
            </a:pPr>
            <a:r>
              <a:rPr lang="en-AU" sz="1000">
                <a:solidFill>
                  <a:srgbClr val="000000"/>
                </a:solidFill>
              </a:rPr>
              <a:t>Modern award exception is Research.</a:t>
            </a:r>
            <a:endParaRPr lang="en-AU" sz="1000">
              <a:solidFill>
                <a:srgbClr val="000000"/>
              </a:solidFill>
              <a:cs typeface="Arial"/>
            </a:endParaRPr>
          </a:p>
          <a:p>
            <a:pPr marL="228600" indent="-228600">
              <a:spcBef>
                <a:spcPts val="600"/>
              </a:spcBef>
              <a:buFontTx/>
              <a:buAutoNum type="arabicPeriod"/>
            </a:pPr>
            <a:r>
              <a:rPr lang="en-AU" sz="1000">
                <a:solidFill>
                  <a:srgbClr val="000000"/>
                </a:solidFill>
                <a:cs typeface="Arial"/>
              </a:rPr>
              <a:t>Professional/ Academic staff undertaking research support activities  Fixed-term reason is specific task or project / Modern Award exception is a specific task or project </a:t>
            </a:r>
          </a:p>
          <a:p>
            <a:pPr marL="228600" indent="-228600">
              <a:spcBef>
                <a:spcPts val="600"/>
              </a:spcBef>
              <a:buFontTx/>
              <a:buAutoNum type="arabicPeriod"/>
            </a:pPr>
            <a:endParaRPr lang="en-AU" sz="1000">
              <a:solidFill>
                <a:srgbClr val="000000"/>
              </a:solidFill>
              <a:cs typeface="Arial"/>
            </a:endParaRPr>
          </a:p>
          <a:p>
            <a:pPr marL="228600" indent="-228600">
              <a:spcBef>
                <a:spcPts val="600"/>
              </a:spcBef>
              <a:buFontTx/>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a:p>
            <a:pPr marL="228600" indent="-228600">
              <a:buAutoNum type="arabicPeriod"/>
            </a:pPr>
            <a:endParaRPr lang="en-AU" sz="1000">
              <a:solidFill>
                <a:srgbClr val="000000"/>
              </a:solidFill>
              <a:cs typeface="Arial"/>
            </a:endParaRPr>
          </a:p>
        </p:txBody>
      </p:sp>
      <p:sp>
        <p:nvSpPr>
          <p:cNvPr id="11" name="TextBox 10">
            <a:extLst>
              <a:ext uri="{FF2B5EF4-FFF2-40B4-BE49-F238E27FC236}">
                <a16:creationId xmlns:a16="http://schemas.microsoft.com/office/drawing/2014/main" id="{B0738E63-D42A-644B-7570-069517DB48A8}"/>
              </a:ext>
            </a:extLst>
          </p:cNvPr>
          <p:cNvSpPr txBox="1"/>
          <p:nvPr/>
        </p:nvSpPr>
        <p:spPr>
          <a:xfrm>
            <a:off x="3346131" y="4908754"/>
            <a:ext cx="5497091" cy="1015663"/>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000" b="1">
                <a:solidFill>
                  <a:srgbClr val="E64626"/>
                </a:solidFill>
              </a:rPr>
              <a:t>Watchpoint:</a:t>
            </a:r>
            <a:endParaRPr lang="en-US" sz="1000" b="1">
              <a:solidFill>
                <a:srgbClr val="E64626"/>
              </a:solidFill>
              <a:cs typeface="Arial"/>
            </a:endParaRPr>
          </a:p>
          <a:p>
            <a:pPr marL="228600" indent="-228600">
              <a:buAutoNum type="arabicPeriod"/>
            </a:pPr>
            <a:r>
              <a:rPr lang="en-AU" sz="1000">
                <a:solidFill>
                  <a:srgbClr val="3C1053"/>
                </a:solidFill>
                <a:cs typeface="Arial"/>
              </a:rPr>
              <a:t>Research only may be offered for up to five years. Consecutive contracts are permitted (but each contract must not exceed five years).</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AU" sz="1000" b="0" i="0" u="none" strike="noStrike" kern="1200" cap="none" spc="0" normalizeH="0" baseline="0" noProof="0">
                <a:ln>
                  <a:noFill/>
                </a:ln>
                <a:solidFill>
                  <a:srgbClr val="3C1053"/>
                </a:solidFill>
                <a:effectLst/>
                <a:uLnTx/>
                <a:uFillTx/>
                <a:latin typeface="Arial"/>
                <a:ea typeface="+mn-ea"/>
                <a:cs typeface="Arial"/>
              </a:rPr>
              <a:t>Positions that are operationally funded attract conversion rights at 5 years</a:t>
            </a:r>
            <a:endParaRPr kumimoji="0" lang="en-US" sz="1000" b="1" i="0" u="none" strike="noStrike" kern="1200" cap="none" spc="0" normalizeH="0" baseline="0" noProof="0">
              <a:ln>
                <a:noFill/>
              </a:ln>
              <a:solidFill>
                <a:srgbClr val="E64626"/>
              </a:solidFill>
              <a:effectLst/>
              <a:uLnTx/>
              <a:uFillTx/>
              <a:latin typeface="Arial"/>
              <a:ea typeface="+mn-ea"/>
              <a:cs typeface="Arial"/>
            </a:endParaRPr>
          </a:p>
          <a:p>
            <a:pPr>
              <a:spcBef>
                <a:spcPts val="600"/>
              </a:spcBef>
            </a:pPr>
            <a:endParaRPr lang="en-AU" sz="1000">
              <a:solidFill>
                <a:srgbClr val="3C1053"/>
              </a:solidFill>
              <a:cs typeface="Arial"/>
            </a:endParaRPr>
          </a:p>
        </p:txBody>
      </p:sp>
    </p:spTree>
    <p:extLst>
      <p:ext uri="{BB962C8B-B14F-4D97-AF65-F5344CB8AC3E}">
        <p14:creationId xmlns:p14="http://schemas.microsoft.com/office/powerpoint/2010/main" val="203687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A407-56A0-84E3-D1BE-B3ED9D9993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9C14DD4-7892-03D2-103A-81B3D3B258D6}"/>
              </a:ext>
            </a:extLst>
          </p:cNvPr>
          <p:cNvSpPr>
            <a:spLocks noGrp="1"/>
          </p:cNvSpPr>
          <p:nvPr>
            <p:ph type="body" sz="quarter" idx="15"/>
          </p:nvPr>
        </p:nvSpPr>
        <p:spPr/>
        <p:txBody>
          <a:bodyPr/>
          <a:lstStyle/>
          <a:p>
            <a:r>
              <a:rPr lang="en-AU" sz="1800" b="1">
                <a:solidFill>
                  <a:schemeClr val="tx1"/>
                </a:solidFill>
                <a:latin typeface="Arial"/>
                <a:cs typeface="Arial"/>
              </a:rPr>
              <a:t>Current fixed term contracts:</a:t>
            </a:r>
            <a:endParaRPr lang="en-AU" sz="1800">
              <a:solidFill>
                <a:schemeClr val="tx1"/>
              </a:solidFill>
              <a:latin typeface="Arial"/>
              <a:cs typeface="Arial"/>
            </a:endParaRPr>
          </a:p>
          <a:p>
            <a:pPr marL="342900" indent="-342900">
              <a:buFont typeface="Arial" panose="020B0604020202020204" pitchFamily="34" charset="0"/>
              <a:buChar char="•"/>
            </a:pPr>
            <a:r>
              <a:rPr lang="en-AU" sz="1800">
                <a:solidFill>
                  <a:schemeClr val="tx1"/>
                </a:solidFill>
                <a:latin typeface="Arial"/>
                <a:cs typeface="Arial"/>
              </a:rPr>
              <a:t>If you have staff with contracts that are due to expire between now and January 2026, your P&amp;C Business Partner will provide you with a staff list and schedule a 1:1 meeting to review this list with you. </a:t>
            </a:r>
          </a:p>
          <a:p>
            <a:pPr marL="342900" indent="-342900">
              <a:buFont typeface="Arial" panose="020B0604020202020204" pitchFamily="34" charset="0"/>
              <a:buChar char="•"/>
            </a:pPr>
            <a:r>
              <a:rPr lang="en-AU" sz="1800">
                <a:solidFill>
                  <a:schemeClr val="tx1"/>
                </a:solidFill>
                <a:latin typeface="Arial"/>
                <a:cs typeface="Arial"/>
              </a:rPr>
              <a:t>Where you are seeking to renew a fixed term contract you will be asked to identify a valid fixed term reason. </a:t>
            </a:r>
          </a:p>
          <a:p>
            <a:pPr marL="342900" indent="-342900">
              <a:buFont typeface="Arial" panose="020B0604020202020204" pitchFamily="34" charset="0"/>
              <a:buChar char="•"/>
            </a:pPr>
            <a:r>
              <a:rPr lang="en-AU" sz="1800">
                <a:solidFill>
                  <a:schemeClr val="tx1"/>
                </a:solidFill>
                <a:latin typeface="Arial"/>
                <a:cs typeface="Arial"/>
              </a:rPr>
              <a:t>For fixed term contracts that expire after January 2026, your P&amp;C Business Partner will meet with you regularly to review upcoming fixed term expiries.</a:t>
            </a:r>
          </a:p>
          <a:p>
            <a:endParaRPr lang="en-AU" sz="1800">
              <a:solidFill>
                <a:schemeClr val="tx1"/>
              </a:solidFill>
              <a:latin typeface="Arial"/>
              <a:cs typeface="Arial"/>
            </a:endParaRPr>
          </a:p>
          <a:p>
            <a:r>
              <a:rPr lang="en-AU" sz="1800" b="1">
                <a:solidFill>
                  <a:schemeClr val="tx1"/>
                </a:solidFill>
                <a:latin typeface="Arial"/>
                <a:cs typeface="Arial"/>
              </a:rPr>
              <a:t>New fixed term contracts:</a:t>
            </a:r>
          </a:p>
          <a:p>
            <a:pPr marL="342900" indent="-342900">
              <a:buFont typeface="Arial" panose="020B0604020202020204" pitchFamily="34" charset="0"/>
              <a:buChar char="•"/>
            </a:pPr>
            <a:r>
              <a:rPr lang="en-AU" sz="1800">
                <a:solidFill>
                  <a:schemeClr val="tx1"/>
                </a:solidFill>
                <a:latin typeface="Arial"/>
                <a:cs typeface="Arial"/>
              </a:rPr>
              <a:t>For any proposed new fixed term contract, you will need to refer to information in this pack and assess if it meets criteria. </a:t>
            </a:r>
          </a:p>
          <a:p>
            <a:pPr marL="342900" indent="-342900">
              <a:buFont typeface="Arial" panose="020B0604020202020204" pitchFamily="34" charset="0"/>
              <a:buChar char="•"/>
            </a:pPr>
            <a:r>
              <a:rPr lang="en-AU" sz="1800">
                <a:solidFill>
                  <a:schemeClr val="tx1"/>
                </a:solidFill>
                <a:latin typeface="Arial"/>
                <a:cs typeface="Arial"/>
              </a:rPr>
              <a:t>Then consult with your P&amp;C Business Partner for confirmation of compliance and then with your Finance Business Partner to confirm budget is available.</a:t>
            </a:r>
          </a:p>
        </p:txBody>
      </p:sp>
      <p:sp>
        <p:nvSpPr>
          <p:cNvPr id="3" name="Title 2">
            <a:extLst>
              <a:ext uri="{FF2B5EF4-FFF2-40B4-BE49-F238E27FC236}">
                <a16:creationId xmlns:a16="http://schemas.microsoft.com/office/drawing/2014/main" id="{F16AEAF6-DE8A-F98E-87C0-86A857A9C383}"/>
              </a:ext>
            </a:extLst>
          </p:cNvPr>
          <p:cNvSpPr>
            <a:spLocks noGrp="1"/>
          </p:cNvSpPr>
          <p:nvPr>
            <p:ph type="title"/>
          </p:nvPr>
        </p:nvSpPr>
        <p:spPr/>
        <p:txBody>
          <a:bodyPr/>
          <a:lstStyle/>
          <a:p>
            <a:r>
              <a:rPr lang="en-AU">
                <a:latin typeface="Arial"/>
                <a:cs typeface="Arial"/>
              </a:rPr>
              <a:t>Next Steps</a:t>
            </a:r>
          </a:p>
        </p:txBody>
      </p:sp>
      <p:sp>
        <p:nvSpPr>
          <p:cNvPr id="4" name="Slide Number Placeholder 3">
            <a:extLst>
              <a:ext uri="{FF2B5EF4-FFF2-40B4-BE49-F238E27FC236}">
                <a16:creationId xmlns:a16="http://schemas.microsoft.com/office/drawing/2014/main" id="{95808110-8312-7F24-B3DF-5CABE549B95C}"/>
              </a:ext>
            </a:extLst>
          </p:cNvPr>
          <p:cNvSpPr>
            <a:spLocks noGrp="1"/>
          </p:cNvSpPr>
          <p:nvPr>
            <p:ph type="sldNum" sz="quarter" idx="4"/>
          </p:nvPr>
        </p:nvSpPr>
        <p:spPr/>
        <p:txBody>
          <a:bodyPr/>
          <a:lstStyle/>
          <a:p>
            <a:fld id="{16A89BA3-132D-40E1-AAB4-CDCD0A14C216}" type="slidenum">
              <a:rPr lang="en-AU" smtClean="0"/>
              <a:pPr/>
              <a:t>17</a:t>
            </a:fld>
            <a:endParaRPr lang="en-AU"/>
          </a:p>
        </p:txBody>
      </p:sp>
      <p:sp>
        <p:nvSpPr>
          <p:cNvPr id="5" name="Footer Placeholder 4">
            <a:extLst>
              <a:ext uri="{FF2B5EF4-FFF2-40B4-BE49-F238E27FC236}">
                <a16:creationId xmlns:a16="http://schemas.microsoft.com/office/drawing/2014/main" id="{7B0199C6-1FBA-1A87-59C9-8343431E949C}"/>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spTree>
    <p:extLst>
      <p:ext uri="{BB962C8B-B14F-4D97-AF65-F5344CB8AC3E}">
        <p14:creationId xmlns:p14="http://schemas.microsoft.com/office/powerpoint/2010/main" val="333320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02BD-915D-072A-24C7-5E61D4D941EF}"/>
              </a:ext>
            </a:extLst>
          </p:cNvPr>
          <p:cNvSpPr>
            <a:spLocks noGrp="1"/>
          </p:cNvSpPr>
          <p:nvPr>
            <p:ph type="sldNum" sz="quarter" idx="4"/>
          </p:nvPr>
        </p:nvSpPr>
        <p:spPr/>
        <p:txBody>
          <a:bodyPr/>
          <a:lstStyle/>
          <a:p>
            <a:fld id="{16A89BA3-132D-40E1-AAB4-CDCD0A14C216}" type="slidenum">
              <a:rPr lang="en-AU" smtClean="0"/>
              <a:pPr/>
              <a:t>18</a:t>
            </a:fld>
            <a:endParaRPr lang="en-AU"/>
          </a:p>
        </p:txBody>
      </p:sp>
      <p:sp>
        <p:nvSpPr>
          <p:cNvPr id="3" name="Footer Placeholder 2">
            <a:extLst>
              <a:ext uri="{FF2B5EF4-FFF2-40B4-BE49-F238E27FC236}">
                <a16:creationId xmlns:a16="http://schemas.microsoft.com/office/drawing/2014/main" id="{1EA9AE46-B604-EF3B-A18D-4A79FF46AA6B}"/>
              </a:ext>
            </a:extLst>
          </p:cNvPr>
          <p:cNvSpPr>
            <a:spLocks noGrp="1"/>
          </p:cNvSpPr>
          <p:nvPr>
            <p:ph type="ftr" sz="quarter" idx="3"/>
          </p:nvPr>
        </p:nvSpPr>
        <p:spPr/>
        <p:txBody>
          <a:bodyPr/>
          <a:lstStyle/>
          <a:p>
            <a:r>
              <a:rPr lang="en-US"/>
              <a:t>| </a:t>
            </a:r>
            <a:r>
              <a:rPr lang="en-US">
                <a:latin typeface="Arial"/>
                <a:cs typeface="Arial"/>
              </a:rPr>
              <a:t>People &amp; Capability</a:t>
            </a:r>
            <a:endParaRPr lang="en-US"/>
          </a:p>
        </p:txBody>
      </p:sp>
      <p:sp>
        <p:nvSpPr>
          <p:cNvPr id="4" name="Rectangle 3">
            <a:extLst>
              <a:ext uri="{FF2B5EF4-FFF2-40B4-BE49-F238E27FC236}">
                <a16:creationId xmlns:a16="http://schemas.microsoft.com/office/drawing/2014/main" id="{4F51265B-E06B-DCF9-04D6-CE41FCFD2791}"/>
              </a:ext>
            </a:extLst>
          </p:cNvPr>
          <p:cNvSpPr/>
          <p:nvPr/>
        </p:nvSpPr>
        <p:spPr>
          <a:xfrm>
            <a:off x="4522493" y="2967335"/>
            <a:ext cx="3147016"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End!</a:t>
            </a:r>
          </a:p>
        </p:txBody>
      </p:sp>
    </p:spTree>
    <p:extLst>
      <p:ext uri="{BB962C8B-B14F-4D97-AF65-F5344CB8AC3E}">
        <p14:creationId xmlns:p14="http://schemas.microsoft.com/office/powerpoint/2010/main" val="49835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4691DC-3C72-CF42-9FA6-CDE51CCFBDC1}"/>
              </a:ext>
            </a:extLst>
          </p:cNvPr>
          <p:cNvSpPr>
            <a:spLocks noGrp="1"/>
          </p:cNvSpPr>
          <p:nvPr>
            <p:ph type="sldNum" sz="quarter" idx="4"/>
          </p:nvPr>
        </p:nvSpPr>
        <p:spPr/>
        <p:txBody>
          <a:bodyPr/>
          <a:lstStyle/>
          <a:p>
            <a:fld id="{16A89BA3-132D-40E1-AAB4-CDCD0A14C216}" type="slidenum">
              <a:rPr lang="en-AU" smtClean="0"/>
              <a:pPr/>
              <a:t>2</a:t>
            </a:fld>
            <a:endParaRPr lang="en-AU"/>
          </a:p>
        </p:txBody>
      </p:sp>
      <p:sp>
        <p:nvSpPr>
          <p:cNvPr id="5" name="Footer Placeholder 4">
            <a:extLst>
              <a:ext uri="{FF2B5EF4-FFF2-40B4-BE49-F238E27FC236}">
                <a16:creationId xmlns:a16="http://schemas.microsoft.com/office/drawing/2014/main" id="{36F8BECE-7AB2-D344-B874-F0C2F0C548EE}"/>
              </a:ext>
            </a:extLst>
          </p:cNvPr>
          <p:cNvSpPr>
            <a:spLocks noGrp="1"/>
          </p:cNvSpPr>
          <p:nvPr>
            <p:ph type="ftr" sz="quarter" idx="3"/>
          </p:nvPr>
        </p:nvSpPr>
        <p:spPr>
          <a:xfrm>
            <a:off x="663885" y="6523790"/>
            <a:ext cx="3086100" cy="246221"/>
          </a:xfrm>
        </p:spPr>
        <p:txBody>
          <a:bodyPr/>
          <a:lstStyle/>
          <a:p>
            <a:r>
              <a:rPr lang="en-US"/>
              <a:t>| People &amp; Capability </a:t>
            </a:r>
          </a:p>
        </p:txBody>
      </p:sp>
      <p:sp>
        <p:nvSpPr>
          <p:cNvPr id="7" name="Title 6">
            <a:extLst>
              <a:ext uri="{FF2B5EF4-FFF2-40B4-BE49-F238E27FC236}">
                <a16:creationId xmlns:a16="http://schemas.microsoft.com/office/drawing/2014/main" id="{93C4BE49-CAC5-1F74-057A-07B6C3752D90}"/>
              </a:ext>
            </a:extLst>
          </p:cNvPr>
          <p:cNvSpPr>
            <a:spLocks noGrp="1"/>
          </p:cNvSpPr>
          <p:nvPr>
            <p:ph type="title"/>
          </p:nvPr>
        </p:nvSpPr>
        <p:spPr>
          <a:xfrm>
            <a:off x="498929" y="279338"/>
            <a:ext cx="11211767" cy="493981"/>
          </a:xfrm>
        </p:spPr>
        <p:txBody>
          <a:bodyPr/>
          <a:lstStyle/>
          <a:p>
            <a:r>
              <a:rPr lang="en-AU"/>
              <a:t>Table of Contents</a:t>
            </a:r>
          </a:p>
        </p:txBody>
      </p:sp>
      <p:graphicFrame>
        <p:nvGraphicFramePr>
          <p:cNvPr id="10" name="Table 9">
            <a:extLst>
              <a:ext uri="{FF2B5EF4-FFF2-40B4-BE49-F238E27FC236}">
                <a16:creationId xmlns:a16="http://schemas.microsoft.com/office/drawing/2014/main" id="{53D4D2D8-7670-E444-8015-CA14EC275F96}"/>
              </a:ext>
            </a:extLst>
          </p:cNvPr>
          <p:cNvGraphicFramePr>
            <a:graphicFrameLocks noGrp="1"/>
          </p:cNvGraphicFramePr>
          <p:nvPr>
            <p:extLst>
              <p:ext uri="{D42A27DB-BD31-4B8C-83A1-F6EECF244321}">
                <p14:modId xmlns:p14="http://schemas.microsoft.com/office/powerpoint/2010/main" val="3366655511"/>
              </p:ext>
            </p:extLst>
          </p:nvPr>
        </p:nvGraphicFramePr>
        <p:xfrm>
          <a:off x="1411519" y="1150169"/>
          <a:ext cx="7725979" cy="3196175"/>
        </p:xfrm>
        <a:graphic>
          <a:graphicData uri="http://schemas.openxmlformats.org/drawingml/2006/table">
            <a:tbl>
              <a:tblPr firstRow="1" bandRow="1">
                <a:tableStyleId>{2D5ABB26-0587-4C30-8999-92F81FD0307C}</a:tableStyleId>
              </a:tblPr>
              <a:tblGrid>
                <a:gridCol w="6769538">
                  <a:extLst>
                    <a:ext uri="{9D8B030D-6E8A-4147-A177-3AD203B41FA5}">
                      <a16:colId xmlns:a16="http://schemas.microsoft.com/office/drawing/2014/main" val="2615390752"/>
                    </a:ext>
                  </a:extLst>
                </a:gridCol>
                <a:gridCol w="956441">
                  <a:extLst>
                    <a:ext uri="{9D8B030D-6E8A-4147-A177-3AD203B41FA5}">
                      <a16:colId xmlns:a16="http://schemas.microsoft.com/office/drawing/2014/main" val="1722334630"/>
                    </a:ext>
                  </a:extLst>
                </a:gridCol>
              </a:tblGrid>
              <a:tr h="266403">
                <a:tc>
                  <a:txBody>
                    <a:bodyPr/>
                    <a:lstStyle/>
                    <a:p>
                      <a:r>
                        <a:rPr lang="en-US" sz="1100" b="1">
                          <a:solidFill>
                            <a:schemeClr val="bg1"/>
                          </a:solidFill>
                          <a:latin typeface="Arial"/>
                          <a:cs typeface="Arial"/>
                        </a:rPr>
                        <a:t>Title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90000"/>
                        <a:lumOff val="10000"/>
                      </a:schemeClr>
                    </a:solidFill>
                  </a:tcPr>
                </a:tc>
                <a:tc>
                  <a:txBody>
                    <a:bodyPr/>
                    <a:lstStyle/>
                    <a:p>
                      <a:pPr algn="ctr"/>
                      <a:r>
                        <a:rPr lang="en-US" sz="1100">
                          <a:solidFill>
                            <a:schemeClr val="bg1"/>
                          </a:solidFill>
                          <a:latin typeface="Arial"/>
                          <a:cs typeface="Arial"/>
                        </a:rPr>
                        <a:t>Pages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90000"/>
                        <a:lumOff val="10000"/>
                      </a:schemeClr>
                    </a:solidFill>
                  </a:tcPr>
                </a:tc>
                <a:extLst>
                  <a:ext uri="{0D108BD9-81ED-4DB2-BD59-A6C34878D82A}">
                    <a16:rowId xmlns:a16="http://schemas.microsoft.com/office/drawing/2014/main" val="1181005505"/>
                  </a:ext>
                </a:extLst>
              </a:tr>
              <a:tr h="266403">
                <a:tc>
                  <a:txBody>
                    <a:bodyPr/>
                    <a:lstStyle/>
                    <a:p>
                      <a:r>
                        <a:rPr lang="en-US" sz="1100" b="1">
                          <a:latin typeface="Arial"/>
                          <a:cs typeface="Arial"/>
                        </a:rPr>
                        <a:t>RECAP: What are the regulatory changes?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Arial"/>
                          <a:cs typeface="Arial"/>
                        </a:rPr>
                        <a:t>3 - 5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0810918"/>
                  </a:ext>
                </a:extLst>
              </a:tr>
              <a:tr h="266403">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1"/>
                          </a:solidFill>
                          <a:latin typeface="Arial"/>
                          <a:ea typeface="+mn-ea"/>
                          <a:cs typeface="Arial"/>
                        </a:rPr>
                        <a:t>Limitations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9969180"/>
                  </a:ext>
                </a:extLst>
              </a:tr>
              <a:tr h="266403">
                <a:tc>
                  <a:txBody>
                    <a:bodyPr/>
                    <a:lstStyle/>
                    <a:p>
                      <a:pPr marL="457200"/>
                      <a:r>
                        <a:rPr lang="en-US" sz="1100" b="0" kern="1200">
                          <a:solidFill>
                            <a:schemeClr val="tx1"/>
                          </a:solidFill>
                          <a:latin typeface="Arial"/>
                          <a:ea typeface="+mn-ea"/>
                          <a:cs typeface="Arial"/>
                        </a:rPr>
                        <a:t>Why is compliance important?</a:t>
                      </a:r>
                      <a:endParaRPr lang="en-US" sz="1100" b="0" kern="120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3736380"/>
                  </a:ext>
                </a:extLst>
              </a:tr>
              <a:tr h="265742">
                <a:tc>
                  <a:txBody>
                    <a:bodyPr/>
                    <a:lstStyle/>
                    <a:p>
                      <a:pPr marL="457200" lvl="1" indent="0" defTabSz="1079500"/>
                      <a:endParaRPr lang="en-US" sz="1100" b="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310229"/>
                  </a:ext>
                </a:extLst>
              </a:tr>
              <a:tr h="266403">
                <a:tc>
                  <a:txBody>
                    <a:bodyPr/>
                    <a:lstStyle/>
                    <a:p>
                      <a:r>
                        <a:rPr lang="en-US" sz="1100" b="1">
                          <a:latin typeface="Arial"/>
                          <a:cs typeface="Arial"/>
                        </a:rPr>
                        <a:t>What to consider for the correct use of fixed-term contracts </a:t>
                      </a:r>
                      <a:endParaRPr lang="en-US" sz="1100" b="1">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Arial"/>
                          <a:cs typeface="Arial"/>
                        </a:rPr>
                        <a:t>7 - 13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485743"/>
                  </a:ext>
                </a:extLst>
              </a:tr>
              <a:tr h="266403">
                <a:tc>
                  <a:txBody>
                    <a:bodyPr/>
                    <a:lstStyle/>
                    <a:p>
                      <a:pPr lvl="1"/>
                      <a:r>
                        <a:rPr lang="en-US" sz="1100" b="0">
                          <a:latin typeface="Arial"/>
                          <a:cs typeface="Arial"/>
                        </a:rPr>
                        <a:t>ACU Enterprise Agreement fixed term reasons mapped to FWA changes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4900695"/>
                  </a:ext>
                </a:extLst>
              </a:tr>
              <a:tr h="266403">
                <a:tc>
                  <a:txBody>
                    <a:bodyPr/>
                    <a:lstStyle/>
                    <a:p>
                      <a:pPr lvl="1"/>
                      <a:r>
                        <a:rPr lang="en-US" sz="1100" b="0">
                          <a:latin typeface="Arial"/>
                          <a:cs typeface="Arial"/>
                        </a:rPr>
                        <a:t>Key “exceptions” to the 2-year Fixed-Term Contract general limitation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454353"/>
                  </a:ext>
                </a:extLst>
              </a:tr>
              <a:tr h="266403">
                <a:tc>
                  <a:txBody>
                    <a:bodyPr/>
                    <a:lstStyle/>
                    <a:p>
                      <a:r>
                        <a:rPr lang="en-US" sz="1100" b="1">
                          <a:latin typeface="Arial"/>
                          <a:cs typeface="Arial"/>
                        </a:rPr>
                        <a:t>Scenarios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Arial"/>
                          <a:cs typeface="Arial"/>
                        </a:rPr>
                        <a:t>14 - 17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004616"/>
                  </a:ext>
                </a:extLst>
              </a:tr>
              <a:tr h="266403">
                <a:tc>
                  <a:txBody>
                    <a:bodyPr/>
                    <a:lstStyle/>
                    <a:p>
                      <a:pPr lvl="1"/>
                      <a:r>
                        <a:rPr lang="en-US" sz="1100" b="0">
                          <a:latin typeface="Arial"/>
                          <a:cs typeface="Arial"/>
                        </a:rPr>
                        <a:t>Case examples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946844"/>
                  </a:ext>
                </a:extLst>
              </a:tr>
              <a:tr h="266403">
                <a:tc>
                  <a:txBody>
                    <a:bodyPr/>
                    <a:lstStyle/>
                    <a:p>
                      <a:pPr lvl="1"/>
                      <a:endParaRPr lang="en-US" sz="1100" b="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253306"/>
                  </a:ext>
                </a:extLst>
              </a:tr>
              <a:tr h="266403">
                <a:tc>
                  <a:txBody>
                    <a:bodyPr/>
                    <a:lstStyle/>
                    <a:p>
                      <a:pPr marL="457200" lvl="1" indent="0" algn="l">
                        <a:lnSpc>
                          <a:spcPct val="100000"/>
                        </a:lnSpc>
                        <a:buNone/>
                      </a:pPr>
                      <a:endParaRPr lang="en-US" sz="1100" b="0" i="0" u="none" strike="noStrike" baseline="0" noProof="0">
                        <a:solidFill>
                          <a:srgbClr val="3C1053"/>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7221053"/>
                  </a:ext>
                </a:extLst>
              </a:tr>
            </a:tbl>
          </a:graphicData>
        </a:graphic>
      </p:graphicFrame>
    </p:spTree>
    <p:extLst>
      <p:ext uri="{BB962C8B-B14F-4D97-AF65-F5344CB8AC3E}">
        <p14:creationId xmlns:p14="http://schemas.microsoft.com/office/powerpoint/2010/main" val="297073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92E84-D668-971A-3EA6-21E57F36AE2E}"/>
              </a:ext>
            </a:extLst>
          </p:cNvPr>
          <p:cNvSpPr>
            <a:spLocks noGrp="1"/>
          </p:cNvSpPr>
          <p:nvPr>
            <p:ph type="body" sz="quarter" idx="10"/>
          </p:nvPr>
        </p:nvSpPr>
        <p:spPr/>
        <p:txBody>
          <a:bodyPr/>
          <a:lstStyle/>
          <a:p>
            <a:r>
              <a:rPr lang="en-AU"/>
              <a:t>Recap: What are the regulatory  changes?</a:t>
            </a:r>
          </a:p>
        </p:txBody>
      </p:sp>
    </p:spTree>
    <p:extLst>
      <p:ext uri="{BB962C8B-B14F-4D97-AF65-F5344CB8AC3E}">
        <p14:creationId xmlns:p14="http://schemas.microsoft.com/office/powerpoint/2010/main" val="230394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458F-B539-DC3D-0DC9-2135C4AC2DE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B04BCA-6EE7-74A1-028D-BD9EF529BD7F}"/>
              </a:ext>
            </a:extLst>
          </p:cNvPr>
          <p:cNvSpPr>
            <a:spLocks noGrp="1"/>
          </p:cNvSpPr>
          <p:nvPr>
            <p:ph type="sldNum" sz="quarter" idx="4"/>
          </p:nvPr>
        </p:nvSpPr>
        <p:spPr/>
        <p:txBody>
          <a:bodyPr/>
          <a:lstStyle/>
          <a:p>
            <a:fld id="{16A89BA3-132D-40E1-AAB4-CDCD0A14C216}" type="slidenum">
              <a:rPr lang="en-AU" smtClean="0"/>
              <a:pPr/>
              <a:t>4</a:t>
            </a:fld>
            <a:endParaRPr lang="en-AU"/>
          </a:p>
        </p:txBody>
      </p:sp>
      <p:sp>
        <p:nvSpPr>
          <p:cNvPr id="5" name="Footer Placeholder 4">
            <a:extLst>
              <a:ext uri="{FF2B5EF4-FFF2-40B4-BE49-F238E27FC236}">
                <a16:creationId xmlns:a16="http://schemas.microsoft.com/office/drawing/2014/main" id="{F3AAD6F7-EC18-A04B-4719-5C441259A348}"/>
              </a:ext>
            </a:extLst>
          </p:cNvPr>
          <p:cNvSpPr>
            <a:spLocks noGrp="1"/>
          </p:cNvSpPr>
          <p:nvPr>
            <p:ph type="ftr" sz="quarter" idx="3"/>
          </p:nvPr>
        </p:nvSpPr>
        <p:spPr/>
        <p:txBody>
          <a:bodyPr/>
          <a:lstStyle/>
          <a:p>
            <a:r>
              <a:rPr lang="en-US"/>
              <a:t>| People &amp; Capability </a:t>
            </a:r>
          </a:p>
        </p:txBody>
      </p:sp>
      <p:sp>
        <p:nvSpPr>
          <p:cNvPr id="8" name="Title 7">
            <a:extLst>
              <a:ext uri="{FF2B5EF4-FFF2-40B4-BE49-F238E27FC236}">
                <a16:creationId xmlns:a16="http://schemas.microsoft.com/office/drawing/2014/main" id="{C78D1560-5347-2010-EC82-4E886AD6470A}"/>
              </a:ext>
            </a:extLst>
          </p:cNvPr>
          <p:cNvSpPr>
            <a:spLocks noGrp="1"/>
          </p:cNvSpPr>
          <p:nvPr>
            <p:ph type="title"/>
          </p:nvPr>
        </p:nvSpPr>
        <p:spPr>
          <a:xfrm>
            <a:off x="228108" y="388317"/>
            <a:ext cx="11211767" cy="493981"/>
          </a:xfrm>
        </p:spPr>
        <p:txBody>
          <a:bodyPr/>
          <a:lstStyle/>
          <a:p>
            <a:r>
              <a:rPr lang="en-US"/>
              <a:t>Summary Recap </a:t>
            </a:r>
          </a:p>
        </p:txBody>
      </p:sp>
      <p:sp>
        <p:nvSpPr>
          <p:cNvPr id="2" name="TextBox 1">
            <a:extLst>
              <a:ext uri="{FF2B5EF4-FFF2-40B4-BE49-F238E27FC236}">
                <a16:creationId xmlns:a16="http://schemas.microsoft.com/office/drawing/2014/main" id="{160349E4-1AF7-DC50-DEEA-A6C32CFC110A}"/>
              </a:ext>
            </a:extLst>
          </p:cNvPr>
          <p:cNvSpPr txBox="1"/>
          <p:nvPr/>
        </p:nvSpPr>
        <p:spPr>
          <a:xfrm>
            <a:off x="1475143" y="1074056"/>
            <a:ext cx="10619053" cy="5328000"/>
          </a:xfrm>
          <a:prstGeom prst="rect">
            <a:avLst/>
          </a:prstGeom>
          <a:solidFill>
            <a:sysClr val="window" lastClr="FFFFFF">
              <a:lumMod val="85000"/>
              <a:alpha val="29804"/>
            </a:sysClr>
          </a:solidFill>
          <a:ln w="6350" cap="flat" cmpd="sng" algn="ctr">
            <a:noFill/>
            <a:prstDash val="solid"/>
          </a:ln>
          <a:effectLst/>
        </p:spPr>
        <p:txBody>
          <a:bodyPr wrap="square" lIns="91440" tIns="45720" rIns="91440" bIns="45720" rtlCol="0" anchor="t">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AU" b="1" i="0" u="none" strike="noStrike" kern="0" cap="none" spc="0" normalizeH="0" baseline="0" noProof="0">
                <a:ln>
                  <a:noFill/>
                </a:ln>
                <a:solidFill>
                  <a:prstClr val="black"/>
                </a:solidFill>
                <a:effectLst/>
                <a:uLnTx/>
                <a:uFillTx/>
                <a:cs typeface="Arial" panose="020B0604020202020204" pitchFamily="34" charset="0"/>
              </a:rPr>
              <a:t>What are the regulatory changes?</a:t>
            </a:r>
          </a:p>
          <a:p>
            <a:pPr>
              <a:lnSpc>
                <a:spcPct val="107000"/>
              </a:lnSpc>
              <a:spcAft>
                <a:spcPts val="800"/>
              </a:spcAft>
            </a:pPr>
            <a:r>
              <a:rPr lang="en-AU" sz="1800" kern="100">
                <a:effectLst/>
                <a:latin typeface="+mj-lt"/>
                <a:ea typeface="Calibri" panose="020F0502020204030204" pitchFamily="34" charset="0"/>
                <a:cs typeface="Times New Roman" panose="02020603050405020304" pitchFamily="18" charset="0"/>
              </a:rPr>
              <a:t>The ‘</a:t>
            </a:r>
            <a:r>
              <a:rPr lang="en-AU" sz="1800" i="1" kern="100">
                <a:effectLst/>
                <a:latin typeface="+mj-lt"/>
                <a:ea typeface="Calibri" panose="020F0502020204030204" pitchFamily="34" charset="0"/>
                <a:cs typeface="Times New Roman" panose="02020603050405020304" pitchFamily="18" charset="0"/>
              </a:rPr>
              <a:t>Secure Jobs, Better Pay</a:t>
            </a:r>
            <a:r>
              <a:rPr lang="en-AU" sz="1800" kern="100">
                <a:effectLst/>
                <a:latin typeface="+mj-lt"/>
                <a:ea typeface="Calibri" panose="020F0502020204030204" pitchFamily="34" charset="0"/>
                <a:cs typeface="Times New Roman" panose="02020603050405020304" pitchFamily="18" charset="0"/>
              </a:rPr>
              <a:t>’ amendments to the </a:t>
            </a:r>
            <a:r>
              <a:rPr lang="en-AU" sz="1800" i="1" kern="100">
                <a:effectLst/>
                <a:latin typeface="+mj-lt"/>
                <a:ea typeface="Calibri" panose="020F0502020204030204" pitchFamily="34" charset="0"/>
                <a:cs typeface="Times New Roman" panose="02020603050405020304" pitchFamily="18" charset="0"/>
              </a:rPr>
              <a:t>Fair Work Act 2009</a:t>
            </a:r>
            <a:r>
              <a:rPr lang="en-AU" i="1" kern="100">
                <a:latin typeface="+mj-lt"/>
                <a:ea typeface="Calibri" panose="020F0502020204030204" pitchFamily="34" charset="0"/>
                <a:cs typeface="Times New Roman" panose="02020603050405020304" pitchFamily="18" charset="0"/>
              </a:rPr>
              <a:t> </a:t>
            </a:r>
            <a:r>
              <a:rPr lang="en-AU" kern="100">
                <a:latin typeface="+mj-lt"/>
                <a:ea typeface="Calibri" panose="020F0502020204030204" pitchFamily="34" charset="0"/>
                <a:cs typeface="Times New Roman" panose="02020603050405020304" pitchFamily="18" charset="0"/>
              </a:rPr>
              <a:t>introduced changes that set new limitations for fixed term contracting. To allow for further submissions and a transition period, these changes were delayed </a:t>
            </a:r>
            <a:r>
              <a:rPr lang="en-AU" sz="1800" kern="100">
                <a:effectLst/>
                <a:latin typeface="+mj-lt"/>
                <a:ea typeface="Calibri" panose="020F0502020204030204" pitchFamily="34" charset="0"/>
                <a:cs typeface="Times New Roman" panose="02020603050405020304" pitchFamily="18" charset="0"/>
              </a:rPr>
              <a:t>for the higher education sector </a:t>
            </a:r>
            <a:r>
              <a:rPr lang="en-AU" kern="100">
                <a:effectLst/>
                <a:latin typeface="+mj-lt"/>
                <a:ea typeface="Calibri" panose="020F0502020204030204" pitchFamily="34" charset="0"/>
                <a:cs typeface="Times New Roman" panose="02020603050405020304" pitchFamily="18" charset="0"/>
              </a:rPr>
              <a:t>until</a:t>
            </a:r>
            <a:r>
              <a:rPr lang="en-AU" sz="1800" kern="100">
                <a:effectLst/>
                <a:latin typeface="+mj-lt"/>
                <a:ea typeface="Calibri" panose="020F0502020204030204" pitchFamily="34" charset="0"/>
                <a:cs typeface="Times New Roman" panose="02020603050405020304" pitchFamily="18" charset="0"/>
              </a:rPr>
              <a:t> </a:t>
            </a:r>
            <a:r>
              <a:rPr lang="en-AU" sz="1800" b="1" kern="100">
                <a:effectLst/>
                <a:latin typeface="+mj-lt"/>
                <a:ea typeface="Calibri" panose="020F0502020204030204" pitchFamily="34" charset="0"/>
                <a:cs typeface="Times New Roman" panose="02020603050405020304" pitchFamily="18" charset="0"/>
              </a:rPr>
              <a:t>1</a:t>
            </a:r>
            <a:r>
              <a:rPr lang="en-AU" sz="1800" kern="100">
                <a:effectLst/>
                <a:latin typeface="+mj-lt"/>
                <a:ea typeface="Calibri" panose="020F0502020204030204" pitchFamily="34" charset="0"/>
                <a:cs typeface="Times New Roman" panose="02020603050405020304" pitchFamily="18" charset="0"/>
              </a:rPr>
              <a:t> </a:t>
            </a:r>
            <a:r>
              <a:rPr lang="en-AU" sz="1800" b="1" kern="100">
                <a:effectLst/>
                <a:latin typeface="+mj-lt"/>
                <a:ea typeface="Calibri" panose="020F0502020204030204" pitchFamily="34" charset="0"/>
                <a:cs typeface="Times New Roman" panose="02020603050405020304" pitchFamily="18" charset="0"/>
              </a:rPr>
              <a:t>November 2025.</a:t>
            </a:r>
          </a:p>
          <a:p>
            <a:pPr>
              <a:lnSpc>
                <a:spcPct val="107000"/>
              </a:lnSpc>
              <a:spcAft>
                <a:spcPts val="800"/>
              </a:spcAft>
            </a:pPr>
            <a:endParaRPr lang="en-AU" kern="100">
              <a:latin typeface="+mj-lt"/>
              <a:ea typeface="Calibri" panose="020F0502020204030204" pitchFamily="34" charset="0"/>
              <a:cs typeface="Times New Roman" panose="02020603050405020304" pitchFamily="18" charset="0"/>
            </a:endParaRPr>
          </a:p>
          <a:p>
            <a:pPr>
              <a:lnSpc>
                <a:spcPct val="107000"/>
              </a:lnSpc>
              <a:spcAft>
                <a:spcPts val="800"/>
              </a:spcAft>
            </a:pPr>
            <a:r>
              <a:rPr lang="en-AU" kern="100">
                <a:latin typeface="+mj-lt"/>
                <a:ea typeface="Calibri" panose="020F0502020204030204" pitchFamily="34" charset="0"/>
                <a:cs typeface="Times New Roman" panose="02020603050405020304" pitchFamily="18" charset="0"/>
              </a:rPr>
              <a:t>The new </a:t>
            </a:r>
            <a:r>
              <a:rPr lang="en-AU" u="sng" kern="100">
                <a:latin typeface="+mj-lt"/>
                <a:ea typeface="Calibri" panose="020F0502020204030204" pitchFamily="34" charset="0"/>
                <a:cs typeface="Times New Roman" panose="02020603050405020304" pitchFamily="18" charset="0"/>
              </a:rPr>
              <a:t>general</a:t>
            </a:r>
            <a:r>
              <a:rPr lang="en-AU" kern="100">
                <a:latin typeface="+mj-lt"/>
                <a:ea typeface="Calibri" panose="020F0502020204030204" pitchFamily="34" charset="0"/>
                <a:cs typeface="Times New Roman" panose="02020603050405020304" pitchFamily="18" charset="0"/>
              </a:rPr>
              <a:t> l</a:t>
            </a:r>
            <a:r>
              <a:rPr lang="en-AU" sz="1800" kern="100">
                <a:effectLst/>
                <a:latin typeface="+mj-lt"/>
                <a:ea typeface="Calibri" panose="020F0502020204030204" pitchFamily="34" charset="0"/>
                <a:cs typeface="Times New Roman" panose="02020603050405020304" pitchFamily="18" charset="0"/>
              </a:rPr>
              <a:t>imitations,</a:t>
            </a:r>
            <a:r>
              <a:rPr lang="en-AU" kern="100">
                <a:latin typeface="+mj-lt"/>
                <a:ea typeface="Calibri" panose="020F0502020204030204" pitchFamily="34" charset="0"/>
                <a:cs typeface="Times New Roman" panose="02020603050405020304" pitchFamily="18" charset="0"/>
              </a:rPr>
              <a:t> </a:t>
            </a:r>
            <a:r>
              <a:rPr lang="en-AU" b="1" kern="100">
                <a:latin typeface="+mj-lt"/>
                <a:ea typeface="Calibri" panose="020F0502020204030204" pitchFamily="34" charset="0"/>
                <a:cs typeface="Times New Roman" panose="02020603050405020304" pitchFamily="18" charset="0"/>
              </a:rPr>
              <a:t>which apply to both job and person</a:t>
            </a:r>
            <a:r>
              <a:rPr lang="en-AU" kern="100">
                <a:latin typeface="+mj-lt"/>
                <a:ea typeface="Calibri" panose="020F0502020204030204" pitchFamily="34" charset="0"/>
                <a:cs typeface="Times New Roman" panose="02020603050405020304" pitchFamily="18" charset="0"/>
              </a:rPr>
              <a:t>,</a:t>
            </a:r>
            <a:r>
              <a:rPr lang="en-AU" sz="1800" kern="100">
                <a:effectLst/>
                <a:latin typeface="+mj-lt"/>
                <a:ea typeface="Calibri" panose="020F0502020204030204" pitchFamily="34" charset="0"/>
                <a:cs typeface="Times New Roman" panose="02020603050405020304" pitchFamily="18" charset="0"/>
              </a:rPr>
              <a:t> are:</a:t>
            </a:r>
          </a:p>
          <a:p>
            <a:pPr marL="342900" lvl="0" indent="-342900">
              <a:lnSpc>
                <a:spcPct val="107000"/>
              </a:lnSpc>
              <a:spcBef>
                <a:spcPts val="600"/>
              </a:spcBef>
              <a:buFont typeface="Symbol" panose="05050102010706020507" pitchFamily="18" charset="2"/>
              <a:buChar char=""/>
            </a:pPr>
            <a:r>
              <a:rPr lang="en-AU" sz="1800" kern="100">
                <a:effectLst/>
                <a:latin typeface="+mj-lt"/>
                <a:ea typeface="Calibri" panose="020F0502020204030204" pitchFamily="34" charset="0"/>
                <a:cs typeface="Times New Roman" panose="02020603050405020304" pitchFamily="18" charset="0"/>
              </a:rPr>
              <a:t>Time limitation - </a:t>
            </a:r>
            <a:r>
              <a:rPr lang="en-AU" b="1" kern="100">
                <a:latin typeface="+mj-lt"/>
                <a:ea typeface="Calibri" panose="020F0502020204030204" pitchFamily="34" charset="0"/>
                <a:cs typeface="Times New Roman" panose="02020603050405020304" pitchFamily="18" charset="0"/>
              </a:rPr>
              <a:t>m</a:t>
            </a:r>
            <a:r>
              <a:rPr lang="en-AU" sz="1800" b="1" kern="100">
                <a:effectLst/>
                <a:latin typeface="+mj-lt"/>
                <a:ea typeface="Calibri" panose="020F0502020204030204" pitchFamily="34" charset="0"/>
                <a:cs typeface="Times New Roman" panose="02020603050405020304" pitchFamily="18" charset="0"/>
              </a:rPr>
              <a:t>aximum 2 year period </a:t>
            </a:r>
            <a:r>
              <a:rPr lang="en-AU" sz="1800" kern="100">
                <a:effectLst/>
                <a:latin typeface="+mj-lt"/>
                <a:ea typeface="Calibri" panose="020F0502020204030204" pitchFamily="34" charset="0"/>
                <a:cs typeface="Times New Roman" panose="02020603050405020304" pitchFamily="18" charset="0"/>
              </a:rPr>
              <a:t>fixed term employment for a job and individual </a:t>
            </a:r>
          </a:p>
          <a:p>
            <a:pPr marL="342900" lvl="0" indent="-342900">
              <a:lnSpc>
                <a:spcPct val="107000"/>
              </a:lnSpc>
              <a:spcBef>
                <a:spcPts val="600"/>
              </a:spcBef>
              <a:buFont typeface="Symbol" panose="05050102010706020507" pitchFamily="18" charset="2"/>
              <a:buChar char=""/>
            </a:pPr>
            <a:r>
              <a:rPr lang="en-AU" kern="100">
                <a:latin typeface="+mj-lt"/>
                <a:ea typeface="Calibri" panose="020F0502020204030204" pitchFamily="34" charset="0"/>
                <a:cs typeface="Times New Roman" panose="02020603050405020304" pitchFamily="18" charset="0"/>
              </a:rPr>
              <a:t>Renewal limitation - </a:t>
            </a:r>
            <a:r>
              <a:rPr lang="en-AU" b="1" kern="100">
                <a:latin typeface="+mj-lt"/>
                <a:ea typeface="Calibri" panose="020F0502020204030204" pitchFamily="34" charset="0"/>
                <a:cs typeface="Times New Roman" panose="02020603050405020304" pitchFamily="18" charset="0"/>
              </a:rPr>
              <a:t>ma</a:t>
            </a:r>
            <a:r>
              <a:rPr lang="en-AU" sz="1800" b="1" kern="100">
                <a:effectLst/>
                <a:latin typeface="+mj-lt"/>
                <a:ea typeface="Calibri" panose="020F0502020204030204" pitchFamily="34" charset="0"/>
                <a:cs typeface="Times New Roman" panose="02020603050405020304" pitchFamily="18" charset="0"/>
              </a:rPr>
              <a:t>ximum of one renewal </a:t>
            </a:r>
            <a:r>
              <a:rPr lang="en-AU" sz="1800" kern="100">
                <a:effectLst/>
                <a:latin typeface="+mj-lt"/>
                <a:ea typeface="Calibri" panose="020F0502020204030204" pitchFamily="34" charset="0"/>
                <a:cs typeface="Times New Roman" panose="02020603050405020304" pitchFamily="18" charset="0"/>
              </a:rPr>
              <a:t>within that total 2 year period</a:t>
            </a:r>
          </a:p>
          <a:p>
            <a:pPr marL="342900" lvl="0" indent="-342900">
              <a:lnSpc>
                <a:spcPct val="107000"/>
              </a:lnSpc>
              <a:spcBef>
                <a:spcPts val="600"/>
              </a:spcBef>
              <a:buFont typeface="Symbol" panose="05050102010706020507" pitchFamily="18" charset="2"/>
              <a:buChar char=""/>
            </a:pPr>
            <a:r>
              <a:rPr lang="en-AU" sz="1800" kern="100">
                <a:effectLst/>
                <a:latin typeface="+mj-lt"/>
                <a:ea typeface="Calibri" panose="020F0502020204030204" pitchFamily="34" charset="0"/>
                <a:cs typeface="Times New Roman" panose="02020603050405020304" pitchFamily="18" charset="0"/>
              </a:rPr>
              <a:t>Consecutive contract limitation - </a:t>
            </a:r>
            <a:r>
              <a:rPr lang="en-AU" sz="1800" b="1" kern="100">
                <a:effectLst/>
                <a:latin typeface="+mj-lt"/>
                <a:ea typeface="Calibri" panose="020F0502020204030204" pitchFamily="34" charset="0"/>
                <a:cs typeface="Times New Roman" panose="02020603050405020304" pitchFamily="18" charset="0"/>
              </a:rPr>
              <a:t>maximum of 2 consecutive contracts </a:t>
            </a:r>
            <a:r>
              <a:rPr lang="en-AU" sz="1800" kern="100">
                <a:effectLst/>
                <a:latin typeface="+mj-lt"/>
                <a:ea typeface="Calibri" panose="020F0502020204030204" pitchFamily="34" charset="0"/>
                <a:cs typeface="Times New Roman" panose="02020603050405020304" pitchFamily="18" charset="0"/>
              </a:rPr>
              <a:t>for an individual in an organisation to a total maximum time of 2 years </a:t>
            </a:r>
          </a:p>
          <a:p>
            <a:pPr marL="342900" lvl="0" indent="-342900">
              <a:lnSpc>
                <a:spcPct val="107000"/>
              </a:lnSpc>
              <a:spcBef>
                <a:spcPts val="600"/>
              </a:spcBef>
              <a:buFont typeface="Symbol" panose="05050102010706020507" pitchFamily="18" charset="2"/>
              <a:buChar char=""/>
            </a:pPr>
            <a:r>
              <a:rPr lang="en-AU" kern="100">
                <a:latin typeface="+mj-lt"/>
                <a:ea typeface="Calibri" panose="020F0502020204030204" pitchFamily="34" charset="0"/>
                <a:cs typeface="Times New Roman" panose="02020603050405020304" pitchFamily="18" charset="0"/>
              </a:rPr>
              <a:t>These limitations and any exceptions to them will now apply from 1 November. </a:t>
            </a:r>
            <a:endParaRPr lang="en-AU" sz="1800" kern="100">
              <a:effectLst/>
              <a:latin typeface="+mj-lt"/>
              <a:ea typeface="Calibri" panose="020F0502020204030204" pitchFamily="34" charset="0"/>
              <a:cs typeface="Times New Roman" panose="02020603050405020304" pitchFamily="18" charset="0"/>
            </a:endParaRPr>
          </a:p>
          <a:p>
            <a:pPr marL="342900" lvl="0" indent="-342900">
              <a:lnSpc>
                <a:spcPct val="107000"/>
              </a:lnSpc>
              <a:spcBef>
                <a:spcPts val="600"/>
              </a:spcBef>
              <a:buFont typeface="Symbol" panose="05050102010706020507" pitchFamily="18" charset="2"/>
              <a:buChar char=""/>
            </a:pPr>
            <a:endParaRPr lang="en-AU" kern="100">
              <a:latin typeface="+mj-lt"/>
              <a:ea typeface="Calibri" panose="020F0502020204030204" pitchFamily="34" charset="0"/>
              <a:cs typeface="Times New Roman" panose="02020603050405020304" pitchFamily="18" charset="0"/>
            </a:endParaRPr>
          </a:p>
          <a:p>
            <a:pPr lvl="0">
              <a:lnSpc>
                <a:spcPct val="107000"/>
              </a:lnSpc>
              <a:spcBef>
                <a:spcPts val="600"/>
              </a:spcBef>
            </a:pPr>
            <a:r>
              <a:rPr lang="en-AU" sz="1800" kern="100">
                <a:effectLst/>
                <a:latin typeface="+mj-lt"/>
                <a:ea typeface="Calibri" panose="020F0502020204030204" pitchFamily="34" charset="0"/>
                <a:cs typeface="Times New Roman" panose="02020603050405020304" pitchFamily="18" charset="0"/>
              </a:rPr>
              <a:t>Staff who were employed on a fixed term contract PRIOR to November 2025 may serve out the term of that contract. Any fixed term staff member who has been employed prior to November 2025 will only be able to be renewed beyond a total term of 2 years depending on exceptions assessment. </a:t>
            </a:r>
          </a:p>
          <a:p>
            <a:pPr marL="342900" lvl="0" indent="-342900">
              <a:lnSpc>
                <a:spcPct val="107000"/>
              </a:lnSpc>
              <a:spcBef>
                <a:spcPts val="600"/>
              </a:spcBef>
              <a:buFont typeface="Symbol" panose="05050102010706020507" pitchFamily="18" charset="2"/>
              <a:buChar char=""/>
            </a:pPr>
            <a:endParaRPr lang="en-AU" kern="100">
              <a:latin typeface="+mj-lt"/>
              <a:ea typeface="Calibri" panose="020F0502020204030204" pitchFamily="34" charset="0"/>
              <a:cs typeface="Times New Roman" panose="02020603050405020304" pitchFamily="18" charset="0"/>
            </a:endParaRPr>
          </a:p>
          <a:p>
            <a:pPr lvl="0">
              <a:lnSpc>
                <a:spcPct val="107000"/>
              </a:lnSpc>
              <a:spcBef>
                <a:spcPts val="600"/>
              </a:spcBef>
            </a:pPr>
            <a:endParaRPr lang="en-AU" sz="1800" kern="100">
              <a:effectLst/>
              <a:latin typeface="+mj-lt"/>
              <a:ea typeface="Calibri" panose="020F0502020204030204" pitchFamily="34" charset="0"/>
              <a:cs typeface="Times New Roman" panose="02020603050405020304" pitchFamily="18" charset="0"/>
            </a:endParaRPr>
          </a:p>
          <a:p>
            <a:pPr marL="342900" lvl="0" indent="-342900">
              <a:lnSpc>
                <a:spcPct val="107000"/>
              </a:lnSpc>
              <a:spcBef>
                <a:spcPts val="600"/>
              </a:spcBef>
              <a:buFont typeface="Symbol" panose="05050102010706020507" pitchFamily="18" charset="2"/>
              <a:buChar char=""/>
            </a:pPr>
            <a:endParaRPr lang="en-AU" kern="100">
              <a:latin typeface="+mj-lt"/>
              <a:ea typeface="Calibri" panose="020F0502020204030204" pitchFamily="34" charset="0"/>
              <a:cs typeface="Times New Roman" panose="02020603050405020304" pitchFamily="18" charset="0"/>
            </a:endParaRPr>
          </a:p>
          <a:p>
            <a:pPr>
              <a:lnSpc>
                <a:spcPct val="107000"/>
              </a:lnSpc>
            </a:pPr>
            <a:endParaRPr lang="en-AU" sz="1400" kern="10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mj-lt"/>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600"/>
              </a:spcAft>
              <a:buClrTx/>
              <a:buSzTx/>
              <a:buFontTx/>
              <a:buNone/>
              <a:tabLst/>
              <a:defRPr/>
            </a:pPr>
            <a:endParaRPr kumimoji="0" lang="en-AU" b="1" i="0" u="none" strike="noStrike" kern="0" cap="none" spc="0" normalizeH="0" baseline="0" noProof="0">
              <a:ln>
                <a:noFill/>
              </a:ln>
              <a:solidFill>
                <a:prstClr val="black"/>
              </a:solidFill>
              <a:effectLst/>
              <a:uLnTx/>
              <a:uFillTx/>
              <a:cs typeface="Arial" panose="020B0604020202020204" pitchFamily="34" charset="0"/>
            </a:endParaRPr>
          </a:p>
        </p:txBody>
      </p:sp>
      <p:grpSp>
        <p:nvGrpSpPr>
          <p:cNvPr id="10" name="Group 9">
            <a:extLst>
              <a:ext uri="{FF2B5EF4-FFF2-40B4-BE49-F238E27FC236}">
                <a16:creationId xmlns:a16="http://schemas.microsoft.com/office/drawing/2014/main" id="{7DF9FE05-B13A-4C1B-5F72-B465EB1237BD}"/>
              </a:ext>
            </a:extLst>
          </p:cNvPr>
          <p:cNvGrpSpPr/>
          <p:nvPr/>
        </p:nvGrpSpPr>
        <p:grpSpPr>
          <a:xfrm>
            <a:off x="228108" y="1074056"/>
            <a:ext cx="1133200" cy="5328000"/>
            <a:chOff x="216861" y="1199760"/>
            <a:chExt cx="1133200" cy="1623399"/>
          </a:xfrm>
        </p:grpSpPr>
        <p:sp>
          <p:nvSpPr>
            <p:cNvPr id="11" name="Rectangle 10">
              <a:extLst>
                <a:ext uri="{FF2B5EF4-FFF2-40B4-BE49-F238E27FC236}">
                  <a16:creationId xmlns:a16="http://schemas.microsoft.com/office/drawing/2014/main" id="{1A53A741-7CBD-092D-D8D0-3E5EE37CCD11}"/>
                </a:ext>
              </a:extLst>
            </p:cNvPr>
            <p:cNvSpPr/>
            <p:nvPr/>
          </p:nvSpPr>
          <p:spPr>
            <a:xfrm>
              <a:off x="216861" y="1199760"/>
              <a:ext cx="1133200" cy="1623399"/>
            </a:xfrm>
            <a:prstGeom prst="rect">
              <a:avLst/>
            </a:prstGeom>
            <a:solidFill>
              <a:schemeClr val="accent4">
                <a:lumMod val="90000"/>
                <a:lumOff val="10000"/>
              </a:schemeClr>
            </a:solidFill>
            <a:ln w="12700" cap="flat" cmpd="sng" algn="ctr">
              <a:solidFill>
                <a:schemeClr val="accent4">
                  <a:lumMod val="75000"/>
                  <a:lumOff val="25000"/>
                </a:schemeClr>
              </a:solidFill>
              <a:prstDash val="solid"/>
              <a:miter lim="800000"/>
            </a:ln>
            <a:effectLst/>
          </p:spPr>
          <p:txBody>
            <a:bodyPr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Regulatory changes to fixed term employment</a:t>
              </a:r>
            </a:p>
          </p:txBody>
        </p:sp>
        <p:pic>
          <p:nvPicPr>
            <p:cNvPr id="13" name="Picture 12" descr="A close up of a logo&#10;&#10;Description automatically generated">
              <a:extLst>
                <a:ext uri="{FF2B5EF4-FFF2-40B4-BE49-F238E27FC236}">
                  <a16:creationId xmlns:a16="http://schemas.microsoft.com/office/drawing/2014/main" id="{340338F2-95E7-004E-A38E-6C2BDCE42706}"/>
                </a:ext>
              </a:extLst>
            </p:cNvPr>
            <p:cNvPicPr>
              <a:picLocks noChangeAspect="1"/>
            </p:cNvPicPr>
            <p:nvPr/>
          </p:nvPicPr>
          <p:blipFill>
            <a:blip r:embed="rId3">
              <a:lum bright="70000" contrast="-70000"/>
            </a:blip>
            <a:stretch>
              <a:fillRect/>
            </a:stretch>
          </p:blipFill>
          <p:spPr>
            <a:xfrm>
              <a:off x="397125" y="1404276"/>
              <a:ext cx="887767" cy="528627"/>
            </a:xfrm>
            <a:prstGeom prst="rect">
              <a:avLst/>
            </a:prstGeom>
          </p:spPr>
        </p:pic>
      </p:grpSp>
    </p:spTree>
    <p:extLst>
      <p:ext uri="{BB962C8B-B14F-4D97-AF65-F5344CB8AC3E}">
        <p14:creationId xmlns:p14="http://schemas.microsoft.com/office/powerpoint/2010/main" val="332191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4DA6-ABE0-F9D7-938C-E4C620FCA6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6B897-00D0-CDBD-6E53-475F0CDD4E53}"/>
              </a:ext>
            </a:extLst>
          </p:cNvPr>
          <p:cNvSpPr>
            <a:spLocks noGrp="1"/>
          </p:cNvSpPr>
          <p:nvPr>
            <p:ph type="sldNum" sz="quarter" idx="4"/>
          </p:nvPr>
        </p:nvSpPr>
        <p:spPr/>
        <p:txBody>
          <a:bodyPr/>
          <a:lstStyle/>
          <a:p>
            <a:fld id="{16A89BA3-132D-40E1-AAB4-CDCD0A14C216}" type="slidenum">
              <a:rPr lang="en-AU" smtClean="0"/>
              <a:pPr/>
              <a:t>5</a:t>
            </a:fld>
            <a:endParaRPr lang="en-AU"/>
          </a:p>
        </p:txBody>
      </p:sp>
      <p:sp>
        <p:nvSpPr>
          <p:cNvPr id="5" name="Footer Placeholder 4">
            <a:extLst>
              <a:ext uri="{FF2B5EF4-FFF2-40B4-BE49-F238E27FC236}">
                <a16:creationId xmlns:a16="http://schemas.microsoft.com/office/drawing/2014/main" id="{2D223D6C-70A2-38A5-9F91-6BBBDD8763FC}"/>
              </a:ext>
            </a:extLst>
          </p:cNvPr>
          <p:cNvSpPr>
            <a:spLocks noGrp="1"/>
          </p:cNvSpPr>
          <p:nvPr>
            <p:ph type="ftr" sz="quarter" idx="3"/>
          </p:nvPr>
        </p:nvSpPr>
        <p:spPr/>
        <p:txBody>
          <a:bodyPr/>
          <a:lstStyle/>
          <a:p>
            <a:r>
              <a:rPr lang="en-US"/>
              <a:t>| People &amp; Capability </a:t>
            </a:r>
          </a:p>
        </p:txBody>
      </p:sp>
      <p:sp>
        <p:nvSpPr>
          <p:cNvPr id="8" name="Title 7">
            <a:extLst>
              <a:ext uri="{FF2B5EF4-FFF2-40B4-BE49-F238E27FC236}">
                <a16:creationId xmlns:a16="http://schemas.microsoft.com/office/drawing/2014/main" id="{16007568-B35B-D307-CDA8-4C7E797C0E5C}"/>
              </a:ext>
            </a:extLst>
          </p:cNvPr>
          <p:cNvSpPr>
            <a:spLocks noGrp="1"/>
          </p:cNvSpPr>
          <p:nvPr>
            <p:ph type="title"/>
          </p:nvPr>
        </p:nvSpPr>
        <p:spPr>
          <a:xfrm>
            <a:off x="228108" y="388317"/>
            <a:ext cx="11211767" cy="493981"/>
          </a:xfrm>
        </p:spPr>
        <p:txBody>
          <a:bodyPr/>
          <a:lstStyle/>
          <a:p>
            <a:r>
              <a:rPr lang="en-US"/>
              <a:t>Summary Recap</a:t>
            </a:r>
          </a:p>
        </p:txBody>
      </p:sp>
      <p:sp>
        <p:nvSpPr>
          <p:cNvPr id="2" name="TextBox 1">
            <a:extLst>
              <a:ext uri="{FF2B5EF4-FFF2-40B4-BE49-F238E27FC236}">
                <a16:creationId xmlns:a16="http://schemas.microsoft.com/office/drawing/2014/main" id="{C1490225-4C17-4D52-3AE3-BD630C263B5F}"/>
              </a:ext>
            </a:extLst>
          </p:cNvPr>
          <p:cNvSpPr txBox="1"/>
          <p:nvPr/>
        </p:nvSpPr>
        <p:spPr>
          <a:xfrm>
            <a:off x="1448510" y="1074056"/>
            <a:ext cx="10619053" cy="5328000"/>
          </a:xfrm>
          <a:prstGeom prst="rect">
            <a:avLst/>
          </a:prstGeom>
          <a:solidFill>
            <a:sysClr val="window" lastClr="FFFFFF">
              <a:lumMod val="85000"/>
              <a:alpha val="29804"/>
            </a:sysClr>
          </a:solidFill>
          <a:ln w="6350" cap="flat" cmpd="sng" algn="ctr">
            <a:noFill/>
            <a:prstDash val="solid"/>
          </a:ln>
          <a:effectLst/>
        </p:spPr>
        <p:txBody>
          <a:bodyPr wrap="square" lIns="91440" tIns="45720" rIns="91440" bIns="45720" rtlCol="0" anchor="t">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AU" b="1" i="0" u="none" strike="noStrike" kern="0" cap="none" spc="0" normalizeH="0" baseline="0" noProof="0">
                <a:ln>
                  <a:noFill/>
                </a:ln>
                <a:solidFill>
                  <a:prstClr val="black"/>
                </a:solidFill>
                <a:effectLst/>
                <a:uLnTx/>
                <a:uFillTx/>
                <a:cs typeface="Arial" panose="020B0604020202020204" pitchFamily="34" charset="0"/>
              </a:rPr>
              <a:t>Anti-avoidance protections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kern="0">
                <a:cs typeface="Arial" panose="020B0604020202020204" pitchFamily="34" charset="0"/>
              </a:rPr>
              <a:t>Employers can’t take actions to purposely avoid these rules. </a:t>
            </a:r>
          </a:p>
          <a:p>
            <a:pPr algn="l"/>
            <a:endParaRPr lang="en-US" b="0" i="0">
              <a:effectLst/>
            </a:endParaRPr>
          </a:p>
          <a:p>
            <a:pPr algn="l"/>
            <a:r>
              <a:rPr lang="en-US" b="0" i="0">
                <a:effectLst/>
              </a:rPr>
              <a:t>These protections are for:</a:t>
            </a:r>
          </a:p>
          <a:p>
            <a:pPr marL="285750" indent="-285750">
              <a:buFont typeface="Arial" panose="020B0604020202020204" pitchFamily="34" charset="0"/>
              <a:buChar char="•"/>
            </a:pPr>
            <a:r>
              <a:rPr lang="en-US"/>
              <a:t>E</a:t>
            </a:r>
            <a:r>
              <a:rPr lang="en-US" b="0" i="0">
                <a:effectLst/>
              </a:rPr>
              <a:t>nding employment or not re-employing the employee for a period of time to </a:t>
            </a:r>
            <a:r>
              <a:rPr lang="en-US" b="1" i="0">
                <a:effectLst/>
              </a:rPr>
              <a:t>artificially avoid triggering the limitations</a:t>
            </a:r>
            <a:r>
              <a:rPr lang="en-US" b="0" i="0">
                <a:effectLst/>
              </a:rPr>
              <a:t> (or trying to artificially ‘reset’ them).</a:t>
            </a:r>
            <a:r>
              <a:rPr lang="en-US"/>
              <a:t> </a:t>
            </a:r>
            <a:endParaRPr lang="en-US" b="0" i="0">
              <a:effectLst/>
              <a:cs typeface="Arial"/>
            </a:endParaRPr>
          </a:p>
          <a:p>
            <a:pPr marL="285750" indent="-285750" algn="l">
              <a:buFont typeface="Arial" panose="020B0604020202020204" pitchFamily="34" charset="0"/>
              <a:buChar char="•"/>
            </a:pPr>
            <a:r>
              <a:rPr lang="en-US"/>
              <a:t>N</a:t>
            </a:r>
            <a:r>
              <a:rPr lang="en-US" b="0" i="0">
                <a:effectLst/>
              </a:rPr>
              <a:t>ot re-engaging the employee and </a:t>
            </a:r>
            <a:r>
              <a:rPr lang="en-US" b="1" i="0">
                <a:effectLst/>
              </a:rPr>
              <a:t>employing someone else to do the same or substantially similar work </a:t>
            </a:r>
            <a:r>
              <a:rPr lang="en-US" b="0" i="0">
                <a:effectLst/>
              </a:rPr>
              <a:t>instead</a:t>
            </a:r>
            <a:r>
              <a:rPr lang="en-US"/>
              <a:t>.</a:t>
            </a:r>
            <a:endParaRPr lang="en-US" b="0" i="0">
              <a:effectLst/>
              <a:cs typeface="Arial"/>
            </a:endParaRPr>
          </a:p>
          <a:p>
            <a:pPr marL="285750" indent="-285750" algn="l">
              <a:buFont typeface="Arial" panose="020B0604020202020204" pitchFamily="34" charset="0"/>
              <a:buChar char="•"/>
            </a:pPr>
            <a:r>
              <a:rPr lang="en-US" b="1" i="0">
                <a:effectLst/>
              </a:rPr>
              <a:t>Changing the type of work or tasks </a:t>
            </a:r>
            <a:r>
              <a:rPr lang="en-US" b="0" i="0">
                <a:effectLst/>
              </a:rPr>
              <a:t>that an employee does or changing the employment relationship (for example, hiring them as a casual instead for a period</a:t>
            </a:r>
            <a:r>
              <a:rPr lang="en-US"/>
              <a:t>).</a:t>
            </a:r>
            <a:endParaRPr lang="en-US" b="0" i="0">
              <a:effectLst/>
              <a:cs typeface="Arial"/>
            </a:endParaRPr>
          </a:p>
          <a:p>
            <a:pPr algn="l"/>
            <a:r>
              <a:rPr lang="en-US" b="0" i="0">
                <a:effectLst/>
              </a:rPr>
              <a:t>If an employer does any of these things, it may also be adverse action under the </a:t>
            </a:r>
            <a:r>
              <a:rPr lang="en-US" b="0" i="1">
                <a:effectLst/>
              </a:rPr>
              <a:t>Fair Work Act</a:t>
            </a:r>
            <a:r>
              <a:rPr lang="en-US" b="0" i="0">
                <a:effectLst/>
              </a:rPr>
              <a:t>.</a:t>
            </a:r>
          </a:p>
          <a:p>
            <a:pPr algn="l"/>
            <a:endParaRPr lang="en-US"/>
          </a:p>
          <a:p>
            <a:pPr algn="l"/>
            <a:r>
              <a:rPr lang="en-US" b="0" i="0">
                <a:effectLst/>
              </a:rPr>
              <a:t>Two outcomes could result:</a:t>
            </a:r>
          </a:p>
          <a:p>
            <a:pPr marL="342900" indent="-342900" algn="l">
              <a:buFont typeface="+mj-lt"/>
              <a:buAutoNum type="arabicPeriod"/>
            </a:pPr>
            <a:r>
              <a:rPr lang="en-US" b="1"/>
              <a:t>Prosecution and fines </a:t>
            </a:r>
            <a:r>
              <a:rPr lang="en-US"/>
              <a:t>for the organization and for individuals who make unlawful decisions, and/or</a:t>
            </a:r>
          </a:p>
          <a:p>
            <a:pPr marL="342900" indent="-342900">
              <a:buFont typeface="+mj-lt"/>
              <a:buAutoNum type="arabicPeriod"/>
            </a:pPr>
            <a:r>
              <a:rPr lang="en-US" b="0" i="0">
                <a:effectLst/>
              </a:rPr>
              <a:t>The end date of the fixed term contract will no longer apply </a:t>
            </a:r>
            <a:r>
              <a:rPr lang="en-US" err="1"/>
              <a:t>ie</a:t>
            </a:r>
            <a:r>
              <a:rPr lang="en-US"/>
              <a:t> </a:t>
            </a:r>
            <a:r>
              <a:rPr lang="en-US" b="1"/>
              <a:t>the employment contract may be converted to ongoing. </a:t>
            </a:r>
            <a:endParaRPr lang="en-US" b="1" i="0">
              <a:effectLst/>
              <a:cs typeface="Arial"/>
            </a:endParaRPr>
          </a:p>
          <a:p>
            <a:pPr algn="l"/>
            <a:endParaRPr lang="en-US" b="0" i="0">
              <a:solidFill>
                <a:srgbClr val="000000"/>
              </a:solidFill>
              <a:effectLst/>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kern="0">
              <a:solidFill>
                <a:prstClr val="black"/>
              </a:solidFill>
              <a:cs typeface="Arial" panose="020B0604020202020204" pitchFamily="34" charset="0"/>
            </a:endParaRPr>
          </a:p>
        </p:txBody>
      </p:sp>
      <p:grpSp>
        <p:nvGrpSpPr>
          <p:cNvPr id="10" name="Group 9">
            <a:extLst>
              <a:ext uri="{FF2B5EF4-FFF2-40B4-BE49-F238E27FC236}">
                <a16:creationId xmlns:a16="http://schemas.microsoft.com/office/drawing/2014/main" id="{DAE99EAB-AB0A-39FE-FA88-8F2840E54911}"/>
              </a:ext>
            </a:extLst>
          </p:cNvPr>
          <p:cNvGrpSpPr/>
          <p:nvPr/>
        </p:nvGrpSpPr>
        <p:grpSpPr>
          <a:xfrm>
            <a:off x="228108" y="1074056"/>
            <a:ext cx="1133200" cy="5328000"/>
            <a:chOff x="216861" y="1199760"/>
            <a:chExt cx="1133200" cy="1623399"/>
          </a:xfrm>
        </p:grpSpPr>
        <p:sp>
          <p:nvSpPr>
            <p:cNvPr id="11" name="Rectangle 10">
              <a:extLst>
                <a:ext uri="{FF2B5EF4-FFF2-40B4-BE49-F238E27FC236}">
                  <a16:creationId xmlns:a16="http://schemas.microsoft.com/office/drawing/2014/main" id="{0C7D3BC0-A297-7729-6931-717F2C7E6066}"/>
                </a:ext>
              </a:extLst>
            </p:cNvPr>
            <p:cNvSpPr/>
            <p:nvPr/>
          </p:nvSpPr>
          <p:spPr>
            <a:xfrm>
              <a:off x="216861" y="1199760"/>
              <a:ext cx="1133200" cy="1623399"/>
            </a:xfrm>
            <a:prstGeom prst="rect">
              <a:avLst/>
            </a:prstGeom>
            <a:solidFill>
              <a:schemeClr val="accent4">
                <a:lumMod val="90000"/>
                <a:lumOff val="10000"/>
              </a:schemeClr>
            </a:solidFill>
            <a:ln w="12700" cap="flat" cmpd="sng" algn="ctr">
              <a:solidFill>
                <a:schemeClr val="accent4">
                  <a:lumMod val="75000"/>
                  <a:lumOff val="25000"/>
                </a:schemeClr>
              </a:solidFill>
              <a:prstDash val="solid"/>
              <a:miter lim="800000"/>
            </a:ln>
            <a:effectLst/>
          </p:spPr>
          <p:txBody>
            <a:bodyPr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Regulatory changes to fixed term employment</a:t>
              </a:r>
            </a:p>
          </p:txBody>
        </p:sp>
        <p:pic>
          <p:nvPicPr>
            <p:cNvPr id="13" name="Picture 12" descr="A close up of a logo&#10;&#10;Description automatically generated">
              <a:extLst>
                <a:ext uri="{FF2B5EF4-FFF2-40B4-BE49-F238E27FC236}">
                  <a16:creationId xmlns:a16="http://schemas.microsoft.com/office/drawing/2014/main" id="{F3302DEB-8B91-C32C-67EB-7167FE9610EA}"/>
                </a:ext>
              </a:extLst>
            </p:cNvPr>
            <p:cNvPicPr>
              <a:picLocks noChangeAspect="1"/>
            </p:cNvPicPr>
            <p:nvPr/>
          </p:nvPicPr>
          <p:blipFill>
            <a:blip r:embed="rId3">
              <a:lum bright="70000" contrast="-70000"/>
            </a:blip>
            <a:stretch>
              <a:fillRect/>
            </a:stretch>
          </p:blipFill>
          <p:spPr>
            <a:xfrm>
              <a:off x="397125" y="1404276"/>
              <a:ext cx="887767" cy="528627"/>
            </a:xfrm>
            <a:prstGeom prst="rect">
              <a:avLst/>
            </a:prstGeom>
          </p:spPr>
        </p:pic>
      </p:grpSp>
    </p:spTree>
    <p:extLst>
      <p:ext uri="{BB962C8B-B14F-4D97-AF65-F5344CB8AC3E}">
        <p14:creationId xmlns:p14="http://schemas.microsoft.com/office/powerpoint/2010/main" val="217178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11293-4E03-C9E2-ECF3-52C9BE2B89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864707-8129-728A-A8C7-1F3FFDC0C68B}"/>
              </a:ext>
            </a:extLst>
          </p:cNvPr>
          <p:cNvSpPr>
            <a:spLocks noGrp="1"/>
          </p:cNvSpPr>
          <p:nvPr>
            <p:ph type="body" sz="quarter" idx="10"/>
          </p:nvPr>
        </p:nvSpPr>
        <p:spPr/>
        <p:txBody>
          <a:bodyPr/>
          <a:lstStyle/>
          <a:p>
            <a:r>
              <a:rPr lang="en-AU"/>
              <a:t>Exceptions to the standard limitations</a:t>
            </a:r>
          </a:p>
        </p:txBody>
      </p:sp>
    </p:spTree>
    <p:extLst>
      <p:ext uri="{BB962C8B-B14F-4D97-AF65-F5344CB8AC3E}">
        <p14:creationId xmlns:p14="http://schemas.microsoft.com/office/powerpoint/2010/main" val="359484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457C-E9B5-9B87-AD6C-7BEBFABC72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496FCF-CDDD-1703-90E1-4AC3B51819F2}"/>
              </a:ext>
            </a:extLst>
          </p:cNvPr>
          <p:cNvSpPr>
            <a:spLocks noGrp="1"/>
          </p:cNvSpPr>
          <p:nvPr>
            <p:ph type="body" sz="quarter" idx="15"/>
          </p:nvPr>
        </p:nvSpPr>
        <p:spPr/>
        <p:txBody>
          <a:bodyPr/>
          <a:lstStyle/>
          <a:p>
            <a:pPr marR="0" lvl="0" defTabSz="914400" eaLnBrk="1" fontAlgn="auto" latinLnBrk="0" hangingPunct="1">
              <a:lnSpc>
                <a:spcPct val="100000"/>
              </a:lnSpc>
              <a:spcBef>
                <a:spcPts val="0"/>
              </a:spcBef>
              <a:spcAft>
                <a:spcPts val="600"/>
              </a:spcAft>
              <a:buClr>
                <a:srgbClr val="FF0000"/>
              </a:buClr>
              <a:buSzTx/>
              <a:tabLst/>
              <a:defRPr/>
            </a:pPr>
            <a:r>
              <a:rPr lang="en-AU" kern="0">
                <a:solidFill>
                  <a:schemeClr val="accent2"/>
                </a:solidFill>
                <a:cs typeface="Arial" panose="020B0604020202020204" pitchFamily="34" charset="0"/>
              </a:rPr>
              <a:t>The Fair Work Ombudsman has determined the following exceptions to the Fair Work Act limitations:</a:t>
            </a:r>
          </a:p>
          <a:p>
            <a:pPr marL="342900" lvl="0" indent="-342900">
              <a:lnSpc>
                <a:spcPct val="100000"/>
              </a:lnSpc>
              <a:spcBef>
                <a:spcPts val="0"/>
              </a:spcBef>
              <a:spcAft>
                <a:spcPts val="600"/>
              </a:spcAft>
              <a:buClr>
                <a:srgbClr val="FF0000"/>
              </a:buClr>
              <a:buFont typeface="Arial" panose="020B0604020202020204" pitchFamily="34" charset="0"/>
              <a:buChar char="•"/>
              <a:defRPr/>
            </a:pPr>
            <a:r>
              <a:rPr lang="en-AU" b="1" kern="0">
                <a:solidFill>
                  <a:schemeClr val="tx1"/>
                </a:solidFill>
              </a:rPr>
              <a:t>Award Provisions </a:t>
            </a:r>
            <a:r>
              <a:rPr lang="en-AU" kern="0">
                <a:solidFill>
                  <a:schemeClr val="tx1"/>
                </a:solidFill>
              </a:rPr>
              <a:t>- </a:t>
            </a:r>
            <a:r>
              <a:rPr lang="en-US" sz="1600"/>
              <a:t>If an award covers your employment and it allows any of the circumstances limited by the new rules. </a:t>
            </a:r>
          </a:p>
          <a:p>
            <a:pPr lvl="0">
              <a:lnSpc>
                <a:spcPct val="100000"/>
              </a:lnSpc>
              <a:spcBef>
                <a:spcPts val="0"/>
              </a:spcBef>
              <a:spcAft>
                <a:spcPts val="600"/>
              </a:spcAft>
              <a:buClr>
                <a:srgbClr val="FF0000"/>
              </a:buClr>
              <a:defRPr/>
            </a:pPr>
            <a:r>
              <a:rPr lang="en-US"/>
              <a:t>Where our Enterprise Agreement fixed term reasons overlay with those in the Higher Education Industry Modern Awards for Academics and for General Staff, an exception will apply.</a:t>
            </a:r>
            <a:endParaRPr lang="en-AU" kern="0">
              <a:solidFill>
                <a:schemeClr val="tx1"/>
              </a:solidFill>
            </a:endParaRPr>
          </a:p>
          <a:p>
            <a:pPr marL="342900" lvl="0" indent="-342900">
              <a:lnSpc>
                <a:spcPct val="100000"/>
              </a:lnSpc>
              <a:spcBef>
                <a:spcPts val="0"/>
              </a:spcBef>
              <a:spcAft>
                <a:spcPts val="600"/>
              </a:spcAft>
              <a:buClr>
                <a:srgbClr val="FF0000"/>
              </a:buClr>
              <a:buFont typeface="Arial" panose="020B0604020202020204" pitchFamily="34" charset="0"/>
              <a:buChar char="•"/>
              <a:defRPr/>
            </a:pPr>
            <a:r>
              <a:rPr lang="en-AU" b="1" kern="0">
                <a:solidFill>
                  <a:schemeClr val="tx1"/>
                </a:solidFill>
                <a:cs typeface="Arial" panose="020B0604020202020204" pitchFamily="34" charset="0"/>
              </a:rPr>
              <a:t>Positions subject to government funding </a:t>
            </a:r>
            <a:r>
              <a:rPr lang="en-AU" kern="0">
                <a:solidFill>
                  <a:schemeClr val="tx1"/>
                </a:solidFill>
                <a:cs typeface="Arial" panose="020B0604020202020204" pitchFamily="34" charset="0"/>
              </a:rPr>
              <a:t>- </a:t>
            </a:r>
            <a:r>
              <a:rPr lang="en-US" sz="1600"/>
              <a:t>Where the employee’s position is funded by government funding (completely or in part), the funding is for more than 2 years </a:t>
            </a:r>
            <a:r>
              <a:rPr lang="en-US" sz="1600" u="sng"/>
              <a:t>and the funding is unlikely to be renewed afterwards</a:t>
            </a:r>
            <a:r>
              <a:rPr lang="en-US" sz="1600"/>
              <a:t>. </a:t>
            </a:r>
          </a:p>
          <a:p>
            <a:pPr marL="342900" lvl="0" indent="-342900">
              <a:lnSpc>
                <a:spcPct val="100000"/>
              </a:lnSpc>
              <a:spcBef>
                <a:spcPts val="0"/>
              </a:spcBef>
              <a:spcAft>
                <a:spcPts val="600"/>
              </a:spcAft>
              <a:buClr>
                <a:srgbClr val="FF0000"/>
              </a:buClr>
              <a:buFont typeface="Arial" panose="020B0604020202020204" pitchFamily="34" charset="0"/>
              <a:buChar char="•"/>
              <a:defRPr/>
            </a:pPr>
            <a:r>
              <a:rPr kumimoji="0" lang="en-AU" b="1" i="0" u="none" strike="noStrike" kern="0" cap="none" spc="0" normalizeH="0" baseline="0" noProof="0">
                <a:ln>
                  <a:noFill/>
                </a:ln>
                <a:solidFill>
                  <a:schemeClr val="tx1"/>
                </a:solidFill>
                <a:effectLst/>
                <a:uLnTx/>
                <a:uFillTx/>
              </a:rPr>
              <a:t>Governance positions </a:t>
            </a:r>
            <a:r>
              <a:rPr kumimoji="0" lang="en-AU" i="0" u="none" strike="noStrike" kern="0" cap="none" spc="0" normalizeH="0" baseline="0" noProof="0">
                <a:ln>
                  <a:noFill/>
                </a:ln>
                <a:solidFill>
                  <a:schemeClr val="tx1"/>
                </a:solidFill>
                <a:effectLst/>
                <a:uLnTx/>
                <a:uFillTx/>
              </a:rPr>
              <a:t>– </a:t>
            </a:r>
            <a:r>
              <a:rPr lang="en-US" sz="1600"/>
              <a:t>A contract for a governance position that is for a limited time (based on the rules of the corporation or association). </a:t>
            </a:r>
          </a:p>
          <a:p>
            <a:pPr lvl="0">
              <a:lnSpc>
                <a:spcPct val="100000"/>
              </a:lnSpc>
              <a:spcBef>
                <a:spcPts val="0"/>
              </a:spcBef>
              <a:spcAft>
                <a:spcPts val="600"/>
              </a:spcAft>
              <a:buClr>
                <a:srgbClr val="FF0000"/>
              </a:buClr>
              <a:defRPr/>
            </a:pPr>
            <a:r>
              <a:rPr lang="en-US"/>
              <a:t>Refers to board positions and similar.</a:t>
            </a:r>
            <a:endParaRPr kumimoji="0" lang="en-AU" i="0" u="none" strike="noStrike" kern="0" cap="none" spc="0" normalizeH="0" baseline="0" noProof="0">
              <a:ln>
                <a:noFill/>
              </a:ln>
              <a:solidFill>
                <a:schemeClr val="tx1"/>
              </a:solidFill>
              <a:effectLst/>
              <a:uLnTx/>
              <a:uFillTx/>
            </a:endParaRPr>
          </a:p>
          <a:p>
            <a:pPr marL="342900" lvl="0" indent="-342900">
              <a:lnSpc>
                <a:spcPct val="100000"/>
              </a:lnSpc>
              <a:spcBef>
                <a:spcPts val="0"/>
              </a:spcBef>
              <a:spcAft>
                <a:spcPts val="600"/>
              </a:spcAft>
              <a:buClr>
                <a:srgbClr val="FF0000"/>
              </a:buClr>
              <a:buFont typeface="Arial" panose="020B0604020202020204" pitchFamily="34" charset="0"/>
              <a:buChar char="•"/>
              <a:defRPr/>
            </a:pPr>
            <a:r>
              <a:rPr lang="en-AU" b="1" kern="0">
                <a:solidFill>
                  <a:schemeClr val="tx1"/>
                </a:solidFill>
                <a:cs typeface="Arial" panose="020B0604020202020204" pitchFamily="34" charset="0"/>
              </a:rPr>
              <a:t>High income employees </a:t>
            </a:r>
            <a:r>
              <a:rPr lang="en-AU" kern="0">
                <a:solidFill>
                  <a:schemeClr val="tx1"/>
                </a:solidFill>
                <a:cs typeface="Arial" panose="020B0604020202020204" pitchFamily="34" charset="0"/>
              </a:rPr>
              <a:t>- </a:t>
            </a:r>
            <a:r>
              <a:rPr lang="en-US" sz="1600"/>
              <a:t>If the employee’s guaranteed salary is more than the high income threshold in the year the contract is entered into (pro rata for part-time employees)</a:t>
            </a:r>
            <a:endParaRPr lang="en-AU">
              <a:solidFill>
                <a:schemeClr val="tx1"/>
              </a:solidFill>
            </a:endParaRPr>
          </a:p>
        </p:txBody>
      </p:sp>
      <p:sp>
        <p:nvSpPr>
          <p:cNvPr id="3" name="Title 2">
            <a:extLst>
              <a:ext uri="{FF2B5EF4-FFF2-40B4-BE49-F238E27FC236}">
                <a16:creationId xmlns:a16="http://schemas.microsoft.com/office/drawing/2014/main" id="{97248166-5922-FF40-560E-52C3955CD0D9}"/>
              </a:ext>
            </a:extLst>
          </p:cNvPr>
          <p:cNvSpPr>
            <a:spLocks noGrp="1"/>
          </p:cNvSpPr>
          <p:nvPr>
            <p:ph type="title"/>
          </p:nvPr>
        </p:nvSpPr>
        <p:spPr/>
        <p:txBody>
          <a:bodyPr/>
          <a:lstStyle/>
          <a:p>
            <a:r>
              <a:rPr lang="en-AU"/>
              <a:t>Exceptions</a:t>
            </a:r>
          </a:p>
        </p:txBody>
      </p:sp>
      <p:sp>
        <p:nvSpPr>
          <p:cNvPr id="4" name="Slide Number Placeholder 3">
            <a:extLst>
              <a:ext uri="{FF2B5EF4-FFF2-40B4-BE49-F238E27FC236}">
                <a16:creationId xmlns:a16="http://schemas.microsoft.com/office/drawing/2014/main" id="{9592D510-AE1E-5793-01D7-3A1F69FB6713}"/>
              </a:ext>
            </a:extLst>
          </p:cNvPr>
          <p:cNvSpPr>
            <a:spLocks noGrp="1"/>
          </p:cNvSpPr>
          <p:nvPr>
            <p:ph type="sldNum" sz="quarter" idx="4"/>
          </p:nvPr>
        </p:nvSpPr>
        <p:spPr/>
        <p:txBody>
          <a:bodyPr/>
          <a:lstStyle/>
          <a:p>
            <a:fld id="{16A89BA3-132D-40E1-AAB4-CDCD0A14C216}" type="slidenum">
              <a:rPr lang="en-AU" smtClean="0"/>
              <a:pPr/>
              <a:t>7</a:t>
            </a:fld>
            <a:endParaRPr lang="en-AU"/>
          </a:p>
        </p:txBody>
      </p:sp>
      <p:sp>
        <p:nvSpPr>
          <p:cNvPr id="5" name="Footer Placeholder 4">
            <a:extLst>
              <a:ext uri="{FF2B5EF4-FFF2-40B4-BE49-F238E27FC236}">
                <a16:creationId xmlns:a16="http://schemas.microsoft.com/office/drawing/2014/main" id="{33A26FEC-6A9F-89F2-58B8-A99C292E0CB4}"/>
              </a:ext>
            </a:extLst>
          </p:cNvPr>
          <p:cNvSpPr>
            <a:spLocks noGrp="1"/>
          </p:cNvSpPr>
          <p:nvPr>
            <p:ph type="ftr" sz="quarter" idx="3"/>
          </p:nvPr>
        </p:nvSpPr>
        <p:spPr/>
        <p:txBody>
          <a:bodyPr/>
          <a:lstStyle/>
          <a:p>
            <a:r>
              <a:rPr lang="en-US"/>
              <a:t>| People &amp; Capability </a:t>
            </a:r>
          </a:p>
        </p:txBody>
      </p:sp>
    </p:spTree>
    <p:extLst>
      <p:ext uri="{BB962C8B-B14F-4D97-AF65-F5344CB8AC3E}">
        <p14:creationId xmlns:p14="http://schemas.microsoft.com/office/powerpoint/2010/main" val="180211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776C-86CB-0A18-B9BB-8B7613298C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21AC83-3370-8125-A3AE-7DFBDEDD196D}"/>
              </a:ext>
            </a:extLst>
          </p:cNvPr>
          <p:cNvSpPr>
            <a:spLocks noGrp="1"/>
          </p:cNvSpPr>
          <p:nvPr>
            <p:ph type="title"/>
          </p:nvPr>
        </p:nvSpPr>
        <p:spPr/>
        <p:txBody>
          <a:bodyPr/>
          <a:lstStyle/>
          <a:p>
            <a:r>
              <a:rPr lang="en-AU"/>
              <a:t>ACU EA fixed term reasons</a:t>
            </a:r>
          </a:p>
        </p:txBody>
      </p:sp>
      <p:sp>
        <p:nvSpPr>
          <p:cNvPr id="4" name="Slide Number Placeholder 3">
            <a:extLst>
              <a:ext uri="{FF2B5EF4-FFF2-40B4-BE49-F238E27FC236}">
                <a16:creationId xmlns:a16="http://schemas.microsoft.com/office/drawing/2014/main" id="{271B7E92-723D-EE23-4867-5262F4070A56}"/>
              </a:ext>
            </a:extLst>
          </p:cNvPr>
          <p:cNvSpPr>
            <a:spLocks noGrp="1"/>
          </p:cNvSpPr>
          <p:nvPr>
            <p:ph type="sldNum" sz="quarter" idx="4"/>
          </p:nvPr>
        </p:nvSpPr>
        <p:spPr/>
        <p:txBody>
          <a:bodyPr/>
          <a:lstStyle/>
          <a:p>
            <a:fld id="{16A89BA3-132D-40E1-AAB4-CDCD0A14C216}" type="slidenum">
              <a:rPr lang="en-AU" smtClean="0"/>
              <a:pPr/>
              <a:t>8</a:t>
            </a:fld>
            <a:endParaRPr lang="en-AU"/>
          </a:p>
        </p:txBody>
      </p:sp>
      <p:sp>
        <p:nvSpPr>
          <p:cNvPr id="5" name="Footer Placeholder 4">
            <a:extLst>
              <a:ext uri="{FF2B5EF4-FFF2-40B4-BE49-F238E27FC236}">
                <a16:creationId xmlns:a16="http://schemas.microsoft.com/office/drawing/2014/main" id="{AF3F3F53-3539-D056-2E46-376F9E7597B3}"/>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graphicFrame>
        <p:nvGraphicFramePr>
          <p:cNvPr id="7" name="Table 8">
            <a:extLst>
              <a:ext uri="{FF2B5EF4-FFF2-40B4-BE49-F238E27FC236}">
                <a16:creationId xmlns:a16="http://schemas.microsoft.com/office/drawing/2014/main" id="{5E75FB3F-71D6-C475-7481-610B802CECA6}"/>
              </a:ext>
            </a:extLst>
          </p:cNvPr>
          <p:cNvGraphicFramePr>
            <a:graphicFrameLocks noGrp="1"/>
          </p:cNvGraphicFramePr>
          <p:nvPr>
            <p:extLst>
              <p:ext uri="{D42A27DB-BD31-4B8C-83A1-F6EECF244321}">
                <p14:modId xmlns:p14="http://schemas.microsoft.com/office/powerpoint/2010/main" val="1822678065"/>
              </p:ext>
            </p:extLst>
          </p:nvPr>
        </p:nvGraphicFramePr>
        <p:xfrm>
          <a:off x="588136" y="1728080"/>
          <a:ext cx="10849121" cy="4088722"/>
        </p:xfrm>
        <a:graphic>
          <a:graphicData uri="http://schemas.openxmlformats.org/drawingml/2006/table">
            <a:tbl>
              <a:tblPr firstRow="1" bandRow="1">
                <a:tableStyleId>{5C22544A-7EE6-4342-B048-85BDC9FD1C3A}</a:tableStyleId>
              </a:tblPr>
              <a:tblGrid>
                <a:gridCol w="3896778">
                  <a:extLst>
                    <a:ext uri="{9D8B030D-6E8A-4147-A177-3AD203B41FA5}">
                      <a16:colId xmlns:a16="http://schemas.microsoft.com/office/drawing/2014/main" val="3342258069"/>
                    </a:ext>
                  </a:extLst>
                </a:gridCol>
                <a:gridCol w="5399315">
                  <a:extLst>
                    <a:ext uri="{9D8B030D-6E8A-4147-A177-3AD203B41FA5}">
                      <a16:colId xmlns:a16="http://schemas.microsoft.com/office/drawing/2014/main" val="4015392883"/>
                    </a:ext>
                  </a:extLst>
                </a:gridCol>
                <a:gridCol w="1553028">
                  <a:extLst>
                    <a:ext uri="{9D8B030D-6E8A-4147-A177-3AD203B41FA5}">
                      <a16:colId xmlns:a16="http://schemas.microsoft.com/office/drawing/2014/main" val="681609047"/>
                    </a:ext>
                  </a:extLst>
                </a:gridCol>
              </a:tblGrid>
              <a:tr h="358312">
                <a:tc>
                  <a:txBody>
                    <a:bodyPr/>
                    <a:lstStyle/>
                    <a:p>
                      <a:r>
                        <a:rPr lang="en-AU" sz="1900">
                          <a:latin typeface="+mj-lt"/>
                          <a:cs typeface="Calibri" panose="020F0502020204030204" pitchFamily="34" charset="0"/>
                        </a:rPr>
                        <a:t>EA Fixed Term Reason</a:t>
                      </a:r>
                    </a:p>
                  </a:txBody>
                  <a:tcPr marL="95976" marR="95976" marT="47988" marB="47988">
                    <a:solidFill>
                      <a:schemeClr val="tx2">
                        <a:lumMod val="90000"/>
                        <a:lumOff val="10000"/>
                      </a:schemeClr>
                    </a:solidFill>
                  </a:tcPr>
                </a:tc>
                <a:tc gridSpan="2">
                  <a:txBody>
                    <a:bodyPr/>
                    <a:lstStyle/>
                    <a:p>
                      <a:r>
                        <a:rPr lang="en-AU" sz="1900">
                          <a:latin typeface="+mj-lt"/>
                          <a:cs typeface="Calibri" panose="020F0502020204030204" pitchFamily="34" charset="0"/>
                        </a:rPr>
                        <a:t>Assessment </a:t>
                      </a:r>
                    </a:p>
                  </a:txBody>
                  <a:tcPr marL="95976" marR="95976" marT="47988" marB="47988">
                    <a:solidFill>
                      <a:schemeClr val="tx2">
                        <a:lumMod val="90000"/>
                        <a:lumOff val="10000"/>
                      </a:schemeClr>
                    </a:solidFill>
                  </a:tcPr>
                </a:tc>
                <a:tc hMerge="1">
                  <a:txBody>
                    <a:bodyPr/>
                    <a:lstStyle/>
                    <a:p>
                      <a:endParaRPr lang="en-AU" sz="1500"/>
                    </a:p>
                  </a:txBody>
                  <a:tcPr marL="95976" marR="95976" marT="47988" marB="47988">
                    <a:solidFill>
                      <a:srgbClr val="7030A0"/>
                    </a:solidFill>
                  </a:tcPr>
                </a:tc>
                <a:extLst>
                  <a:ext uri="{0D108BD9-81ED-4DB2-BD59-A6C34878D82A}">
                    <a16:rowId xmlns:a16="http://schemas.microsoft.com/office/drawing/2014/main" val="2632791873"/>
                  </a:ext>
                </a:extLst>
              </a:tr>
              <a:tr h="358312">
                <a:tc>
                  <a:txBody>
                    <a:bodyPr/>
                    <a:lstStyle/>
                    <a:p>
                      <a:r>
                        <a:rPr lang="en-AU" sz="1900">
                          <a:latin typeface="+mj-lt"/>
                          <a:cs typeface="Calibri" panose="020F0502020204030204" pitchFamily="34" charset="0"/>
                        </a:rPr>
                        <a:t>Specific task or project</a:t>
                      </a:r>
                    </a:p>
                  </a:txBody>
                  <a:tcPr marL="95976" marR="95976" marT="47988" marB="47988"/>
                </a:tc>
                <a:tc>
                  <a:txBody>
                    <a:bodyPr/>
                    <a:lstStyle/>
                    <a:p>
                      <a:r>
                        <a:rPr lang="en-AU" sz="1800">
                          <a:latin typeface="+mj-lt"/>
                          <a:cs typeface="Calibri" panose="020F0502020204030204" pitchFamily="34" charset="0"/>
                        </a:rPr>
                        <a:t>Exception applies – use with caution, if not externally funded conversion applies after 5 years</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293885986"/>
                  </a:ext>
                </a:extLst>
              </a:tr>
              <a:tr h="806201">
                <a:tc>
                  <a:txBody>
                    <a:bodyPr/>
                    <a:lstStyle/>
                    <a:p>
                      <a:r>
                        <a:rPr lang="en-AU" sz="1900">
                          <a:latin typeface="+mj-lt"/>
                          <a:cs typeface="Calibri" panose="020F0502020204030204" pitchFamily="34" charset="0"/>
                        </a:rPr>
                        <a:t>Research</a:t>
                      </a:r>
                    </a:p>
                  </a:txBody>
                  <a:tcPr marL="95976" marR="95976" marT="47988" marB="47988"/>
                </a:tc>
                <a:tc>
                  <a:txBody>
                    <a:bodyPr/>
                    <a:lstStyle/>
                    <a:p>
                      <a:r>
                        <a:rPr lang="en-AU" sz="1800">
                          <a:latin typeface="+mj-lt"/>
                          <a:cs typeface="Calibri"/>
                        </a:rPr>
                        <a:t>Exception applies</a:t>
                      </a:r>
                      <a:endParaRPr lang="en-AU" sz="1800" b="1">
                        <a:solidFill>
                          <a:srgbClr val="FF9966"/>
                        </a:solidFill>
                        <a:latin typeface="+mj-lt"/>
                        <a:cs typeface="Calibri"/>
                      </a:endParaRP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3056759840"/>
                  </a:ext>
                </a:extLst>
              </a:tr>
              <a:tr h="358312">
                <a:tc>
                  <a:txBody>
                    <a:bodyPr/>
                    <a:lstStyle/>
                    <a:p>
                      <a:r>
                        <a:rPr lang="en-AU" sz="1900">
                          <a:latin typeface="+mj-lt"/>
                          <a:cs typeface="Calibri" panose="020F0502020204030204" pitchFamily="34" charset="0"/>
                        </a:rPr>
                        <a:t>Replacement staff member</a:t>
                      </a:r>
                    </a:p>
                  </a:txBody>
                  <a:tcPr marL="95976" marR="95976" marT="47988" marB="47988"/>
                </a:tc>
                <a:tc>
                  <a:txBody>
                    <a:bodyPr/>
                    <a:lstStyle/>
                    <a:p>
                      <a:r>
                        <a:rPr lang="en-AU" sz="1800">
                          <a:latin typeface="+mj-lt"/>
                          <a:cs typeface="Calibri" panose="020F0502020204030204" pitchFamily="34" charset="0"/>
                        </a:rPr>
                        <a:t>Exception applies – limitations built into the clause</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1154693314"/>
                  </a:ext>
                </a:extLst>
              </a:tr>
              <a:tr h="582257">
                <a:tc>
                  <a:txBody>
                    <a:bodyPr/>
                    <a:lstStyle/>
                    <a:p>
                      <a:r>
                        <a:rPr lang="en-AU" sz="1900">
                          <a:latin typeface="+mj-lt"/>
                          <a:cs typeface="Calibri" panose="020F0502020204030204" pitchFamily="34" charset="0"/>
                        </a:rPr>
                        <a:t>Recent professional practice required </a:t>
                      </a:r>
                    </a:p>
                  </a:txBody>
                  <a:tcPr marL="95976" marR="95976" marT="47988" marB="47988"/>
                </a:tc>
                <a:tc>
                  <a:txBody>
                    <a:bodyPr/>
                    <a:lstStyle/>
                    <a:p>
                      <a:r>
                        <a:rPr lang="en-AU" sz="1800">
                          <a:latin typeface="+mj-lt"/>
                          <a:cs typeface="Calibri" panose="020F0502020204030204" pitchFamily="34" charset="0"/>
                        </a:rPr>
                        <a:t>Exception applies for </a:t>
                      </a:r>
                      <a:r>
                        <a:rPr lang="en-AU" sz="1800" b="1">
                          <a:latin typeface="+mj-lt"/>
                          <a:cs typeface="Calibri" panose="020F0502020204030204" pitchFamily="34" charset="0"/>
                        </a:rPr>
                        <a:t>Academic</a:t>
                      </a:r>
                      <a:r>
                        <a:rPr lang="en-AU" sz="1800">
                          <a:latin typeface="+mj-lt"/>
                          <a:cs typeface="Calibri" panose="020F0502020204030204" pitchFamily="34" charset="0"/>
                        </a:rPr>
                        <a:t> </a:t>
                      </a:r>
                      <a:r>
                        <a:rPr lang="en-AU" sz="1800" b="1">
                          <a:latin typeface="+mj-lt"/>
                          <a:cs typeface="Calibri" panose="020F0502020204030204" pitchFamily="34" charset="0"/>
                        </a:rPr>
                        <a:t>Staff</a:t>
                      </a:r>
                      <a:r>
                        <a:rPr lang="en-AU" sz="1800">
                          <a:latin typeface="+mj-lt"/>
                          <a:cs typeface="Calibri" panose="020F0502020204030204" pitchFamily="34" charset="0"/>
                        </a:rPr>
                        <a:t> only</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23996689"/>
                  </a:ext>
                </a:extLst>
              </a:tr>
              <a:tr h="358312">
                <a:tc>
                  <a:txBody>
                    <a:bodyPr/>
                    <a:lstStyle/>
                    <a:p>
                      <a:r>
                        <a:rPr lang="en-AU" sz="1900">
                          <a:latin typeface="+mj-lt"/>
                          <a:cs typeface="Calibri" panose="020F0502020204030204" pitchFamily="34" charset="0"/>
                        </a:rPr>
                        <a:t>Pre-retirement contract</a:t>
                      </a:r>
                    </a:p>
                  </a:txBody>
                  <a:tcPr marL="95976" marR="95976" marT="47988" marB="47988"/>
                </a:tc>
                <a:tc>
                  <a:txBody>
                    <a:bodyPr/>
                    <a:lstStyle/>
                    <a:p>
                      <a:r>
                        <a:rPr lang="en-AU" sz="1800">
                          <a:latin typeface="+mj-lt"/>
                          <a:cs typeface="Calibri" panose="020F0502020204030204" pitchFamily="34" charset="0"/>
                        </a:rPr>
                        <a:t>Exception applies – limitations built into clause</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3908924907"/>
                  </a:ext>
                </a:extLst>
              </a:tr>
              <a:tr h="806201">
                <a:tc>
                  <a:txBody>
                    <a:bodyPr/>
                    <a:lstStyle/>
                    <a:p>
                      <a:r>
                        <a:rPr lang="en-AU" sz="1900">
                          <a:latin typeface="+mj-lt"/>
                          <a:cs typeface="Calibri" panose="020F0502020204030204" pitchFamily="34" charset="0"/>
                        </a:rPr>
                        <a:t>Fixed-term contract employment subsidiary to studentship</a:t>
                      </a:r>
                    </a:p>
                  </a:txBody>
                  <a:tcPr marL="95976" marR="95976" marT="47988" marB="47988"/>
                </a:tc>
                <a:tc>
                  <a:txBody>
                    <a:bodyPr/>
                    <a:lstStyle/>
                    <a:p>
                      <a:r>
                        <a:rPr lang="en-AU" sz="1800">
                          <a:latin typeface="+mj-lt"/>
                          <a:cs typeface="Calibri" panose="020F0502020204030204" pitchFamily="34" charset="0"/>
                        </a:rPr>
                        <a:t>Exception applies</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1126946660"/>
                  </a:ext>
                </a:extLst>
              </a:tr>
            </a:tbl>
          </a:graphicData>
        </a:graphic>
      </p:graphicFrame>
      <p:sp>
        <p:nvSpPr>
          <p:cNvPr id="8" name="Oval 7">
            <a:extLst>
              <a:ext uri="{FF2B5EF4-FFF2-40B4-BE49-F238E27FC236}">
                <a16:creationId xmlns:a16="http://schemas.microsoft.com/office/drawing/2014/main" id="{F911AF7D-6523-8879-EC28-3671A7674666}"/>
              </a:ext>
            </a:extLst>
          </p:cNvPr>
          <p:cNvSpPr/>
          <p:nvPr/>
        </p:nvSpPr>
        <p:spPr>
          <a:xfrm>
            <a:off x="10459190" y="2138295"/>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B050"/>
              </a:solidFill>
              <a:effectLst/>
              <a:uLnTx/>
              <a:uFillTx/>
              <a:latin typeface="Arial"/>
              <a:ea typeface="+mn-ea"/>
              <a:cs typeface="+mn-cs"/>
            </a:endParaRPr>
          </a:p>
        </p:txBody>
      </p:sp>
      <p:sp>
        <p:nvSpPr>
          <p:cNvPr id="10" name="Oval 9">
            <a:extLst>
              <a:ext uri="{FF2B5EF4-FFF2-40B4-BE49-F238E27FC236}">
                <a16:creationId xmlns:a16="http://schemas.microsoft.com/office/drawing/2014/main" id="{96392B77-7C8C-D18A-6796-1A92B3096B66}"/>
              </a:ext>
            </a:extLst>
          </p:cNvPr>
          <p:cNvSpPr/>
          <p:nvPr/>
        </p:nvSpPr>
        <p:spPr>
          <a:xfrm>
            <a:off x="10459190" y="3635817"/>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234AF522-6342-0C3F-3A03-95376DE0DDBF}"/>
              </a:ext>
            </a:extLst>
          </p:cNvPr>
          <p:cNvSpPr/>
          <p:nvPr/>
        </p:nvSpPr>
        <p:spPr>
          <a:xfrm>
            <a:off x="10459190" y="4676572"/>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023C9624-776A-EAE1-3075-0C83022D9D59}"/>
              </a:ext>
            </a:extLst>
          </p:cNvPr>
          <p:cNvSpPr/>
          <p:nvPr/>
        </p:nvSpPr>
        <p:spPr>
          <a:xfrm>
            <a:off x="10459190" y="5112007"/>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4" name="Table 13">
            <a:extLst>
              <a:ext uri="{FF2B5EF4-FFF2-40B4-BE49-F238E27FC236}">
                <a16:creationId xmlns:a16="http://schemas.microsoft.com/office/drawing/2014/main" id="{9978152D-6A85-5DA3-0CF5-18E64BE61934}"/>
              </a:ext>
            </a:extLst>
          </p:cNvPr>
          <p:cNvGraphicFramePr>
            <a:graphicFrameLocks noGrp="1"/>
          </p:cNvGraphicFramePr>
          <p:nvPr>
            <p:extLst>
              <p:ext uri="{D42A27DB-BD31-4B8C-83A1-F6EECF244321}">
                <p14:modId xmlns:p14="http://schemas.microsoft.com/office/powerpoint/2010/main" val="1495069176"/>
              </p:ext>
            </p:extLst>
          </p:nvPr>
        </p:nvGraphicFramePr>
        <p:xfrm>
          <a:off x="2596590" y="5900871"/>
          <a:ext cx="7210425" cy="1066800"/>
        </p:xfrm>
        <a:graphic>
          <a:graphicData uri="http://schemas.openxmlformats.org/drawingml/2006/table">
            <a:tbl>
              <a:tblPr firstRow="1" bandRow="1">
                <a:tableStyleId>{2D5ABB26-0587-4C30-8999-92F81FD0307C}</a:tableStyleId>
              </a:tblPr>
              <a:tblGrid>
                <a:gridCol w="786178">
                  <a:extLst>
                    <a:ext uri="{9D8B030D-6E8A-4147-A177-3AD203B41FA5}">
                      <a16:colId xmlns:a16="http://schemas.microsoft.com/office/drawing/2014/main" val="3059976652"/>
                    </a:ext>
                  </a:extLst>
                </a:gridCol>
                <a:gridCol w="741260">
                  <a:extLst>
                    <a:ext uri="{9D8B030D-6E8A-4147-A177-3AD203B41FA5}">
                      <a16:colId xmlns:a16="http://schemas.microsoft.com/office/drawing/2014/main" val="1994440101"/>
                    </a:ext>
                  </a:extLst>
                </a:gridCol>
                <a:gridCol w="5682987">
                  <a:extLst>
                    <a:ext uri="{9D8B030D-6E8A-4147-A177-3AD203B41FA5}">
                      <a16:colId xmlns:a16="http://schemas.microsoft.com/office/drawing/2014/main" val="1121832910"/>
                    </a:ext>
                  </a:extLst>
                </a:gridCol>
              </a:tblGrid>
              <a:tr h="174171">
                <a:tc>
                  <a:txBody>
                    <a:bodyPr/>
                    <a:lstStyle/>
                    <a:p>
                      <a:r>
                        <a:rPr lang="en-AU" sz="1400" b="1">
                          <a:latin typeface="Calibri" panose="020F0502020204030204" pitchFamily="34" charset="0"/>
                          <a:cs typeface="Calibri" panose="020F0502020204030204" pitchFamily="34" charset="0"/>
                        </a:rPr>
                        <a:t>Key</a:t>
                      </a:r>
                    </a:p>
                  </a:txBody>
                  <a:tcPr/>
                </a:tc>
                <a:tc>
                  <a:txBody>
                    <a:bodyPr/>
                    <a:lstStyle/>
                    <a:p>
                      <a:r>
                        <a:rPr lang="en-AU" sz="120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AU" sz="1200">
                        <a:solidFill>
                          <a:srgbClr val="00B050"/>
                        </a:solidFill>
                        <a:latin typeface="Calibri" panose="020F0502020204030204" pitchFamily="34" charset="0"/>
                        <a:cs typeface="Calibri" panose="020F0502020204030204" pitchFamily="34" charset="0"/>
                      </a:endParaRPr>
                    </a:p>
                  </a:txBody>
                  <a:tcPr/>
                </a:tc>
                <a:tc>
                  <a:txBody>
                    <a:bodyPr/>
                    <a:lstStyle/>
                    <a:p>
                      <a:r>
                        <a:rPr lang="en-AU" sz="1200">
                          <a:solidFill>
                            <a:srgbClr val="3D3935"/>
                          </a:solidFill>
                          <a:latin typeface="Calibri"/>
                          <a:cs typeface="Calibri"/>
                        </a:rPr>
                        <a:t>FWA Award based exception applies, contract can match funding or project length</a:t>
                      </a:r>
                      <a:endParaRPr lang="en-AU" sz="1200">
                        <a:solidFill>
                          <a:srgbClr val="3D393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8076990"/>
                  </a:ext>
                </a:extLst>
              </a:tr>
              <a:tr h="174171">
                <a:tc>
                  <a:txBody>
                    <a:bodyPr/>
                    <a:lstStyle/>
                    <a:p>
                      <a:endParaRPr lang="en-AU" sz="14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FFC000"/>
                          </a:solidFill>
                          <a:latin typeface="Calibri"/>
                          <a:cs typeface="Calibri"/>
                          <a:sym typeface="Wingdings" panose="05000000000000000000" pitchFamily="2" charset="2"/>
                        </a:rPr>
                        <a:t></a:t>
                      </a:r>
                      <a:endParaRPr lang="en-AU" sz="1200">
                        <a:solidFill>
                          <a:srgbClr val="FFC000"/>
                        </a:solidFill>
                        <a:latin typeface="Calibri"/>
                        <a:cs typeface="Calibri"/>
                      </a:endParaRPr>
                    </a:p>
                  </a:txBody>
                  <a:tcPr/>
                </a:tc>
                <a:tc>
                  <a:txBody>
                    <a:bodyPr/>
                    <a:lstStyle/>
                    <a:p>
                      <a:pPr marL="0" marR="0" lvl="0" indent="0" algn="l">
                        <a:lnSpc>
                          <a:spcPct val="100000"/>
                        </a:lnSpc>
                        <a:spcBef>
                          <a:spcPts val="0"/>
                        </a:spcBef>
                        <a:spcAft>
                          <a:spcPts val="0"/>
                        </a:spcAft>
                        <a:buNone/>
                      </a:pPr>
                      <a:r>
                        <a:rPr lang="en-AU" sz="1200" b="0" i="0" u="none" strike="noStrike" noProof="0">
                          <a:solidFill>
                            <a:srgbClr val="3D3935"/>
                          </a:solidFill>
                          <a:latin typeface="Calibri"/>
                        </a:rPr>
                        <a:t>FWA limitations apply</a:t>
                      </a:r>
                      <a:endParaRPr lang="en-AU" sz="1200">
                        <a:solidFill>
                          <a:srgbClr val="3D393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6767785"/>
                  </a:ext>
                </a:extLst>
              </a:tr>
              <a:tr h="261257">
                <a:tc>
                  <a:txBody>
                    <a:bodyPr/>
                    <a:lstStyle/>
                    <a:p>
                      <a:endParaRPr lang="en-AU" sz="14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chemeClr val="accent1"/>
                        </a:buClr>
                        <a:buSzPct val="200000"/>
                        <a:buFont typeface="Arial" panose="020B0604020202020204" pitchFamily="34" charset="0"/>
                        <a:buNone/>
                        <a:tabLst/>
                        <a:defRPr/>
                      </a:pPr>
                      <a:endParaRPr lang="en-AU" sz="1200">
                        <a:solidFill>
                          <a:srgbClr val="FF0000"/>
                        </a:solidFill>
                        <a:latin typeface="Calibri"/>
                        <a:cs typeface="Calibri"/>
                      </a:endParaRPr>
                    </a:p>
                    <a:p>
                      <a:pPr marL="0" marR="0" lvl="0" indent="0" algn="l" defTabSz="914400" rtl="0" eaLnBrk="1" fontAlgn="auto" latinLnBrk="0" hangingPunct="1">
                        <a:lnSpc>
                          <a:spcPct val="100000"/>
                        </a:lnSpc>
                        <a:spcBef>
                          <a:spcPts val="0"/>
                        </a:spcBef>
                        <a:spcAft>
                          <a:spcPts val="0"/>
                        </a:spcAft>
                        <a:buClr>
                          <a:schemeClr val="accent1"/>
                        </a:buClr>
                        <a:buSzPct val="200000"/>
                        <a:buFont typeface="Arial" panose="020B0604020202020204" pitchFamily="34" charset="0"/>
                        <a:buNone/>
                        <a:tabLst/>
                        <a:defRPr/>
                      </a:pPr>
                      <a:endParaRPr lang="en-AU" sz="1200">
                        <a:solidFill>
                          <a:srgbClr val="FFC000"/>
                        </a:solidFill>
                        <a:latin typeface="Calibri"/>
                        <a:cs typeface="Calibri"/>
                      </a:endParaRPr>
                    </a:p>
                  </a:txBody>
                  <a:tcPr/>
                </a:tc>
                <a:tc>
                  <a:txBody>
                    <a:bodyPr/>
                    <a:lstStyle/>
                    <a:p>
                      <a:pPr marL="0" marR="0" lvl="0" indent="0" algn="l">
                        <a:lnSpc>
                          <a:spcPct val="100000"/>
                        </a:lnSpc>
                        <a:spcBef>
                          <a:spcPts val="0"/>
                        </a:spcBef>
                        <a:spcAft>
                          <a:spcPts val="0"/>
                        </a:spcAft>
                        <a:buNone/>
                      </a:pPr>
                      <a:endParaRPr lang="en-AU" sz="1200">
                        <a:solidFill>
                          <a:srgbClr val="3D393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92683598"/>
                  </a:ext>
                </a:extLst>
              </a:tr>
            </a:tbl>
          </a:graphicData>
        </a:graphic>
      </p:graphicFrame>
      <p:sp>
        <p:nvSpPr>
          <p:cNvPr id="2" name="Oval 1">
            <a:extLst>
              <a:ext uri="{FF2B5EF4-FFF2-40B4-BE49-F238E27FC236}">
                <a16:creationId xmlns:a16="http://schemas.microsoft.com/office/drawing/2014/main" id="{D7ED5FB2-B4E3-3BF6-9C1A-757B7ECF6478}"/>
              </a:ext>
            </a:extLst>
          </p:cNvPr>
          <p:cNvSpPr/>
          <p:nvPr/>
        </p:nvSpPr>
        <p:spPr>
          <a:xfrm>
            <a:off x="10459190" y="2826417"/>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278D55E9-3FBB-C50A-D477-965970A2FACF}"/>
              </a:ext>
            </a:extLst>
          </p:cNvPr>
          <p:cNvSpPr/>
          <p:nvPr/>
        </p:nvSpPr>
        <p:spPr>
          <a:xfrm>
            <a:off x="10459190" y="4015120"/>
            <a:ext cx="252000" cy="252000"/>
          </a:xfrm>
          <a:prstGeom prst="ellips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13B2C00-E84F-EEEB-5474-F411A8969C75}"/>
              </a:ext>
            </a:extLst>
          </p:cNvPr>
          <p:cNvSpPr/>
          <p:nvPr/>
        </p:nvSpPr>
        <p:spPr>
          <a:xfrm>
            <a:off x="5695308" y="589135"/>
            <a:ext cx="4024045" cy="904126"/>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a:t>These fixed term reasons attract an exception as they map to one or both modern awards.</a:t>
            </a:r>
          </a:p>
        </p:txBody>
      </p:sp>
    </p:spTree>
    <p:extLst>
      <p:ext uri="{BB962C8B-B14F-4D97-AF65-F5344CB8AC3E}">
        <p14:creationId xmlns:p14="http://schemas.microsoft.com/office/powerpoint/2010/main" val="200594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C884-C152-7693-DA59-0127039E0E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F12A3D-890C-C6EA-7151-83A43A778E54}"/>
              </a:ext>
            </a:extLst>
          </p:cNvPr>
          <p:cNvSpPr>
            <a:spLocks noGrp="1"/>
          </p:cNvSpPr>
          <p:nvPr>
            <p:ph type="title"/>
          </p:nvPr>
        </p:nvSpPr>
        <p:spPr/>
        <p:txBody>
          <a:bodyPr/>
          <a:lstStyle/>
          <a:p>
            <a:r>
              <a:rPr lang="en-AU"/>
              <a:t>ACU EA fixed term reasons</a:t>
            </a:r>
          </a:p>
        </p:txBody>
      </p:sp>
      <p:sp>
        <p:nvSpPr>
          <p:cNvPr id="4" name="Slide Number Placeholder 3">
            <a:extLst>
              <a:ext uri="{FF2B5EF4-FFF2-40B4-BE49-F238E27FC236}">
                <a16:creationId xmlns:a16="http://schemas.microsoft.com/office/drawing/2014/main" id="{BAC3E2A6-12E5-8129-E88C-2910B90F4535}"/>
              </a:ext>
            </a:extLst>
          </p:cNvPr>
          <p:cNvSpPr>
            <a:spLocks noGrp="1"/>
          </p:cNvSpPr>
          <p:nvPr>
            <p:ph type="sldNum" sz="quarter" idx="4"/>
          </p:nvPr>
        </p:nvSpPr>
        <p:spPr/>
        <p:txBody>
          <a:bodyPr/>
          <a:lstStyle/>
          <a:p>
            <a:fld id="{16A89BA3-132D-40E1-AAB4-CDCD0A14C216}" type="slidenum">
              <a:rPr lang="en-AU" smtClean="0"/>
              <a:pPr/>
              <a:t>9</a:t>
            </a:fld>
            <a:endParaRPr lang="en-AU"/>
          </a:p>
        </p:txBody>
      </p:sp>
      <p:sp>
        <p:nvSpPr>
          <p:cNvPr id="5" name="Footer Placeholder 4">
            <a:extLst>
              <a:ext uri="{FF2B5EF4-FFF2-40B4-BE49-F238E27FC236}">
                <a16:creationId xmlns:a16="http://schemas.microsoft.com/office/drawing/2014/main" id="{45D3023F-E049-FFD4-C8D4-A20A18D8A4EF}"/>
              </a:ext>
            </a:extLst>
          </p:cNvPr>
          <p:cNvSpPr>
            <a:spLocks noGrp="1"/>
          </p:cNvSpPr>
          <p:nvPr>
            <p:ph type="ftr" sz="quarter" idx="3"/>
          </p:nvPr>
        </p:nvSpPr>
        <p:spPr/>
        <p:txBody>
          <a:bodyPr wrap="square" lIns="91440" tIns="45720" rIns="91440" bIns="45720" anchor="t">
            <a:spAutoFit/>
          </a:bodyPr>
          <a:lstStyle/>
          <a:p>
            <a:r>
              <a:rPr lang="en-US">
                <a:latin typeface="Arial"/>
                <a:cs typeface="Arial"/>
              </a:rPr>
              <a:t>| People &amp; Capability</a:t>
            </a:r>
            <a:endParaRPr lang="en-US"/>
          </a:p>
        </p:txBody>
      </p:sp>
      <p:graphicFrame>
        <p:nvGraphicFramePr>
          <p:cNvPr id="7" name="Table 8">
            <a:extLst>
              <a:ext uri="{FF2B5EF4-FFF2-40B4-BE49-F238E27FC236}">
                <a16:creationId xmlns:a16="http://schemas.microsoft.com/office/drawing/2014/main" id="{30037CAD-E442-26DC-2C81-6F8F6732FA07}"/>
              </a:ext>
            </a:extLst>
          </p:cNvPr>
          <p:cNvGraphicFramePr>
            <a:graphicFrameLocks noGrp="1"/>
          </p:cNvGraphicFramePr>
          <p:nvPr>
            <p:extLst>
              <p:ext uri="{D42A27DB-BD31-4B8C-83A1-F6EECF244321}">
                <p14:modId xmlns:p14="http://schemas.microsoft.com/office/powerpoint/2010/main" val="3891969471"/>
              </p:ext>
            </p:extLst>
          </p:nvPr>
        </p:nvGraphicFramePr>
        <p:xfrm>
          <a:off x="588136" y="2051930"/>
          <a:ext cx="10849121" cy="2637905"/>
        </p:xfrm>
        <a:graphic>
          <a:graphicData uri="http://schemas.openxmlformats.org/drawingml/2006/table">
            <a:tbl>
              <a:tblPr firstRow="1" bandRow="1">
                <a:tableStyleId>{5C22544A-7EE6-4342-B048-85BDC9FD1C3A}</a:tableStyleId>
              </a:tblPr>
              <a:tblGrid>
                <a:gridCol w="3896778">
                  <a:extLst>
                    <a:ext uri="{9D8B030D-6E8A-4147-A177-3AD203B41FA5}">
                      <a16:colId xmlns:a16="http://schemas.microsoft.com/office/drawing/2014/main" val="3342258069"/>
                    </a:ext>
                  </a:extLst>
                </a:gridCol>
                <a:gridCol w="5399315">
                  <a:extLst>
                    <a:ext uri="{9D8B030D-6E8A-4147-A177-3AD203B41FA5}">
                      <a16:colId xmlns:a16="http://schemas.microsoft.com/office/drawing/2014/main" val="4015392883"/>
                    </a:ext>
                  </a:extLst>
                </a:gridCol>
                <a:gridCol w="1553028">
                  <a:extLst>
                    <a:ext uri="{9D8B030D-6E8A-4147-A177-3AD203B41FA5}">
                      <a16:colId xmlns:a16="http://schemas.microsoft.com/office/drawing/2014/main" val="681609047"/>
                    </a:ext>
                  </a:extLst>
                </a:gridCol>
              </a:tblGrid>
              <a:tr h="358312">
                <a:tc>
                  <a:txBody>
                    <a:bodyPr/>
                    <a:lstStyle/>
                    <a:p>
                      <a:r>
                        <a:rPr lang="en-AU" sz="1900">
                          <a:latin typeface="+mj-lt"/>
                          <a:cs typeface="Calibri" panose="020F0502020204030204" pitchFamily="34" charset="0"/>
                        </a:rPr>
                        <a:t>EA Fixed Term Reason</a:t>
                      </a:r>
                    </a:p>
                  </a:txBody>
                  <a:tcPr marL="95976" marR="95976" marT="47988" marB="47988">
                    <a:solidFill>
                      <a:schemeClr val="tx2">
                        <a:lumMod val="90000"/>
                        <a:lumOff val="10000"/>
                      </a:schemeClr>
                    </a:solidFill>
                  </a:tcPr>
                </a:tc>
                <a:tc gridSpan="2">
                  <a:txBody>
                    <a:bodyPr/>
                    <a:lstStyle/>
                    <a:p>
                      <a:r>
                        <a:rPr lang="en-AU" sz="1900">
                          <a:latin typeface="+mj-lt"/>
                          <a:cs typeface="Calibri" panose="020F0502020204030204" pitchFamily="34" charset="0"/>
                        </a:rPr>
                        <a:t>Assessment </a:t>
                      </a:r>
                    </a:p>
                  </a:txBody>
                  <a:tcPr marL="95976" marR="95976" marT="47988" marB="47988">
                    <a:solidFill>
                      <a:schemeClr val="tx2">
                        <a:lumMod val="90000"/>
                        <a:lumOff val="10000"/>
                      </a:schemeClr>
                    </a:solidFill>
                  </a:tcPr>
                </a:tc>
                <a:tc hMerge="1">
                  <a:txBody>
                    <a:bodyPr/>
                    <a:lstStyle/>
                    <a:p>
                      <a:endParaRPr lang="en-AU" sz="1500"/>
                    </a:p>
                  </a:txBody>
                  <a:tcPr marL="95976" marR="95976" marT="47988" marB="47988">
                    <a:solidFill>
                      <a:srgbClr val="7030A0"/>
                    </a:solidFill>
                  </a:tcPr>
                </a:tc>
                <a:extLst>
                  <a:ext uri="{0D108BD9-81ED-4DB2-BD59-A6C34878D82A}">
                    <a16:rowId xmlns:a16="http://schemas.microsoft.com/office/drawing/2014/main" val="2632791873"/>
                  </a:ext>
                </a:extLst>
              </a:tr>
              <a:tr h="358312">
                <a:tc>
                  <a:txBody>
                    <a:bodyPr/>
                    <a:lstStyle/>
                    <a:p>
                      <a:r>
                        <a:rPr lang="en-AU" sz="1900">
                          <a:latin typeface="+mj-lt"/>
                          <a:cs typeface="Calibri" panose="020F0502020204030204" pitchFamily="34" charset="0"/>
                        </a:rPr>
                        <a:t>New organisational unit</a:t>
                      </a:r>
                    </a:p>
                  </a:txBody>
                  <a:tcPr marL="95976" marR="95976" marT="47988" marB="47988"/>
                </a:tc>
                <a:tc>
                  <a:txBody>
                    <a:bodyPr/>
                    <a:lstStyle/>
                    <a:p>
                      <a:r>
                        <a:rPr lang="en-AU" sz="1900">
                          <a:latin typeface="+mj-lt"/>
                          <a:cs typeface="Calibri" panose="020F0502020204030204" pitchFamily="34" charset="0"/>
                        </a:rPr>
                        <a:t>Fair Work Act Limitation applies </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293885986"/>
                  </a:ext>
                </a:extLst>
              </a:tr>
              <a:tr h="806201">
                <a:tc>
                  <a:txBody>
                    <a:bodyPr/>
                    <a:lstStyle/>
                    <a:p>
                      <a:r>
                        <a:rPr lang="en-AU" sz="1900">
                          <a:latin typeface="+mj-lt"/>
                          <a:cs typeface="Calibri" panose="020F0502020204030204" pitchFamily="34" charset="0"/>
                        </a:rPr>
                        <a:t>Disbanded organisational unit</a:t>
                      </a:r>
                    </a:p>
                  </a:txBody>
                  <a:tcPr marL="95976" marR="95976" marT="47988" marB="479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srgbClr val="3C1053"/>
                          </a:solidFill>
                          <a:effectLst/>
                          <a:uLnTx/>
                          <a:uFillTx/>
                          <a:latin typeface="Arial"/>
                          <a:ea typeface="+mn-ea"/>
                          <a:cs typeface="Calibri" panose="020F0502020204030204" pitchFamily="34" charset="0"/>
                        </a:rPr>
                        <a:t>Fair Work Act Limitation applies </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3056759840"/>
                  </a:ext>
                </a:extLst>
              </a:tr>
              <a:tr h="358312">
                <a:tc>
                  <a:txBody>
                    <a:bodyPr/>
                    <a:lstStyle/>
                    <a:p>
                      <a:r>
                        <a:rPr lang="en-AU" sz="1900">
                          <a:latin typeface="+mj-lt"/>
                          <a:cs typeface="Calibri" panose="020F0502020204030204" pitchFamily="34" charset="0"/>
                        </a:rPr>
                        <a:t>Post retirement contract</a:t>
                      </a:r>
                    </a:p>
                  </a:txBody>
                  <a:tcPr marL="95976" marR="95976" marT="47988" marB="479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srgbClr val="3C1053"/>
                          </a:solidFill>
                          <a:effectLst/>
                          <a:uLnTx/>
                          <a:uFillTx/>
                          <a:latin typeface="Arial"/>
                          <a:ea typeface="+mn-ea"/>
                          <a:cs typeface="Calibri" panose="020F0502020204030204" pitchFamily="34" charset="0"/>
                        </a:rPr>
                        <a:t>Fair Work Act Limitation applies </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1154693314"/>
                  </a:ext>
                </a:extLst>
              </a:tr>
              <a:tr h="582257">
                <a:tc>
                  <a:txBody>
                    <a:bodyPr/>
                    <a:lstStyle/>
                    <a:p>
                      <a:r>
                        <a:rPr lang="en-AU" sz="1900">
                          <a:latin typeface="+mj-lt"/>
                          <a:cs typeface="Calibri" panose="020F0502020204030204" pitchFamily="34" charset="0"/>
                        </a:rPr>
                        <a:t>Any other category of fixed term employment</a:t>
                      </a:r>
                    </a:p>
                  </a:txBody>
                  <a:tcPr marL="95976" marR="95976" marT="47988" marB="479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srgbClr val="3C1053"/>
                          </a:solidFill>
                          <a:effectLst/>
                          <a:uLnTx/>
                          <a:uFillTx/>
                          <a:latin typeface="Arial"/>
                          <a:ea typeface="+mn-ea"/>
                          <a:cs typeface="Calibri" panose="020F0502020204030204" pitchFamily="34" charset="0"/>
                        </a:rPr>
                        <a:t>Fair Work Act Limitation applies </a:t>
                      </a:r>
                    </a:p>
                  </a:txBody>
                  <a:tcPr marL="95976" marR="95976" marT="47988" marB="47988"/>
                </a:tc>
                <a:tc>
                  <a:txBody>
                    <a:bodyPr/>
                    <a:lstStyle/>
                    <a:p>
                      <a:endParaRPr lang="en-AU" sz="1500"/>
                    </a:p>
                  </a:txBody>
                  <a:tcPr marL="95976" marR="95976" marT="47988" marB="47988"/>
                </a:tc>
                <a:extLst>
                  <a:ext uri="{0D108BD9-81ED-4DB2-BD59-A6C34878D82A}">
                    <a16:rowId xmlns:a16="http://schemas.microsoft.com/office/drawing/2014/main" val="23996689"/>
                  </a:ext>
                </a:extLst>
              </a:tr>
            </a:tbl>
          </a:graphicData>
        </a:graphic>
      </p:graphicFrame>
      <p:sp>
        <p:nvSpPr>
          <p:cNvPr id="8" name="Oval 7">
            <a:extLst>
              <a:ext uri="{FF2B5EF4-FFF2-40B4-BE49-F238E27FC236}">
                <a16:creationId xmlns:a16="http://schemas.microsoft.com/office/drawing/2014/main" id="{F1295B4E-6A3B-A264-1D47-5791423F09F9}"/>
              </a:ext>
            </a:extLst>
          </p:cNvPr>
          <p:cNvSpPr/>
          <p:nvPr/>
        </p:nvSpPr>
        <p:spPr>
          <a:xfrm>
            <a:off x="10459192" y="2462145"/>
            <a:ext cx="323386" cy="311883"/>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B050"/>
              </a:solidFill>
              <a:effectLst/>
              <a:uLnTx/>
              <a:uFillTx/>
              <a:latin typeface="Arial"/>
              <a:ea typeface="+mn-ea"/>
              <a:cs typeface="+mn-cs"/>
            </a:endParaRPr>
          </a:p>
        </p:txBody>
      </p:sp>
      <p:sp>
        <p:nvSpPr>
          <p:cNvPr id="9" name="Oval 8">
            <a:extLst>
              <a:ext uri="{FF2B5EF4-FFF2-40B4-BE49-F238E27FC236}">
                <a16:creationId xmlns:a16="http://schemas.microsoft.com/office/drawing/2014/main" id="{4AA2C8A0-0E9D-9066-7CEA-E0D9EC8EE2E3}"/>
              </a:ext>
            </a:extLst>
          </p:cNvPr>
          <p:cNvSpPr/>
          <p:nvPr/>
        </p:nvSpPr>
        <p:spPr>
          <a:xfrm>
            <a:off x="10459193" y="2980197"/>
            <a:ext cx="323386" cy="311883"/>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99FF"/>
              </a:solidFill>
              <a:effectLst/>
              <a:highlight>
                <a:srgbClr val="FF9966"/>
              </a:highlight>
              <a:uLnTx/>
              <a:uFillTx/>
              <a:latin typeface="Arial"/>
              <a:ea typeface="+mn-ea"/>
              <a:cs typeface="+mn-cs"/>
            </a:endParaRPr>
          </a:p>
        </p:txBody>
      </p:sp>
      <p:sp>
        <p:nvSpPr>
          <p:cNvPr id="10" name="Oval 9">
            <a:extLst>
              <a:ext uri="{FF2B5EF4-FFF2-40B4-BE49-F238E27FC236}">
                <a16:creationId xmlns:a16="http://schemas.microsoft.com/office/drawing/2014/main" id="{5FBBE647-DEB5-2B3D-6FAB-ABCFFCCB7F41}"/>
              </a:ext>
            </a:extLst>
          </p:cNvPr>
          <p:cNvSpPr/>
          <p:nvPr/>
        </p:nvSpPr>
        <p:spPr>
          <a:xfrm>
            <a:off x="10459190" y="3651825"/>
            <a:ext cx="323386" cy="311883"/>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15CC5AE6-2623-BCD6-C064-068E3E4ADC99}"/>
              </a:ext>
            </a:extLst>
          </p:cNvPr>
          <p:cNvSpPr/>
          <p:nvPr/>
        </p:nvSpPr>
        <p:spPr>
          <a:xfrm>
            <a:off x="10459192" y="4118442"/>
            <a:ext cx="323386" cy="311883"/>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99FF"/>
              </a:solidFill>
              <a:effectLst/>
              <a:highlight>
                <a:srgbClr val="FF9966"/>
              </a:highlight>
              <a:uLnTx/>
              <a:uFillTx/>
              <a:latin typeface="Arial"/>
              <a:ea typeface="+mn-ea"/>
              <a:cs typeface="+mn-cs"/>
            </a:endParaRPr>
          </a:p>
        </p:txBody>
      </p:sp>
      <p:graphicFrame>
        <p:nvGraphicFramePr>
          <p:cNvPr id="14" name="Table 13">
            <a:extLst>
              <a:ext uri="{FF2B5EF4-FFF2-40B4-BE49-F238E27FC236}">
                <a16:creationId xmlns:a16="http://schemas.microsoft.com/office/drawing/2014/main" id="{ADAD20A4-3357-FBE4-742F-6784CFDA07C4}"/>
              </a:ext>
            </a:extLst>
          </p:cNvPr>
          <p:cNvGraphicFramePr>
            <a:graphicFrameLocks noGrp="1"/>
          </p:cNvGraphicFramePr>
          <p:nvPr>
            <p:extLst>
              <p:ext uri="{D42A27DB-BD31-4B8C-83A1-F6EECF244321}">
                <p14:modId xmlns:p14="http://schemas.microsoft.com/office/powerpoint/2010/main" val="4027949974"/>
              </p:ext>
            </p:extLst>
          </p:nvPr>
        </p:nvGraphicFramePr>
        <p:xfrm>
          <a:off x="3122826" y="4990553"/>
          <a:ext cx="4383314" cy="691156"/>
        </p:xfrm>
        <a:graphic>
          <a:graphicData uri="http://schemas.openxmlformats.org/drawingml/2006/table">
            <a:tbl>
              <a:tblPr firstRow="1" bandRow="1">
                <a:tableStyleId>{2D5ABB26-0587-4C30-8999-92F81FD0307C}</a:tableStyleId>
              </a:tblPr>
              <a:tblGrid>
                <a:gridCol w="477928">
                  <a:extLst>
                    <a:ext uri="{9D8B030D-6E8A-4147-A177-3AD203B41FA5}">
                      <a16:colId xmlns:a16="http://schemas.microsoft.com/office/drawing/2014/main" val="3059976652"/>
                    </a:ext>
                  </a:extLst>
                </a:gridCol>
                <a:gridCol w="450622">
                  <a:extLst>
                    <a:ext uri="{9D8B030D-6E8A-4147-A177-3AD203B41FA5}">
                      <a16:colId xmlns:a16="http://schemas.microsoft.com/office/drawing/2014/main" val="1994440101"/>
                    </a:ext>
                  </a:extLst>
                </a:gridCol>
                <a:gridCol w="3454764">
                  <a:extLst>
                    <a:ext uri="{9D8B030D-6E8A-4147-A177-3AD203B41FA5}">
                      <a16:colId xmlns:a16="http://schemas.microsoft.com/office/drawing/2014/main" val="1121832910"/>
                    </a:ext>
                  </a:extLst>
                </a:gridCol>
              </a:tblGrid>
              <a:tr h="691156">
                <a:tc>
                  <a:txBody>
                    <a:bodyPr/>
                    <a:lstStyle/>
                    <a:p>
                      <a:r>
                        <a:rPr lang="en-AU" sz="1400" b="1">
                          <a:latin typeface="Calibri" panose="020F0502020204030204" pitchFamily="34" charset="0"/>
                          <a:cs typeface="Calibri" panose="020F0502020204030204" pitchFamily="34" charset="0"/>
                        </a:rPr>
                        <a:t>Key</a:t>
                      </a:r>
                    </a:p>
                  </a:txBody>
                  <a:tcPr/>
                </a:tc>
                <a:tc>
                  <a:txBody>
                    <a:bodyPr/>
                    <a:lstStyle/>
                    <a:p>
                      <a:endParaRPr lang="en-AU" sz="1400">
                        <a:solidFill>
                          <a:srgbClr val="00B050"/>
                        </a:solidFill>
                        <a:latin typeface="Calibri" panose="020F0502020204030204" pitchFamily="34" charset="0"/>
                        <a:cs typeface="Calibri" panose="020F0502020204030204" pitchFamily="34" charset="0"/>
                      </a:endParaRPr>
                    </a:p>
                  </a:txBody>
                  <a:tcPr/>
                </a:tc>
                <a:tc>
                  <a:txBody>
                    <a:bodyPr/>
                    <a:lstStyle/>
                    <a:p>
                      <a:r>
                        <a:rPr lang="en-AU" sz="1400">
                          <a:solidFill>
                            <a:srgbClr val="3D3935"/>
                          </a:solidFill>
                          <a:latin typeface="Calibri"/>
                          <a:cs typeface="Calibri"/>
                        </a:rPr>
                        <a:t>FWA limitations apply</a:t>
                      </a:r>
                    </a:p>
                  </a:txBody>
                  <a:tcPr/>
                </a:tc>
                <a:extLst>
                  <a:ext uri="{0D108BD9-81ED-4DB2-BD59-A6C34878D82A}">
                    <a16:rowId xmlns:a16="http://schemas.microsoft.com/office/drawing/2014/main" val="3598076990"/>
                  </a:ext>
                </a:extLst>
              </a:tr>
            </a:tbl>
          </a:graphicData>
        </a:graphic>
      </p:graphicFrame>
      <p:sp>
        <p:nvSpPr>
          <p:cNvPr id="2" name="Oval 1">
            <a:extLst>
              <a:ext uri="{FF2B5EF4-FFF2-40B4-BE49-F238E27FC236}">
                <a16:creationId xmlns:a16="http://schemas.microsoft.com/office/drawing/2014/main" id="{F650F629-79A6-F488-E15A-6B1ABF126E2C}"/>
              </a:ext>
            </a:extLst>
          </p:cNvPr>
          <p:cNvSpPr/>
          <p:nvPr/>
        </p:nvSpPr>
        <p:spPr>
          <a:xfrm>
            <a:off x="3650437" y="5085579"/>
            <a:ext cx="161693" cy="14087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99FF"/>
              </a:solidFill>
              <a:effectLst/>
              <a:highlight>
                <a:srgbClr val="FF9966"/>
              </a:highlight>
              <a:uLnTx/>
              <a:uFillTx/>
              <a:latin typeface="Arial"/>
              <a:ea typeface="+mn-ea"/>
              <a:cs typeface="+mn-cs"/>
            </a:endParaRPr>
          </a:p>
        </p:txBody>
      </p:sp>
      <p:sp>
        <p:nvSpPr>
          <p:cNvPr id="6" name="Rectangle 5">
            <a:extLst>
              <a:ext uri="{FF2B5EF4-FFF2-40B4-BE49-F238E27FC236}">
                <a16:creationId xmlns:a16="http://schemas.microsoft.com/office/drawing/2014/main" id="{75999F49-9F11-C942-9896-D4600AEBD9B2}"/>
              </a:ext>
            </a:extLst>
          </p:cNvPr>
          <p:cNvSpPr/>
          <p:nvPr/>
        </p:nvSpPr>
        <p:spPr>
          <a:xfrm>
            <a:off x="5695308" y="545382"/>
            <a:ext cx="4024045" cy="904126"/>
          </a:xfrm>
          <a:prstGeom prst="rect">
            <a:avLst/>
          </a:prstGeom>
          <a:solidFill>
            <a:schemeClr val="accent1">
              <a:lumMod val="75000"/>
            </a:schemeClr>
          </a:solidFill>
          <a:ln>
            <a:solidFill>
              <a:schemeClr val="accent1">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a:t>These fixed term reasons will now have limitations apply as they do not map to either modern award.</a:t>
            </a:r>
          </a:p>
        </p:txBody>
      </p:sp>
    </p:spTree>
    <p:extLst>
      <p:ext uri="{BB962C8B-B14F-4D97-AF65-F5344CB8AC3E}">
        <p14:creationId xmlns:p14="http://schemas.microsoft.com/office/powerpoint/2010/main" val="4110840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CU Presentation - Widescreen">
  <a:themeElements>
    <a:clrScheme name="Custom 8">
      <a:dk1>
        <a:srgbClr val="3C1053"/>
      </a:dk1>
      <a:lt1>
        <a:srgbClr val="FFFFFF"/>
      </a:lt1>
      <a:dk2>
        <a:srgbClr val="3C1053"/>
      </a:dk2>
      <a:lt2>
        <a:srgbClr val="E8E3DB"/>
      </a:lt2>
      <a:accent1>
        <a:srgbClr val="F2120C"/>
      </a:accent1>
      <a:accent2>
        <a:srgbClr val="3D3935"/>
      </a:accent2>
      <a:accent3>
        <a:srgbClr val="8C857B"/>
      </a:accent3>
      <a:accent4>
        <a:srgbClr val="3C1053"/>
      </a:accent4>
      <a:accent5>
        <a:srgbClr val="E8E3DB"/>
      </a:accent5>
      <a:accent6>
        <a:srgbClr val="70AD47"/>
      </a:accent6>
      <a:hlink>
        <a:srgbClr val="F1110C"/>
      </a:hlink>
      <a:folHlink>
        <a:srgbClr val="954F72"/>
      </a:folHlink>
    </a:clrScheme>
    <a:fontScheme name="Custom 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rgbClr val="3D3935"/>
            </a:solidFill>
          </a:defRPr>
        </a:defPPr>
      </a:lstStyle>
    </a:txDef>
  </a:objectDefaults>
  <a:extraClrSchemeLst/>
  <a:extLst>
    <a:ext uri="{05A4C25C-085E-4340-85A3-A5531E510DB2}">
      <thm15:themeFamily xmlns:thm15="http://schemas.microsoft.com/office/thememl/2012/main" name="PPT_Template_16_9_V3.potx" id="{E16E94E0-B844-4464-890E-114F7D70A7EC}" vid="{EAE2E05C-B78E-4561-B400-5F547E6F35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8FC0C35CDF4A4AAD4DACC7F8BCEFC4" ma:contentTypeVersion="4" ma:contentTypeDescription="Create a new document." ma:contentTypeScope="" ma:versionID="2f6455cb2031509c68d2d7503759f3e2">
  <xsd:schema xmlns:xsd="http://www.w3.org/2001/XMLSchema" xmlns:xs="http://www.w3.org/2001/XMLSchema" xmlns:p="http://schemas.microsoft.com/office/2006/metadata/properties" xmlns:ns2="1eede84e-1af2-42f6-9d86-3cba0be90ecf" targetNamespace="http://schemas.microsoft.com/office/2006/metadata/properties" ma:root="true" ma:fieldsID="0d763c8eba8c5f2277ce8da4503077eb" ns2:_="">
    <xsd:import namespace="1eede84e-1af2-42f6-9d86-3cba0be90e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de84e-1af2-42f6-9d86-3cba0be90e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5CA76F-D833-4A94-8712-42A44EF63722}">
  <ds:schemaRefs>
    <ds:schemaRef ds:uri="http://schemas.microsoft.com/sharepoint/v3/contenttype/forms"/>
  </ds:schemaRefs>
</ds:datastoreItem>
</file>

<file path=customXml/itemProps2.xml><?xml version="1.0" encoding="utf-8"?>
<ds:datastoreItem xmlns:ds="http://schemas.openxmlformats.org/officeDocument/2006/customXml" ds:itemID="{837F2A8D-EBBA-4ECA-9B86-06074EC4F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de84e-1af2-42f6-9d86-3cba0be90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F8B7FF-5679-4310-BBCF-BEB73C05F83D}">
  <ds:schemaRefs>
    <ds:schemaRef ds:uri="http://schemas.microsoft.com/office/2006/documentManagement/types"/>
    <ds:schemaRef ds:uri="http://purl.org/dc/dcmitype/"/>
    <ds:schemaRef ds:uri="http://schemas.microsoft.com/office/infopath/2007/PartnerControls"/>
    <ds:schemaRef ds:uri="1eede84e-1af2-42f6-9d86-3cba0be90ecf"/>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PPT_Template_16_9_V3.potx</Template>
  <TotalTime>0</TotalTime>
  <Words>2154</Words>
  <Application>Microsoft Office PowerPoint</Application>
  <PresentationFormat>Widescreen</PresentationFormat>
  <Paragraphs>254</Paragraphs>
  <Slides>18</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Arial,Sans-Serif</vt:lpstr>
      <vt:lpstr>Calibri</vt:lpstr>
      <vt:lpstr>Georgia</vt:lpstr>
      <vt:lpstr>Roboto</vt:lpstr>
      <vt:lpstr>Symbol</vt:lpstr>
      <vt:lpstr>Times New Roman</vt:lpstr>
      <vt:lpstr>ACU Presentation - Widescreen</vt:lpstr>
      <vt:lpstr>think-cell Slide</vt:lpstr>
      <vt:lpstr>Fixed term employment  Final implementation of regulatory changes for higher education</vt:lpstr>
      <vt:lpstr>Table of Contents</vt:lpstr>
      <vt:lpstr>PowerPoint Presentation</vt:lpstr>
      <vt:lpstr>Summary Recap </vt:lpstr>
      <vt:lpstr>Summary Recap</vt:lpstr>
      <vt:lpstr>PowerPoint Presentation</vt:lpstr>
      <vt:lpstr>Exceptions</vt:lpstr>
      <vt:lpstr>ACU EA fixed term reasons</vt:lpstr>
      <vt:lpstr>ACU EA fixed term reasons</vt:lpstr>
      <vt:lpstr>Key fixed term reasons</vt:lpstr>
      <vt:lpstr>Key fixed term reasons</vt:lpstr>
      <vt:lpstr>Key fixed term reasons and their proper use</vt:lpstr>
      <vt:lpstr>PowerPoint Presentation</vt:lpstr>
      <vt:lpstr>PowerPoint Presentation</vt:lpstr>
      <vt:lpstr>PowerPoint Presentation</vt:lpstr>
      <vt:lpstr>PowerPoint Presentation</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 Presentation</dc:title>
  <dc:subject/>
  <dc:creator>Husnen Rupani;Simone.Byrnes@acu.edu.au</dc:creator>
  <cp:keywords/>
  <dc:description/>
  <cp:lastModifiedBy>Joanne Jarjoura</cp:lastModifiedBy>
  <cp:revision>2</cp:revision>
  <cp:lastPrinted>2024-04-08T23:53:12Z</cp:lastPrinted>
  <dcterms:created xsi:type="dcterms:W3CDTF">2017-05-11T09:33:32Z</dcterms:created>
  <dcterms:modified xsi:type="dcterms:W3CDTF">2025-11-07T05:04:00Z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0x010100158FC0C35CDF4A4AAD4DACC7F8BCEFC4</vt:lpwstr>
  </property>
  <property fmtid="{D5CDD505-2E9C-101B-9397-08002B2CF9AE}" pid="3" name="Order">
    <vt:r8>109200</vt:r8>
  </property>
</Properties>
</file>