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3"/>
  </p:notesMasterIdLst>
  <p:handoutMasterIdLst>
    <p:handoutMasterId r:id="rId24"/>
  </p:handoutMasterIdLst>
  <p:sldIdLst>
    <p:sldId id="262" r:id="rId5"/>
    <p:sldId id="281" r:id="rId6"/>
    <p:sldId id="3022" r:id="rId7"/>
    <p:sldId id="3068" r:id="rId8"/>
    <p:sldId id="3043" r:id="rId9"/>
    <p:sldId id="3074" r:id="rId10"/>
    <p:sldId id="3079" r:id="rId11"/>
    <p:sldId id="3029" r:id="rId12"/>
    <p:sldId id="3042" r:id="rId13"/>
    <p:sldId id="3032" r:id="rId14"/>
    <p:sldId id="3063" r:id="rId15"/>
    <p:sldId id="3076" r:id="rId16"/>
    <p:sldId id="3124" r:id="rId17"/>
    <p:sldId id="3120" r:id="rId18"/>
    <p:sldId id="3121" r:id="rId19"/>
    <p:sldId id="3122" r:id="rId20"/>
    <p:sldId id="3123" r:id="rId21"/>
    <p:sldId id="3077" r:id="rId22"/>
  </p:sldIdLst>
  <p:sldSz cx="12192000" cy="6858000"/>
  <p:notesSz cx="6805613" cy="9939338"/>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FCCB2CC-E593-4920-ADBB-0A68B48CAF21}">
          <p14:sldIdLst>
            <p14:sldId id="262"/>
            <p14:sldId id="281"/>
            <p14:sldId id="3022"/>
            <p14:sldId id="3068"/>
            <p14:sldId id="3043"/>
            <p14:sldId id="3074"/>
            <p14:sldId id="3079"/>
            <p14:sldId id="3029"/>
            <p14:sldId id="3042"/>
            <p14:sldId id="3032"/>
            <p14:sldId id="3063"/>
            <p14:sldId id="3076"/>
            <p14:sldId id="3124"/>
            <p14:sldId id="3120"/>
            <p14:sldId id="3121"/>
            <p14:sldId id="3122"/>
            <p14:sldId id="3123"/>
            <p14:sldId id="3077"/>
          </p14:sldIdLst>
        </p14:section>
      </p14:sectionLst>
    </p:ext>
    <p:ext uri="{EFAFB233-063F-42B5-8137-9DF3F51BA10A}">
      <p15:sldGuideLst xmlns:p15="http://schemas.microsoft.com/office/powerpoint/2012/main">
        <p15:guide id="1" orient="horz" pos="2160">
          <p15:clr>
            <a:srgbClr val="A4A3A4"/>
          </p15:clr>
        </p15:guide>
        <p15:guide id="2" pos="4158" userDrawn="1">
          <p15:clr>
            <a:srgbClr val="A4A3A4"/>
          </p15:clr>
        </p15:guide>
        <p15:guide id="3" pos="370" userDrawn="1">
          <p15:clr>
            <a:srgbClr val="A4A3A4"/>
          </p15:clr>
        </p15:guide>
        <p15:guide id="4" orient="horz" pos="686" userDrawn="1">
          <p15:clr>
            <a:srgbClr val="A4A3A4"/>
          </p15:clr>
        </p15:guide>
        <p15:guide id="5" orient="horz" pos="116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805068-9921-65A4-0648-1D731C105B0A}" name="Mubarak Suleman" initials="MS" userId="S::musuleman@acu.edu.au::77a7e688-6d42-472a-8157-6ade08084b70" providerId="AD"/>
  <p188:author id="{ECBF47A1-C67F-B911-DB67-F66D0FE61829}" name="Rhiannon Werner" initials="RW" userId="S::rhwerner@acu.edu.au::aafe45e5-4622-4bbb-b4be-647891f1551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elly Waye" initials="KW" lastIdx="10" clrIdx="0">
    <p:extLst>
      <p:ext uri="{19B8F6BF-5375-455C-9EA6-DF929625EA0E}">
        <p15:presenceInfo xmlns:p15="http://schemas.microsoft.com/office/powerpoint/2012/main" userId="S::kewaye@acu.edu.au::899b91c9-b410-481a-950a-d2995dc6c7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5E6D5"/>
    <a:srgbClr val="FFFFFF"/>
    <a:srgbClr val="FFDB77"/>
    <a:srgbClr val="FFFD77"/>
    <a:srgbClr val="8C857B"/>
    <a:srgbClr val="F2120C"/>
    <a:srgbClr val="3D3935"/>
    <a:srgbClr val="09F5EF"/>
    <a:srgbClr val="F3F0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2968" autoAdjust="0"/>
  </p:normalViewPr>
  <p:slideViewPr>
    <p:cSldViewPr snapToGrid="0">
      <p:cViewPr>
        <p:scale>
          <a:sx n="90" d="100"/>
          <a:sy n="90" d="100"/>
        </p:scale>
        <p:origin x="1356" y="-414"/>
      </p:cViewPr>
      <p:guideLst>
        <p:guide orient="horz" pos="2160"/>
        <p:guide pos="4158"/>
        <p:guide pos="370"/>
        <p:guide orient="horz" pos="686"/>
        <p:guide orient="horz" pos="116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F70B766-7D97-E741-9AC5-FFE5904FC30A}"/>
              </a:ext>
            </a:extLst>
          </p:cNvPr>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E23742B-5B20-404A-AC7A-73975248472C}"/>
              </a:ext>
            </a:extLst>
          </p:cNvPr>
          <p:cNvSpPr>
            <a:spLocks noGrp="1"/>
          </p:cNvSpPr>
          <p:nvPr>
            <p:ph type="dt" sz="quarter" idx="1"/>
          </p:nvPr>
        </p:nvSpPr>
        <p:spPr>
          <a:xfrm>
            <a:off x="3854939" y="0"/>
            <a:ext cx="2949099" cy="498693"/>
          </a:xfrm>
          <a:prstGeom prst="rect">
            <a:avLst/>
          </a:prstGeom>
        </p:spPr>
        <p:txBody>
          <a:bodyPr vert="horz" lIns="91440" tIns="45720" rIns="91440" bIns="45720" rtlCol="0"/>
          <a:lstStyle>
            <a:lvl1pPr algn="r">
              <a:defRPr sz="1200"/>
            </a:lvl1pPr>
          </a:lstStyle>
          <a:p>
            <a:fld id="{ECA9F600-C933-9843-9801-A9115DE8AA8C}" type="datetimeFigureOut">
              <a:rPr lang="en-US" smtClean="0"/>
              <a:t>10/29/2025</a:t>
            </a:fld>
            <a:endParaRPr lang="en-US"/>
          </a:p>
        </p:txBody>
      </p:sp>
      <p:sp>
        <p:nvSpPr>
          <p:cNvPr id="4" name="Footer Placeholder 3">
            <a:extLst>
              <a:ext uri="{FF2B5EF4-FFF2-40B4-BE49-F238E27FC236}">
                <a16:creationId xmlns:a16="http://schemas.microsoft.com/office/drawing/2014/main" id="{A39F3430-ED82-F340-B9D0-7C23B713AD10}"/>
              </a:ext>
            </a:extLst>
          </p:cNvPr>
          <p:cNvSpPr>
            <a:spLocks noGrp="1"/>
          </p:cNvSpPr>
          <p:nvPr>
            <p:ph type="ftr" sz="quarter" idx="2"/>
          </p:nvPr>
        </p:nvSpPr>
        <p:spPr>
          <a:xfrm>
            <a:off x="0" y="9440647"/>
            <a:ext cx="2949099" cy="49869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5D79708-93C9-8040-B911-8C79CB46A037}"/>
              </a:ext>
            </a:extLst>
          </p:cNvPr>
          <p:cNvSpPr>
            <a:spLocks noGrp="1"/>
          </p:cNvSpPr>
          <p:nvPr>
            <p:ph type="sldNum" sz="quarter" idx="3"/>
          </p:nvPr>
        </p:nvSpPr>
        <p:spPr>
          <a:xfrm>
            <a:off x="3854939" y="9440647"/>
            <a:ext cx="2949099" cy="498692"/>
          </a:xfrm>
          <a:prstGeom prst="rect">
            <a:avLst/>
          </a:prstGeom>
        </p:spPr>
        <p:txBody>
          <a:bodyPr vert="horz" lIns="91440" tIns="45720" rIns="91440" bIns="45720" rtlCol="0" anchor="b"/>
          <a:lstStyle>
            <a:lvl1pPr algn="r">
              <a:defRPr sz="1200"/>
            </a:lvl1pPr>
          </a:lstStyle>
          <a:p>
            <a:fld id="{AF87B3EE-920C-8F4A-9836-352666012F92}" type="slidenum">
              <a:rPr lang="en-US" smtClean="0"/>
              <a:t>‹#›</a:t>
            </a:fld>
            <a:endParaRPr lang="en-US"/>
          </a:p>
        </p:txBody>
      </p:sp>
    </p:spTree>
    <p:extLst>
      <p:ext uri="{BB962C8B-B14F-4D97-AF65-F5344CB8AC3E}">
        <p14:creationId xmlns:p14="http://schemas.microsoft.com/office/powerpoint/2010/main" val="379924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4939" y="0"/>
            <a:ext cx="2949099" cy="498693"/>
          </a:xfrm>
          <a:prstGeom prst="rect">
            <a:avLst/>
          </a:prstGeom>
        </p:spPr>
        <p:txBody>
          <a:bodyPr vert="horz" lIns="91440" tIns="45720" rIns="91440" bIns="45720" rtlCol="0"/>
          <a:lstStyle>
            <a:lvl1pPr algn="r">
              <a:defRPr sz="1200"/>
            </a:lvl1pPr>
          </a:lstStyle>
          <a:p>
            <a:fld id="{EC461F1E-69EE-4332-9597-A36BDAAB5D20}" type="datetimeFigureOut">
              <a:rPr lang="en-AU" smtClean="0"/>
              <a:t>29/10/2025</a:t>
            </a:fld>
            <a:endParaRPr lang="en-AU"/>
          </a:p>
        </p:txBody>
      </p:sp>
      <p:sp>
        <p:nvSpPr>
          <p:cNvPr id="4" name="Slide Image Placeholder 3"/>
          <p:cNvSpPr>
            <a:spLocks noGrp="1" noRot="1" noChangeAspect="1"/>
          </p:cNvSpPr>
          <p:nvPr>
            <p:ph type="sldImg" idx="2"/>
          </p:nvPr>
        </p:nvSpPr>
        <p:spPr>
          <a:xfrm>
            <a:off x="422275" y="1243013"/>
            <a:ext cx="5961063" cy="33543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0562" y="4783307"/>
            <a:ext cx="5444490" cy="3913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0647"/>
            <a:ext cx="2949099" cy="49869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4939" y="9440647"/>
            <a:ext cx="2949099" cy="498692"/>
          </a:xfrm>
          <a:prstGeom prst="rect">
            <a:avLst/>
          </a:prstGeom>
        </p:spPr>
        <p:txBody>
          <a:bodyPr vert="horz" lIns="91440" tIns="45720" rIns="91440" bIns="45720" rtlCol="0" anchor="b"/>
          <a:lstStyle>
            <a:lvl1pPr algn="r">
              <a:defRPr sz="1200"/>
            </a:lvl1pPr>
          </a:lstStyle>
          <a:p>
            <a:fld id="{395E47F4-1BD2-49DB-85B4-3911D1C04A0E}" type="slidenum">
              <a:rPr lang="en-AU" smtClean="0"/>
              <a:t>‹#›</a:t>
            </a:fld>
            <a:endParaRPr lang="en-AU"/>
          </a:p>
        </p:txBody>
      </p:sp>
    </p:spTree>
    <p:extLst>
      <p:ext uri="{BB962C8B-B14F-4D97-AF65-F5344CB8AC3E}">
        <p14:creationId xmlns:p14="http://schemas.microsoft.com/office/powerpoint/2010/main" val="2841826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video is about the fixed term employment legislative changes for the higher education sector.</a:t>
            </a:r>
          </a:p>
        </p:txBody>
      </p:sp>
      <p:sp>
        <p:nvSpPr>
          <p:cNvPr id="4" name="Slide Number Placeholder 3"/>
          <p:cNvSpPr>
            <a:spLocks noGrp="1"/>
          </p:cNvSpPr>
          <p:nvPr>
            <p:ph type="sldNum" sz="quarter" idx="5"/>
          </p:nvPr>
        </p:nvSpPr>
        <p:spPr/>
        <p:txBody>
          <a:bodyPr/>
          <a:lstStyle/>
          <a:p>
            <a:fld id="{395E47F4-1BD2-49DB-85B4-3911D1C04A0E}" type="slidenum">
              <a:rPr lang="en-AU" smtClean="0"/>
              <a:t>1</a:t>
            </a:fld>
            <a:endParaRPr lang="en-AU"/>
          </a:p>
        </p:txBody>
      </p:sp>
    </p:spTree>
    <p:extLst>
      <p:ext uri="{BB962C8B-B14F-4D97-AF65-F5344CB8AC3E}">
        <p14:creationId xmlns:p14="http://schemas.microsoft.com/office/powerpoint/2010/main" val="2712005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85599-2CA1-B8BD-D389-5E0DFA7635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07E7F3-519E-D349-8898-E4C6A57A45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11DA31-2A47-2A55-B362-2A1E55E921B6}"/>
              </a:ext>
            </a:extLst>
          </p:cNvPr>
          <p:cNvSpPr>
            <a:spLocks noGrp="1"/>
          </p:cNvSpPr>
          <p:nvPr>
            <p:ph type="body" idx="1"/>
          </p:nvPr>
        </p:nvSpPr>
        <p:spPr/>
        <p:txBody>
          <a:bodyPr/>
          <a:lstStyle/>
          <a:p>
            <a:pPr>
              <a:lnSpc>
                <a:spcPct val="115000"/>
              </a:lnSpc>
              <a:spcAft>
                <a:spcPts val="800"/>
              </a:spcAft>
              <a:buNone/>
            </a:pPr>
            <a:r>
              <a:rPr lang="en-AU" sz="1200" kern="100" dirty="0">
                <a:effectLst/>
                <a:latin typeface="Aptos" panose="020B0004020202020204" pitchFamily="34" charset="0"/>
                <a:ea typeface="Aptos" panose="020B0004020202020204" pitchFamily="34" charset="0"/>
                <a:cs typeface="Arial" panose="020B0604020202020204" pitchFamily="34" charset="0"/>
              </a:rPr>
              <a:t>One of the most commonly used fixed term contract reasons is Specific Task or Project. </a:t>
            </a:r>
            <a:r>
              <a:rPr kumimoji="0" lang="en-AU" sz="12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Specific Task or Project</a:t>
            </a:r>
            <a:r>
              <a:rPr lang="en-AU" sz="1200" kern="100" dirty="0">
                <a:effectLst/>
                <a:latin typeface="Aptos" panose="020B0004020202020204" pitchFamily="34" charset="0"/>
                <a:ea typeface="Aptos" panose="020B0004020202020204" pitchFamily="34" charset="0"/>
                <a:cs typeface="Arial" panose="020B0604020202020204" pitchFamily="34" charset="0"/>
              </a:rPr>
              <a:t>should primarily be used when work is externally funded. </a:t>
            </a:r>
          </a:p>
          <a:p>
            <a:pPr>
              <a:lnSpc>
                <a:spcPct val="115000"/>
              </a:lnSpc>
              <a:spcAft>
                <a:spcPts val="800"/>
              </a:spcAft>
              <a:buNone/>
            </a:pPr>
            <a:r>
              <a:rPr lang="en-AU" sz="1200" kern="100" dirty="0">
                <a:effectLst/>
                <a:latin typeface="Aptos" panose="020B0004020202020204" pitchFamily="34" charset="0"/>
                <a:ea typeface="Aptos" panose="020B0004020202020204" pitchFamily="34" charset="0"/>
                <a:cs typeface="Arial" panose="020B0604020202020204" pitchFamily="34" charset="0"/>
              </a:rPr>
              <a:t> </a:t>
            </a:r>
          </a:p>
          <a:p>
            <a:pPr>
              <a:lnSpc>
                <a:spcPct val="115000"/>
              </a:lnSpc>
              <a:spcAft>
                <a:spcPts val="800"/>
              </a:spcAft>
              <a:buNone/>
            </a:pPr>
            <a:r>
              <a:rPr lang="en-AU" sz="1200" kern="100" dirty="0">
                <a:effectLst/>
                <a:latin typeface="Aptos" panose="020B0004020202020204" pitchFamily="34" charset="0"/>
                <a:ea typeface="Aptos" panose="020B0004020202020204" pitchFamily="34" charset="0"/>
                <a:cs typeface="Arial" panose="020B0604020202020204" pitchFamily="34" charset="0"/>
              </a:rPr>
              <a:t>If work is internally funded special care must be taken to ensure that:</a:t>
            </a:r>
          </a:p>
          <a:p>
            <a:pPr marL="171450" lvl="0" indent="-171450">
              <a:lnSpc>
                <a:spcPct val="115000"/>
              </a:lnSpc>
              <a:buFont typeface="Arial" panose="020B0604020202020204" pitchFamily="34" charset="0"/>
              <a:buChar char="•"/>
            </a:pPr>
            <a:r>
              <a:rPr lang="en-AU" sz="1200" kern="100" dirty="0">
                <a:effectLst/>
                <a:latin typeface="Aptos" panose="020B0004020202020204" pitchFamily="34" charset="0"/>
                <a:ea typeface="Aptos" panose="020B0004020202020204" pitchFamily="34" charset="0"/>
                <a:cs typeface="Arial" panose="020B0604020202020204" pitchFamily="34" charset="0"/>
              </a:rPr>
              <a:t>work must be clearly defined and distinct from BAU activity</a:t>
            </a:r>
          </a:p>
          <a:p>
            <a:pPr marL="171450" lvl="0" indent="-171450">
              <a:lnSpc>
                <a:spcPct val="115000"/>
              </a:lnSpc>
              <a:buFont typeface="Arial" panose="020B0604020202020204" pitchFamily="34" charset="0"/>
              <a:buChar char="•"/>
            </a:pPr>
            <a:r>
              <a:rPr lang="en-AU" sz="1200" kern="100" dirty="0">
                <a:effectLst/>
                <a:latin typeface="Aptos" panose="020B0004020202020204" pitchFamily="34" charset="0"/>
                <a:ea typeface="Aptos" panose="020B0004020202020204" pitchFamily="34" charset="0"/>
                <a:cs typeface="Arial" panose="020B0604020202020204" pitchFamily="34" charset="0"/>
              </a:rPr>
              <a:t>requires specialised skills not otherwise available within the university</a:t>
            </a:r>
          </a:p>
          <a:p>
            <a:pPr marL="171450" lvl="0" indent="-171450">
              <a:lnSpc>
                <a:spcPct val="115000"/>
              </a:lnSpc>
              <a:spcAft>
                <a:spcPts val="800"/>
              </a:spcAft>
              <a:buFont typeface="Arial" panose="020B0604020202020204" pitchFamily="34" charset="0"/>
              <a:buChar char="•"/>
            </a:pPr>
            <a:r>
              <a:rPr lang="en-AU" sz="1200" kern="100" dirty="0">
                <a:effectLst/>
                <a:latin typeface="Aptos" panose="020B0004020202020204" pitchFamily="34" charset="0"/>
                <a:ea typeface="Aptos" panose="020B0004020202020204" pitchFamily="34" charset="0"/>
                <a:cs typeface="Arial" panose="020B0604020202020204" pitchFamily="34" charset="0"/>
              </a:rPr>
              <a:t>after completion, the work will be integrated into BAU activity. </a:t>
            </a:r>
          </a:p>
          <a:p>
            <a:pPr>
              <a:lnSpc>
                <a:spcPct val="115000"/>
              </a:lnSpc>
              <a:spcAft>
                <a:spcPts val="800"/>
              </a:spcAft>
              <a:buNone/>
            </a:pPr>
            <a:endParaRPr lang="en-AU" sz="1200" kern="100" dirty="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en-AU" sz="1200" kern="100" dirty="0">
                <a:effectLst/>
                <a:latin typeface="Aptos" panose="020B0004020202020204" pitchFamily="34" charset="0"/>
                <a:ea typeface="Aptos" panose="020B0004020202020204" pitchFamily="34" charset="0"/>
                <a:cs typeface="Arial" panose="020B0604020202020204" pitchFamily="34" charset="0"/>
              </a:rPr>
              <a:t> It is important to note if a position is operationally funded, it will attract conversion rights at 5 years, this is why funding source is of critical importance.</a:t>
            </a:r>
          </a:p>
          <a:p>
            <a:endParaRPr lang="en-AU" dirty="0"/>
          </a:p>
          <a:p>
            <a:r>
              <a:rPr kumimoji="0" lang="en-AU" sz="12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In circumstances where government funding is likely to renew several times over such ARC or NHMRC the work area may wish to consider if Continuing employment is appropriate. This consideration should form part of a broader discussion on future workforce planning.</a:t>
            </a:r>
            <a:endParaRPr lang="en-AU" dirty="0"/>
          </a:p>
        </p:txBody>
      </p:sp>
      <p:sp>
        <p:nvSpPr>
          <p:cNvPr id="4" name="Slide Number Placeholder 3">
            <a:extLst>
              <a:ext uri="{FF2B5EF4-FFF2-40B4-BE49-F238E27FC236}">
                <a16:creationId xmlns:a16="http://schemas.microsoft.com/office/drawing/2014/main" id="{F9BC0B33-ECC8-861C-3FE2-0A0D754F730A}"/>
              </a:ext>
            </a:extLst>
          </p:cNvPr>
          <p:cNvSpPr>
            <a:spLocks noGrp="1"/>
          </p:cNvSpPr>
          <p:nvPr>
            <p:ph type="sldNum" sz="quarter" idx="5"/>
          </p:nvPr>
        </p:nvSpPr>
        <p:spPr/>
        <p:txBody>
          <a:bodyPr/>
          <a:lstStyle/>
          <a:p>
            <a:fld id="{395E47F4-1BD2-49DB-85B4-3911D1C04A0E}" type="slidenum">
              <a:rPr lang="en-AU" smtClean="0"/>
              <a:t>10</a:t>
            </a:fld>
            <a:endParaRPr lang="en-AU"/>
          </a:p>
        </p:txBody>
      </p:sp>
    </p:spTree>
    <p:extLst>
      <p:ext uri="{BB962C8B-B14F-4D97-AF65-F5344CB8AC3E}">
        <p14:creationId xmlns:p14="http://schemas.microsoft.com/office/powerpoint/2010/main" val="3887807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1F8C1-C7CA-DA20-CD48-0EF57E3B97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40FB1A-7736-2E0F-5D82-998BA65632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9C07D7-0EBA-197F-6326-1C81F2C42230}"/>
              </a:ext>
            </a:extLst>
          </p:cNvPr>
          <p:cNvSpPr>
            <a:spLocks noGrp="1"/>
          </p:cNvSpPr>
          <p:nvPr>
            <p:ph type="body" idx="1"/>
          </p:nvPr>
        </p:nvSpPr>
        <p:spPr/>
        <p:txBody>
          <a:bodyPr/>
          <a:lstStyle/>
          <a:p>
            <a:pPr>
              <a:lnSpc>
                <a:spcPct val="115000"/>
              </a:lnSpc>
              <a:spcAft>
                <a:spcPts val="800"/>
              </a:spcAft>
              <a:buNone/>
            </a:pPr>
            <a:r>
              <a:rPr lang="en-AU" sz="1200" kern="100" dirty="0">
                <a:effectLst/>
                <a:latin typeface="Aptos" panose="020B0004020202020204" pitchFamily="34" charset="0"/>
                <a:ea typeface="Aptos" panose="020B0004020202020204" pitchFamily="34" charset="0"/>
                <a:cs typeface="Arial" panose="020B0604020202020204" pitchFamily="34" charset="0"/>
              </a:rPr>
              <a:t>Replacement of Staff is another commonly used fixed term reason and is used in the following circumstances:</a:t>
            </a:r>
          </a:p>
          <a:p>
            <a:pPr marL="171450" lvl="0" indent="-171450">
              <a:lnSpc>
                <a:spcPct val="115000"/>
              </a:lnSpc>
              <a:spcAft>
                <a:spcPts val="800"/>
              </a:spcAft>
              <a:buFont typeface="Arial" panose="020B0604020202020204" pitchFamily="34" charset="0"/>
              <a:buChar char="•"/>
            </a:pPr>
            <a:r>
              <a:rPr lang="en-AU" sz="1200" kern="100" dirty="0">
                <a:effectLst/>
                <a:latin typeface="Aptos" panose="020B0004020202020204" pitchFamily="34" charset="0"/>
                <a:ea typeface="Aptos" panose="020B0004020202020204" pitchFamily="34" charset="0"/>
                <a:cs typeface="Arial" panose="020B0604020202020204" pitchFamily="34" charset="0"/>
              </a:rPr>
              <a:t>Replacing a staff member for definable period for which the replaced staff member is either on authorised leave of absence OR is temporarily seconded. In these instances, the contract period should closely align to the leave or secondment period AND its replacing</a:t>
            </a:r>
            <a:r>
              <a:rPr lang="en-AU" sz="1200" i="1" kern="100" dirty="0">
                <a:effectLst/>
                <a:latin typeface="Aptos" panose="020B0004020202020204" pitchFamily="34" charset="0"/>
                <a:ea typeface="Aptos" panose="020B0004020202020204" pitchFamily="34" charset="0"/>
                <a:cs typeface="Arial" panose="020B0604020202020204" pitchFamily="34" charset="0"/>
              </a:rPr>
              <a:t> a person not FTE meaning you cannot collect left over FTE from numerous reductions in fraction to create a new position.</a:t>
            </a:r>
            <a:r>
              <a:rPr lang="en-AU" sz="1200" kern="100" dirty="0">
                <a:effectLst/>
                <a:latin typeface="Aptos" panose="020B0004020202020204" pitchFamily="34" charset="0"/>
                <a:ea typeface="Aptos" panose="020B0004020202020204" pitchFamily="34" charset="0"/>
                <a:cs typeface="Arial" panose="020B0604020202020204" pitchFamily="34" charset="0"/>
              </a:rPr>
              <a:t> </a:t>
            </a:r>
          </a:p>
          <a:p>
            <a:pPr>
              <a:lnSpc>
                <a:spcPct val="115000"/>
              </a:lnSpc>
              <a:spcAft>
                <a:spcPts val="800"/>
              </a:spcAft>
              <a:buNone/>
            </a:pPr>
            <a:endParaRPr lang="en-AU" sz="1200" kern="100" dirty="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en-AU" sz="1200" kern="100" dirty="0">
                <a:effectLst/>
                <a:latin typeface="Aptos" panose="020B0004020202020204" pitchFamily="34" charset="0"/>
                <a:ea typeface="Aptos" panose="020B0004020202020204" pitchFamily="34" charset="0"/>
                <a:cs typeface="Arial" panose="020B0604020202020204" pitchFamily="34" charset="0"/>
              </a:rPr>
              <a:t>Other instances where you might use the fixed term reason replacement staff member include: </a:t>
            </a:r>
          </a:p>
          <a:p>
            <a:pPr marL="171450" lvl="0" indent="-171450">
              <a:lnSpc>
                <a:spcPct val="115000"/>
              </a:lnSpc>
              <a:spcAft>
                <a:spcPts val="800"/>
              </a:spcAft>
              <a:buFont typeface="Arial" panose="020B0604020202020204" pitchFamily="34" charset="0"/>
              <a:buChar char="•"/>
            </a:pPr>
            <a:r>
              <a:rPr lang="en-AU" sz="1200" kern="100" dirty="0">
                <a:effectLst/>
                <a:latin typeface="Aptos" panose="020B0004020202020204" pitchFamily="34" charset="0"/>
                <a:ea typeface="Aptos" panose="020B0004020202020204" pitchFamily="34" charset="0"/>
                <a:cs typeface="Arial" panose="020B0604020202020204" pitchFamily="34" charset="0"/>
              </a:rPr>
              <a:t>Performing duties of a vacant position for which the university has made a definite decision to fill and has commenced recruitment action OR </a:t>
            </a:r>
          </a:p>
          <a:p>
            <a:pPr marL="171450" lvl="0" indent="-171450">
              <a:lnSpc>
                <a:spcPct val="115000"/>
              </a:lnSpc>
              <a:spcAft>
                <a:spcPts val="800"/>
              </a:spcAft>
              <a:buFont typeface="Arial" panose="020B0604020202020204" pitchFamily="34" charset="0"/>
              <a:buChar char="•"/>
            </a:pPr>
            <a:r>
              <a:rPr lang="en-AU" sz="1200" dirty="0">
                <a:effectLst/>
                <a:latin typeface="Aptos" panose="020B0004020202020204" pitchFamily="34" charset="0"/>
                <a:ea typeface="Aptos" panose="020B0004020202020204" pitchFamily="34" charset="0"/>
                <a:cs typeface="Arial" panose="020B0604020202020204" pitchFamily="34" charset="0"/>
              </a:rPr>
              <a:t>Performing duties of a position where the normal occupant is performing higher duties pending the outcome of recruitment activity foe the higher duties </a:t>
            </a:r>
            <a:r>
              <a:rPr lang="en-AU" sz="1200" kern="100" dirty="0">
                <a:effectLst/>
                <a:latin typeface="Aptos" panose="020B0004020202020204" pitchFamily="34" charset="0"/>
                <a:ea typeface="Aptos" panose="020B0004020202020204" pitchFamily="34" charset="0"/>
                <a:cs typeface="Arial" panose="020B0604020202020204" pitchFamily="34" charset="0"/>
              </a:rPr>
              <a:t>position. </a:t>
            </a:r>
          </a:p>
          <a:p>
            <a:pPr marL="171450" lvl="0" indent="-171450">
              <a:lnSpc>
                <a:spcPct val="115000"/>
              </a:lnSpc>
              <a:spcAft>
                <a:spcPts val="800"/>
              </a:spcAft>
              <a:buFont typeface="Arial" panose="020B0604020202020204" pitchFamily="34" charset="0"/>
              <a:buChar char="•"/>
            </a:pPr>
            <a:endParaRPr lang="en-AU" sz="1200" kern="100" dirty="0">
              <a:effectLst/>
              <a:latin typeface="Aptos" panose="020B0004020202020204" pitchFamily="34" charset="0"/>
              <a:ea typeface="Aptos" panose="020B0004020202020204" pitchFamily="34" charset="0"/>
              <a:cs typeface="Arial" panose="020B0604020202020204" pitchFamily="34" charset="0"/>
            </a:endParaRPr>
          </a:p>
          <a:p>
            <a:pPr marL="0" lvl="0" indent="0">
              <a:lnSpc>
                <a:spcPct val="115000"/>
              </a:lnSpc>
              <a:spcAft>
                <a:spcPts val="800"/>
              </a:spcAft>
              <a:buFont typeface="Arial" panose="020B0604020202020204" pitchFamily="34" charset="0"/>
              <a:buNone/>
            </a:pPr>
            <a:r>
              <a:rPr lang="en-AU" sz="1200" kern="100" dirty="0">
                <a:effectLst/>
                <a:latin typeface="Aptos" panose="020B0004020202020204" pitchFamily="34" charset="0"/>
                <a:ea typeface="Aptos" panose="020B0004020202020204" pitchFamily="34" charset="0"/>
                <a:cs typeface="Arial" panose="020B0604020202020204" pitchFamily="34" charset="0"/>
              </a:rPr>
              <a:t>In either of these instances there is an immediate need to fill a vacant position,  and these contracts should be once off and short term in nature.</a:t>
            </a:r>
          </a:p>
          <a:p>
            <a:pPr>
              <a:buNone/>
            </a:pPr>
            <a:endParaRPr lang="en-AU" dirty="0"/>
          </a:p>
        </p:txBody>
      </p:sp>
      <p:sp>
        <p:nvSpPr>
          <p:cNvPr id="4" name="Slide Number Placeholder 3">
            <a:extLst>
              <a:ext uri="{FF2B5EF4-FFF2-40B4-BE49-F238E27FC236}">
                <a16:creationId xmlns:a16="http://schemas.microsoft.com/office/drawing/2014/main" id="{DFE848A5-86CB-8BAE-8B87-A0F1ED409E01}"/>
              </a:ext>
            </a:extLst>
          </p:cNvPr>
          <p:cNvSpPr>
            <a:spLocks noGrp="1"/>
          </p:cNvSpPr>
          <p:nvPr>
            <p:ph type="sldNum" sz="quarter" idx="5"/>
          </p:nvPr>
        </p:nvSpPr>
        <p:spPr/>
        <p:txBody>
          <a:bodyPr/>
          <a:lstStyle/>
          <a:p>
            <a:fld id="{395E47F4-1BD2-49DB-85B4-3911D1C04A0E}" type="slidenum">
              <a:rPr lang="en-AU" smtClean="0"/>
              <a:t>11</a:t>
            </a:fld>
            <a:endParaRPr lang="en-AU"/>
          </a:p>
        </p:txBody>
      </p:sp>
    </p:spTree>
    <p:extLst>
      <p:ext uri="{BB962C8B-B14F-4D97-AF65-F5344CB8AC3E}">
        <p14:creationId xmlns:p14="http://schemas.microsoft.com/office/powerpoint/2010/main" val="1049804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1F8C1-C7CA-DA20-CD48-0EF57E3B97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40FB1A-7736-2E0F-5D82-998BA65632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9C07D7-0EBA-197F-6326-1C81F2C42230}"/>
              </a:ext>
            </a:extLst>
          </p:cNvPr>
          <p:cNvSpPr>
            <a:spLocks noGrp="1"/>
          </p:cNvSpPr>
          <p:nvPr>
            <p:ph type="body" idx="1"/>
          </p:nvPr>
        </p:nvSpPr>
        <p:spPr/>
        <p:txBody>
          <a:bodyPr/>
          <a:lstStyle/>
          <a:p>
            <a:pPr>
              <a:lnSpc>
                <a:spcPct val="115000"/>
              </a:lnSpc>
              <a:spcAft>
                <a:spcPts val="800"/>
              </a:spcAft>
              <a:buNone/>
            </a:pPr>
            <a:r>
              <a:rPr lang="en-AU" sz="1200" kern="100" dirty="0">
                <a:effectLst/>
                <a:latin typeface="Aptos" panose="020B0004020202020204" pitchFamily="34" charset="0"/>
                <a:ea typeface="Aptos" panose="020B0004020202020204" pitchFamily="34" charset="0"/>
                <a:cs typeface="Arial" panose="020B0604020202020204" pitchFamily="34" charset="0"/>
              </a:rPr>
              <a:t>The third commonly used fixed term reason is Research. Research means work activity by a person engaged on research only functions for a period not exceeding 5 years. </a:t>
            </a:r>
          </a:p>
          <a:p>
            <a:pPr>
              <a:lnSpc>
                <a:spcPct val="115000"/>
              </a:lnSpc>
              <a:spcAft>
                <a:spcPts val="800"/>
              </a:spcAft>
              <a:buNone/>
            </a:pPr>
            <a:r>
              <a:rPr lang="en-AU" sz="1200" kern="100" dirty="0">
                <a:effectLst/>
                <a:latin typeface="Aptos" panose="020B0004020202020204" pitchFamily="34" charset="0"/>
                <a:ea typeface="Aptos" panose="020B0004020202020204" pitchFamily="34" charset="0"/>
                <a:cs typeface="Arial" panose="020B0604020202020204" pitchFamily="34" charset="0"/>
              </a:rPr>
              <a:t> </a:t>
            </a:r>
          </a:p>
          <a:p>
            <a:pPr>
              <a:lnSpc>
                <a:spcPct val="115000"/>
              </a:lnSpc>
              <a:spcAft>
                <a:spcPts val="800"/>
              </a:spcAft>
              <a:buNone/>
            </a:pPr>
            <a:r>
              <a:rPr lang="en-AU" sz="1200" kern="100" dirty="0">
                <a:effectLst/>
                <a:latin typeface="Aptos" panose="020B0004020202020204" pitchFamily="34" charset="0"/>
                <a:ea typeface="Aptos" panose="020B0004020202020204" pitchFamily="34" charset="0"/>
                <a:cs typeface="Arial" panose="020B0604020202020204" pitchFamily="34" charset="0"/>
              </a:rPr>
              <a:t>Similar to Specific Task or Project funding source is of critical importance. In instances when Research positions are internally funded, these will trigger a right to conversion at 5years under our enterprise agreement.</a:t>
            </a:r>
          </a:p>
          <a:p>
            <a:pPr>
              <a:lnSpc>
                <a:spcPct val="115000"/>
              </a:lnSpc>
              <a:spcAft>
                <a:spcPts val="800"/>
              </a:spcAft>
              <a:buNone/>
            </a:pPr>
            <a:r>
              <a:rPr lang="en-AU" sz="1200" kern="100" dirty="0">
                <a:effectLst/>
                <a:latin typeface="Aptos" panose="020B0004020202020204" pitchFamily="34" charset="0"/>
                <a:ea typeface="Aptos" panose="020B0004020202020204" pitchFamily="34" charset="0"/>
                <a:cs typeface="Arial" panose="020B0604020202020204" pitchFamily="34" charset="0"/>
              </a:rPr>
              <a:t> </a:t>
            </a:r>
          </a:p>
          <a:p>
            <a:pPr>
              <a:lnSpc>
                <a:spcPct val="115000"/>
              </a:lnSpc>
              <a:spcAft>
                <a:spcPts val="800"/>
              </a:spcAft>
              <a:buNone/>
            </a:pPr>
            <a:r>
              <a:rPr lang="en-AU" sz="1200" kern="100" dirty="0">
                <a:effectLst/>
                <a:latin typeface="Aptos" panose="020B0004020202020204" pitchFamily="34" charset="0"/>
                <a:ea typeface="Aptos" panose="020B0004020202020204" pitchFamily="34" charset="0"/>
                <a:cs typeface="Arial" panose="020B0604020202020204" pitchFamily="34" charset="0"/>
              </a:rPr>
              <a:t>It is also important to note that academic staff employed on fixed term contract for the reason ‘Research’ cannot have Academic Carrer Pathway of Teaching &amp; Research or Teaching focus as activities under these academic career pathways do not match the definition of research under our enterprise agreement.</a:t>
            </a:r>
          </a:p>
          <a:p>
            <a:pPr>
              <a:lnSpc>
                <a:spcPct val="115000"/>
              </a:lnSpc>
              <a:spcAft>
                <a:spcPts val="800"/>
              </a:spcAft>
              <a:buNone/>
            </a:pPr>
            <a:r>
              <a:rPr lang="en-AU" sz="1200" kern="100" dirty="0">
                <a:effectLst/>
                <a:latin typeface="Aptos" panose="020B0004020202020204" pitchFamily="34" charset="0"/>
                <a:ea typeface="Aptos" panose="020B00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DFE848A5-86CB-8BAE-8B87-A0F1ED409E01}"/>
              </a:ext>
            </a:extLst>
          </p:cNvPr>
          <p:cNvSpPr>
            <a:spLocks noGrp="1"/>
          </p:cNvSpPr>
          <p:nvPr>
            <p:ph type="sldNum" sz="quarter" idx="5"/>
          </p:nvPr>
        </p:nvSpPr>
        <p:spPr/>
        <p:txBody>
          <a:bodyPr/>
          <a:lstStyle/>
          <a:p>
            <a:fld id="{395E47F4-1BD2-49DB-85B4-3911D1C04A0E}" type="slidenum">
              <a:rPr lang="en-AU" smtClean="0"/>
              <a:t>12</a:t>
            </a:fld>
            <a:endParaRPr lang="en-AU"/>
          </a:p>
        </p:txBody>
      </p:sp>
    </p:spTree>
    <p:extLst>
      <p:ext uri="{BB962C8B-B14F-4D97-AF65-F5344CB8AC3E}">
        <p14:creationId xmlns:p14="http://schemas.microsoft.com/office/powerpoint/2010/main" val="1455530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Now that we have covered the most commonly used exceptions under our enterprise agreement, we will now consider some guiding questions which will assist work areas in making an initial determination as to whether a proposed fixed term contract or contract renewal will be compliant with the legislative changes.</a:t>
            </a:r>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a:p>
            <a:endParaRPr lang="en-AU" dirty="0"/>
          </a:p>
        </p:txBody>
      </p:sp>
      <p:sp>
        <p:nvSpPr>
          <p:cNvPr id="4" name="Slide Number Placeholder 3"/>
          <p:cNvSpPr>
            <a:spLocks noGrp="1"/>
          </p:cNvSpPr>
          <p:nvPr>
            <p:ph type="sldNum" sz="quarter" idx="5"/>
          </p:nvPr>
        </p:nvSpPr>
        <p:spPr/>
        <p:txBody>
          <a:bodyPr/>
          <a:lstStyle/>
          <a:p>
            <a:fld id="{395E47F4-1BD2-49DB-85B4-3911D1C04A0E}" type="slidenum">
              <a:rPr lang="en-AU" smtClean="0"/>
              <a:t>13</a:t>
            </a:fld>
            <a:endParaRPr lang="en-AU"/>
          </a:p>
        </p:txBody>
      </p:sp>
    </p:spTree>
    <p:extLst>
      <p:ext uri="{BB962C8B-B14F-4D97-AF65-F5344CB8AC3E}">
        <p14:creationId xmlns:p14="http://schemas.microsoft.com/office/powerpoint/2010/main" val="2930480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When considering a FTC to replace a staff member, it is important to confirm that the normal occupant of the role is either on leave or on secondment and that there is a specified return date for the normal occupant. It is important to note that ordinarily there will be no renewal unless the normal occupant of the role extends their approved leave or their secondment is extended.</a:t>
            </a:r>
          </a:p>
          <a:p>
            <a:endParaRPr lang="en-AU" dirty="0"/>
          </a:p>
          <a:p>
            <a:r>
              <a:rPr lang="en-AU" dirty="0"/>
              <a:t>Where there is a vacant position and recruitment activity has commenced however the role needs to be filled immediately OR the normal occupant of a vacant position is performing a higher duties role and is awaiting an outcome of recruitment activity for the higher duties role, then in both instances replacement of staff member would be an appropriate FTC. It should also be noted that FTC under these circumstances should be once off and short duration as recruitment for the position is in progress.</a:t>
            </a:r>
          </a:p>
          <a:p>
            <a:endParaRPr lang="en-AU" dirty="0"/>
          </a:p>
          <a:p>
            <a:endParaRPr lang="en-AU" dirty="0"/>
          </a:p>
        </p:txBody>
      </p:sp>
      <p:sp>
        <p:nvSpPr>
          <p:cNvPr id="4" name="Slide Number Placeholder 3"/>
          <p:cNvSpPr>
            <a:spLocks noGrp="1"/>
          </p:cNvSpPr>
          <p:nvPr>
            <p:ph type="sldNum" sz="quarter" idx="5"/>
          </p:nvPr>
        </p:nvSpPr>
        <p:spPr/>
        <p:txBody>
          <a:bodyPr/>
          <a:lstStyle/>
          <a:p>
            <a:fld id="{395E47F4-1BD2-49DB-85B4-3911D1C04A0E}" type="slidenum">
              <a:rPr lang="en-AU" smtClean="0"/>
              <a:t>14</a:t>
            </a:fld>
            <a:endParaRPr lang="en-AU"/>
          </a:p>
        </p:txBody>
      </p:sp>
    </p:spTree>
    <p:extLst>
      <p:ext uri="{BB962C8B-B14F-4D97-AF65-F5344CB8AC3E}">
        <p14:creationId xmlns:p14="http://schemas.microsoft.com/office/powerpoint/2010/main" val="268645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1039C-85E1-A18F-FE9D-157801B4B0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7F881A-6675-C141-BD72-1E579485CC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F076C1-4066-B5FD-1618-34E31311E106}"/>
              </a:ext>
            </a:extLst>
          </p:cNvPr>
          <p:cNvSpPr>
            <a:spLocks noGrp="1"/>
          </p:cNvSpPr>
          <p:nvPr>
            <p:ph type="body" idx="1"/>
          </p:nvPr>
        </p:nvSpPr>
        <p:spPr/>
        <p:txBody>
          <a:bodyPr/>
          <a:lstStyle/>
          <a:p>
            <a:r>
              <a:rPr lang="en-AU" dirty="0"/>
              <a:t>When considering a FTC for the reason of Specific Task or Project, special care should be taken.</a:t>
            </a:r>
          </a:p>
          <a:p>
            <a:r>
              <a:rPr lang="en-AU" dirty="0"/>
              <a:t>The work activities must be distinct and separate from normal ongoing activities. </a:t>
            </a:r>
          </a:p>
          <a:p>
            <a:r>
              <a:rPr lang="en-AU" dirty="0"/>
              <a:t>There should be a clear start and end date to the work activities and the source of funding must be clearly identified. </a:t>
            </a:r>
          </a:p>
          <a:p>
            <a:endParaRPr lang="en-AU" dirty="0"/>
          </a:p>
          <a:p>
            <a:r>
              <a:rPr lang="en-AU" dirty="0"/>
              <a:t>Where the position is operationally funded, an employee will have a right to be converted to Continuing employment after 5 years. When a work area seeks to renew a FTC Specific task or project it should be for new defined piece of work or project.</a:t>
            </a:r>
          </a:p>
          <a:p>
            <a:endParaRPr lang="en-AU" dirty="0"/>
          </a:p>
          <a:p>
            <a:endParaRPr lang="en-AU" dirty="0"/>
          </a:p>
        </p:txBody>
      </p:sp>
      <p:sp>
        <p:nvSpPr>
          <p:cNvPr id="4" name="Slide Number Placeholder 3">
            <a:extLst>
              <a:ext uri="{FF2B5EF4-FFF2-40B4-BE49-F238E27FC236}">
                <a16:creationId xmlns:a16="http://schemas.microsoft.com/office/drawing/2014/main" id="{57742D8F-AF86-974A-2249-C9DF1FAAF33A}"/>
              </a:ext>
            </a:extLst>
          </p:cNvPr>
          <p:cNvSpPr>
            <a:spLocks noGrp="1"/>
          </p:cNvSpPr>
          <p:nvPr>
            <p:ph type="sldNum" sz="quarter" idx="5"/>
          </p:nvPr>
        </p:nvSpPr>
        <p:spPr/>
        <p:txBody>
          <a:bodyPr/>
          <a:lstStyle/>
          <a:p>
            <a:fld id="{395E47F4-1BD2-49DB-85B4-3911D1C04A0E}" type="slidenum">
              <a:rPr lang="en-AU" smtClean="0"/>
              <a:t>15</a:t>
            </a:fld>
            <a:endParaRPr lang="en-AU"/>
          </a:p>
        </p:txBody>
      </p:sp>
    </p:spTree>
    <p:extLst>
      <p:ext uri="{BB962C8B-B14F-4D97-AF65-F5344CB8AC3E}">
        <p14:creationId xmlns:p14="http://schemas.microsoft.com/office/powerpoint/2010/main" val="40470704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425D4-B382-0E5D-FAC1-08868CC841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0DB25C-5B7B-7359-924D-844CFAC457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63B8FE-91EE-0130-B302-B825C72E9326}"/>
              </a:ext>
            </a:extLst>
          </p:cNvPr>
          <p:cNvSpPr>
            <a:spLocks noGrp="1"/>
          </p:cNvSpPr>
          <p:nvPr>
            <p:ph type="body" idx="1"/>
          </p:nvPr>
        </p:nvSpPr>
        <p:spPr/>
        <p:txBody>
          <a:bodyPr/>
          <a:lstStyle/>
          <a:p>
            <a:r>
              <a:rPr lang="en-AU" dirty="0"/>
              <a:t>When considering a FTC or renewal using the reason of Research, the following questions should be considered.</a:t>
            </a:r>
          </a:p>
          <a:p>
            <a:r>
              <a:rPr lang="en-AU" dirty="0"/>
              <a:t>For Academic staff –</a:t>
            </a:r>
          </a:p>
          <a:p>
            <a:pPr marL="171450" indent="-171450">
              <a:buFont typeface="Arial" panose="020B0604020202020204" pitchFamily="34" charset="0"/>
              <a:buChar char="•"/>
            </a:pPr>
            <a:r>
              <a:rPr lang="en-AU" dirty="0"/>
              <a:t> does the work meet the definition of research as defined by our EA? </a:t>
            </a:r>
          </a:p>
          <a:p>
            <a:pPr marL="171450" indent="-171450">
              <a:buFont typeface="Arial" panose="020B0604020202020204" pitchFamily="34" charset="0"/>
              <a:buChar char="•"/>
            </a:pPr>
            <a:r>
              <a:rPr lang="en-AU" dirty="0"/>
              <a:t>Is the proposed period 5 years or less?</a:t>
            </a:r>
          </a:p>
          <a:p>
            <a:pPr marL="171450" indent="-171450">
              <a:buFont typeface="Arial" panose="020B0604020202020204" pitchFamily="34" charset="0"/>
              <a:buChar char="•"/>
            </a:pPr>
            <a:r>
              <a:rPr lang="en-AU" dirty="0"/>
              <a:t>Is the position externally funded?</a:t>
            </a:r>
          </a:p>
          <a:p>
            <a:pPr marL="171450" indent="-171450">
              <a:buFont typeface="Arial" panose="020B0604020202020204" pitchFamily="34" charset="0"/>
              <a:buChar char="•"/>
            </a:pPr>
            <a:r>
              <a:rPr lang="en-AU" dirty="0"/>
              <a:t>Is their ACP Research focused or Research only?</a:t>
            </a:r>
          </a:p>
          <a:p>
            <a:pPr marL="0" indent="0">
              <a:buFont typeface="Arial" panose="020B0604020202020204" pitchFamily="34" charset="0"/>
              <a:buNone/>
            </a:pPr>
            <a:r>
              <a:rPr lang="en-AU" dirty="0"/>
              <a:t>If the answer to all these questions is yes, then Research would appear to be the appropriate FTC reason</a:t>
            </a:r>
          </a:p>
          <a:p>
            <a:pPr marL="171450" indent="-171450">
              <a:buFont typeface="Arial" panose="020B0604020202020204" pitchFamily="34" charset="0"/>
              <a:buChar char="•"/>
            </a:pPr>
            <a:endParaRPr lang="en-AU" dirty="0"/>
          </a:p>
          <a:p>
            <a:pPr marL="0" indent="0">
              <a:buFont typeface="Arial" panose="020B0604020202020204" pitchFamily="34" charset="0"/>
              <a:buNone/>
            </a:pPr>
            <a:r>
              <a:rPr lang="en-AU" dirty="0"/>
              <a:t>For Academic or Professional staff who are undertaking research support activities, the following should be considered</a:t>
            </a:r>
          </a:p>
          <a:p>
            <a:pPr marL="171450" indent="-171450">
              <a:buFont typeface="Arial" panose="020B0604020202020204" pitchFamily="34" charset="0"/>
              <a:buChar char="•"/>
            </a:pPr>
            <a:r>
              <a:rPr lang="en-AU" dirty="0"/>
              <a:t>Is the staff member directly involved in a research project?</a:t>
            </a:r>
          </a:p>
          <a:p>
            <a:pPr marL="171450" indent="-171450">
              <a:buFont typeface="Arial" panose="020B0604020202020204" pitchFamily="34" charset="0"/>
              <a:buChar char="•"/>
            </a:pPr>
            <a:r>
              <a:rPr lang="en-AU" dirty="0"/>
              <a:t>Are they working on specific program of work?</a:t>
            </a:r>
          </a:p>
          <a:p>
            <a:pPr marL="0" indent="0">
              <a:buFont typeface="Arial" panose="020B0604020202020204" pitchFamily="34" charset="0"/>
              <a:buNone/>
            </a:pPr>
            <a:r>
              <a:rPr lang="en-AU" dirty="0"/>
              <a:t>If the answer is yes to these questions, then the appropriate FTC reason is SPECIFIC TASK OR PROJECT.</a:t>
            </a:r>
          </a:p>
          <a:p>
            <a:pPr marL="0" indent="0">
              <a:buFont typeface="Arial" panose="020B0604020202020204" pitchFamily="34" charset="0"/>
              <a:buNone/>
            </a:pPr>
            <a:endParaRPr lang="en-AU" dirty="0"/>
          </a:p>
          <a:p>
            <a:pPr marL="0" indent="0">
              <a:buFont typeface="Arial" panose="020B0604020202020204" pitchFamily="34" charset="0"/>
              <a:buNone/>
            </a:pPr>
            <a:r>
              <a:rPr lang="en-AU" dirty="0"/>
              <a:t>Remember Research FTC may be offered for periods up to 5 years and consecutive contracts are permitted however each contract must not exceed 5 years.</a:t>
            </a:r>
          </a:p>
          <a:p>
            <a:pPr marL="0" indent="0">
              <a:buFont typeface="Arial" panose="020B0604020202020204" pitchFamily="34" charset="0"/>
              <a:buNone/>
            </a:pPr>
            <a:r>
              <a:rPr lang="en-AU" dirty="0"/>
              <a:t>Positions that are operationally funded attract the right to convert to Continuing employment at 5 years.</a:t>
            </a:r>
          </a:p>
        </p:txBody>
      </p:sp>
      <p:sp>
        <p:nvSpPr>
          <p:cNvPr id="4" name="Slide Number Placeholder 3">
            <a:extLst>
              <a:ext uri="{FF2B5EF4-FFF2-40B4-BE49-F238E27FC236}">
                <a16:creationId xmlns:a16="http://schemas.microsoft.com/office/drawing/2014/main" id="{C231D3EC-1612-F43E-9624-FE1DC00B7211}"/>
              </a:ext>
            </a:extLst>
          </p:cNvPr>
          <p:cNvSpPr>
            <a:spLocks noGrp="1"/>
          </p:cNvSpPr>
          <p:nvPr>
            <p:ph type="sldNum" sz="quarter" idx="5"/>
          </p:nvPr>
        </p:nvSpPr>
        <p:spPr/>
        <p:txBody>
          <a:bodyPr/>
          <a:lstStyle/>
          <a:p>
            <a:fld id="{395E47F4-1BD2-49DB-85B4-3911D1C04A0E}" type="slidenum">
              <a:rPr lang="en-AU" smtClean="0"/>
              <a:t>16</a:t>
            </a:fld>
            <a:endParaRPr lang="en-AU"/>
          </a:p>
        </p:txBody>
      </p:sp>
    </p:spTree>
    <p:extLst>
      <p:ext uri="{BB962C8B-B14F-4D97-AF65-F5344CB8AC3E}">
        <p14:creationId xmlns:p14="http://schemas.microsoft.com/office/powerpoint/2010/main" val="568543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9EF35-B230-E1DD-B48F-461D8064DF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9E8D28-2427-895E-AFDA-4CFC7354A8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5AD926-7B32-691D-186D-2F2725E952D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Now that you understand the new general limitations on the use of FTC and when an exception may apply, going forward if you are seeking to renew or extend a current fixed term contract, you will be asked to identify a valid fixed term reason.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For any proposed new FTC you will need to refer to the information in this presentation and make an initial assessment as to whether your proposal meets criteria. You should then consult with your P&amp;C BP to confirm compliance before consulting with your finance BP to confirm budget is available.</a:t>
            </a:r>
          </a:p>
        </p:txBody>
      </p:sp>
      <p:sp>
        <p:nvSpPr>
          <p:cNvPr id="4" name="Slide Number Placeholder 3">
            <a:extLst>
              <a:ext uri="{FF2B5EF4-FFF2-40B4-BE49-F238E27FC236}">
                <a16:creationId xmlns:a16="http://schemas.microsoft.com/office/drawing/2014/main" id="{EFC20698-2133-2001-55A1-94564DD0067F}"/>
              </a:ext>
            </a:extLst>
          </p:cNvPr>
          <p:cNvSpPr>
            <a:spLocks noGrp="1"/>
          </p:cNvSpPr>
          <p:nvPr>
            <p:ph type="sldNum" sz="quarter" idx="5"/>
          </p:nvPr>
        </p:nvSpPr>
        <p:spPr/>
        <p:txBody>
          <a:bodyPr/>
          <a:lstStyle/>
          <a:p>
            <a:fld id="{395E47F4-1BD2-49DB-85B4-3911D1C04A0E}" type="slidenum">
              <a:rPr lang="en-AU" smtClean="0"/>
              <a:t>17</a:t>
            </a:fld>
            <a:endParaRPr lang="en-AU"/>
          </a:p>
        </p:txBody>
      </p:sp>
    </p:spTree>
    <p:extLst>
      <p:ext uri="{BB962C8B-B14F-4D97-AF65-F5344CB8AC3E}">
        <p14:creationId xmlns:p14="http://schemas.microsoft.com/office/powerpoint/2010/main" val="10143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buNone/>
            </a:pPr>
            <a:r>
              <a:rPr lang="en-AU" sz="1200" kern="100" dirty="0">
                <a:effectLst/>
                <a:latin typeface="Aptos" panose="020B0004020202020204" pitchFamily="34" charset="0"/>
                <a:ea typeface="Aptos" panose="020B0004020202020204" pitchFamily="34" charset="0"/>
                <a:cs typeface="Arial" panose="020B0604020202020204" pitchFamily="34" charset="0"/>
              </a:rPr>
              <a:t>In summary:</a:t>
            </a:r>
          </a:p>
          <a:p>
            <a:pPr marL="342900" lvl="0" indent="-342900">
              <a:lnSpc>
                <a:spcPct val="115000"/>
              </a:lnSpc>
              <a:buFont typeface="Symbol" panose="05050102010706020507" pitchFamily="18" charset="2"/>
              <a:buChar char=""/>
            </a:pPr>
            <a:r>
              <a:rPr lang="en-AU" sz="1200" kern="100" dirty="0">
                <a:effectLst/>
                <a:latin typeface="Aptos" panose="020B0004020202020204" pitchFamily="34" charset="0"/>
                <a:ea typeface="Aptos" panose="020B0004020202020204" pitchFamily="34" charset="0"/>
                <a:cs typeface="Arial" panose="020B0604020202020204" pitchFamily="34" charset="0"/>
              </a:rPr>
              <a:t>Familiarise yourself with the limited reasons to use fixed term contracts</a:t>
            </a:r>
          </a:p>
          <a:p>
            <a:pPr marL="342900" lvl="0" indent="-342900">
              <a:lnSpc>
                <a:spcPct val="115000"/>
              </a:lnSpc>
              <a:buFont typeface="Symbol" panose="05050102010706020507" pitchFamily="18" charset="2"/>
              <a:buChar char=""/>
            </a:pPr>
            <a:r>
              <a:rPr lang="en-AU" sz="1200" kern="100" dirty="0">
                <a:effectLst/>
                <a:latin typeface="Aptos" panose="020B0004020202020204" pitchFamily="34" charset="0"/>
                <a:ea typeface="Aptos" panose="020B0004020202020204" pitchFamily="34" charset="0"/>
                <a:cs typeface="Arial" panose="020B0604020202020204" pitchFamily="34" charset="0"/>
              </a:rPr>
              <a:t>Consider the legislation and Enterprise Agreement when doing forward planning for resourcing and recruitment</a:t>
            </a:r>
          </a:p>
          <a:p>
            <a:pPr marL="342900" lvl="0" indent="-342900">
              <a:lnSpc>
                <a:spcPct val="115000"/>
              </a:lnSpc>
              <a:spcAft>
                <a:spcPts val="800"/>
              </a:spcAft>
              <a:buFont typeface="Symbol" panose="05050102010706020507" pitchFamily="18" charset="2"/>
              <a:buChar char=""/>
            </a:pPr>
            <a:r>
              <a:rPr lang="en-AU" sz="1200" kern="100" dirty="0">
                <a:effectLst/>
                <a:latin typeface="Aptos" panose="020B0004020202020204" pitchFamily="34" charset="0"/>
                <a:ea typeface="Aptos" panose="020B0004020202020204" pitchFamily="34" charset="0"/>
                <a:cs typeface="Arial" panose="020B0604020202020204" pitchFamily="34" charset="0"/>
              </a:rPr>
              <a:t>Connect with your P&amp;C Business Partner if you have any question or concerns about specific cases or circumstances.</a:t>
            </a:r>
          </a:p>
          <a:p>
            <a:endParaRPr lang="en-AU" dirty="0"/>
          </a:p>
        </p:txBody>
      </p:sp>
      <p:sp>
        <p:nvSpPr>
          <p:cNvPr id="4" name="Slide Number Placeholder 3"/>
          <p:cNvSpPr>
            <a:spLocks noGrp="1"/>
          </p:cNvSpPr>
          <p:nvPr>
            <p:ph type="sldNum" sz="quarter" idx="5"/>
          </p:nvPr>
        </p:nvSpPr>
        <p:spPr/>
        <p:txBody>
          <a:bodyPr/>
          <a:lstStyle/>
          <a:p>
            <a:fld id="{395E47F4-1BD2-49DB-85B4-3911D1C04A0E}" type="slidenum">
              <a:rPr lang="en-AU" smtClean="0"/>
              <a:t>18</a:t>
            </a:fld>
            <a:endParaRPr lang="en-AU"/>
          </a:p>
        </p:txBody>
      </p:sp>
    </p:spTree>
    <p:extLst>
      <p:ext uri="{BB962C8B-B14F-4D97-AF65-F5344CB8AC3E}">
        <p14:creationId xmlns:p14="http://schemas.microsoft.com/office/powerpoint/2010/main" val="3228858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buNone/>
            </a:pPr>
            <a:r>
              <a:rPr lang="en-AU" sz="1200" b="0" kern="100" dirty="0">
                <a:effectLst/>
                <a:latin typeface="Aptos" panose="020B0004020202020204" pitchFamily="34" charset="0"/>
                <a:ea typeface="Aptos" panose="020B0004020202020204" pitchFamily="34" charset="0"/>
                <a:cs typeface="Arial" panose="020B0604020202020204" pitchFamily="34" charset="0"/>
              </a:rPr>
              <a:t>The aim of this session is to r</a:t>
            </a:r>
            <a:r>
              <a:rPr lang="en-AU" sz="1200" kern="100" dirty="0">
                <a:effectLst/>
                <a:latin typeface="Aptos" panose="020B0004020202020204" pitchFamily="34" charset="0"/>
                <a:ea typeface="Aptos" panose="020B0004020202020204" pitchFamily="34" charset="0"/>
                <a:cs typeface="Arial" panose="020B0604020202020204" pitchFamily="34" charset="0"/>
              </a:rPr>
              <a:t>ecap the general limitations on the use of fixed term contracts, understand why compliance with the legislative changes is important, consider fixed term contract reasons in our enterprise agreement and examine some guiding questions on the correct use of fixed term reasons in our enterprise agreement.</a:t>
            </a:r>
            <a:endParaRPr lang="en-AU" dirty="0"/>
          </a:p>
        </p:txBody>
      </p:sp>
      <p:sp>
        <p:nvSpPr>
          <p:cNvPr id="4" name="Slide Number Placeholder 3"/>
          <p:cNvSpPr>
            <a:spLocks noGrp="1"/>
          </p:cNvSpPr>
          <p:nvPr>
            <p:ph type="sldNum" sz="quarter" idx="5"/>
          </p:nvPr>
        </p:nvSpPr>
        <p:spPr/>
        <p:txBody>
          <a:bodyPr/>
          <a:lstStyle/>
          <a:p>
            <a:fld id="{395E47F4-1BD2-49DB-85B4-3911D1C04A0E}" type="slidenum">
              <a:rPr lang="en-AU" smtClean="0"/>
              <a:t>2</a:t>
            </a:fld>
            <a:endParaRPr lang="en-AU"/>
          </a:p>
        </p:txBody>
      </p:sp>
    </p:spTree>
    <p:extLst>
      <p:ext uri="{BB962C8B-B14F-4D97-AF65-F5344CB8AC3E}">
        <p14:creationId xmlns:p14="http://schemas.microsoft.com/office/powerpoint/2010/main" val="862693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Let’s take a look at the new general limitations on fixed term contract employment.</a:t>
            </a:r>
          </a:p>
        </p:txBody>
      </p:sp>
      <p:sp>
        <p:nvSpPr>
          <p:cNvPr id="4" name="Slide Number Placeholder 3"/>
          <p:cNvSpPr>
            <a:spLocks noGrp="1"/>
          </p:cNvSpPr>
          <p:nvPr>
            <p:ph type="sldNum" sz="quarter" idx="5"/>
          </p:nvPr>
        </p:nvSpPr>
        <p:spPr/>
        <p:txBody>
          <a:bodyPr/>
          <a:lstStyle/>
          <a:p>
            <a:fld id="{395E47F4-1BD2-49DB-85B4-3911D1C04A0E}" type="slidenum">
              <a:rPr lang="en-AU" smtClean="0"/>
              <a:t>3</a:t>
            </a:fld>
            <a:endParaRPr lang="en-AU"/>
          </a:p>
        </p:txBody>
      </p:sp>
    </p:spTree>
    <p:extLst>
      <p:ext uri="{BB962C8B-B14F-4D97-AF65-F5344CB8AC3E}">
        <p14:creationId xmlns:p14="http://schemas.microsoft.com/office/powerpoint/2010/main" val="2950358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F0B78-D62E-7235-BCF8-AB5FE8EE3C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8C60A9-75E7-3AC4-CCA1-87657C7530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368770-7CA8-64E5-D2A7-A534874DF6CC}"/>
              </a:ext>
            </a:extLst>
          </p:cNvPr>
          <p:cNvSpPr>
            <a:spLocks noGrp="1"/>
          </p:cNvSpPr>
          <p:nvPr>
            <p:ph type="body" idx="1"/>
          </p:nvPr>
        </p:nvSpPr>
        <p:spPr/>
        <p:txBody>
          <a:bodyPr/>
          <a:lstStyle/>
          <a:p>
            <a:r>
              <a:rPr lang="en-US" dirty="0"/>
              <a:t>The ‘Secure Jobs, Better Pay’ amendments to the Fair Work Act, introduced changes that set new restrictions for fixed term contracting.  </a:t>
            </a:r>
          </a:p>
          <a:p>
            <a:r>
              <a:rPr lang="en-US" dirty="0"/>
              <a:t> </a:t>
            </a:r>
          </a:p>
          <a:p>
            <a:r>
              <a:rPr lang="en-US" dirty="0"/>
              <a:t>Under s333E of the Act, fixed-term employment is generally limited to: </a:t>
            </a:r>
          </a:p>
          <a:p>
            <a:pPr marL="171450" indent="-171450">
              <a:buFont typeface="Arial" panose="020B0604020202020204" pitchFamily="34" charset="0"/>
              <a:buChar char="•"/>
            </a:pPr>
            <a:r>
              <a:rPr lang="en-US" dirty="0"/>
              <a:t>a maximum 2-year period for a FTC,</a:t>
            </a:r>
          </a:p>
          <a:p>
            <a:pPr marL="171450" indent="-171450">
              <a:buFont typeface="Arial" panose="020B0604020202020204" pitchFamily="34" charset="0"/>
              <a:buChar char="•"/>
            </a:pPr>
            <a:r>
              <a:rPr lang="en-US" dirty="0"/>
              <a:t>a maximum of one renewal within that total 2-year period</a:t>
            </a:r>
          </a:p>
          <a:p>
            <a:pPr marL="171450" indent="-171450">
              <a:buFont typeface="Arial" panose="020B0604020202020204" pitchFamily="34" charset="0"/>
              <a:buChar char="•"/>
            </a:pPr>
            <a:r>
              <a:rPr lang="en-US" dirty="0"/>
              <a:t>and maximum of 2 consecutive contracts</a:t>
            </a:r>
          </a:p>
          <a:p>
            <a:endParaRPr lang="en-US" dirty="0"/>
          </a:p>
          <a:p>
            <a:r>
              <a:rPr lang="en-US" dirty="0"/>
              <a:t>Now what is meant by a consecutive contract?</a:t>
            </a:r>
          </a:p>
          <a:p>
            <a:pPr marL="171450" indent="-171450">
              <a:buFont typeface="Arial" panose="020B0604020202020204" pitchFamily="34" charset="0"/>
              <a:buChar char="•"/>
            </a:pPr>
            <a:r>
              <a:rPr lang="en-US" dirty="0"/>
              <a:t>A consecutive contract is defined as a successive contract for the same or substantially similar role.</a:t>
            </a:r>
          </a:p>
          <a:p>
            <a:r>
              <a:rPr lang="en-US" dirty="0"/>
              <a:t> </a:t>
            </a:r>
          </a:p>
          <a:p>
            <a:r>
              <a:rPr lang="en-US" dirty="0"/>
              <a:t>When Do The New Fixed-term Contracts Restrictions Start?  </a:t>
            </a:r>
          </a:p>
          <a:p>
            <a:pPr marL="171450" indent="-171450">
              <a:buFont typeface="Arial" panose="020B0604020202020204" pitchFamily="34" charset="0"/>
              <a:buChar char="•"/>
            </a:pPr>
            <a:r>
              <a:rPr lang="en-US" dirty="0"/>
              <a:t>These new restrictions come into effect as of 1 November 2025. </a:t>
            </a:r>
          </a:p>
          <a:p>
            <a:r>
              <a:rPr lang="en-US" dirty="0"/>
              <a:t> </a:t>
            </a:r>
          </a:p>
          <a:p>
            <a:r>
              <a:rPr lang="en-US" dirty="0"/>
              <a:t>What Happens To Fixed-term Contracts Made Prior To 1 November 2025?</a:t>
            </a:r>
          </a:p>
          <a:p>
            <a:pPr marL="171450" indent="-171450">
              <a:buFont typeface="Arial" panose="020B0604020202020204" pitchFamily="34" charset="0"/>
              <a:buChar char="•"/>
            </a:pPr>
            <a:r>
              <a:rPr lang="en-US" dirty="0"/>
              <a:t>Staff who were employed on a fixed term contract PRIOR to November 2025 may serve out the term of that contract.  </a:t>
            </a:r>
          </a:p>
          <a:p>
            <a:pPr marL="171450" indent="-171450">
              <a:buFont typeface="Arial" panose="020B0604020202020204" pitchFamily="34" charset="0"/>
              <a:buChar char="•"/>
            </a:pPr>
            <a:r>
              <a:rPr lang="en-US" dirty="0"/>
              <a:t>It’s important to note that, any fixed term staff member who has been employed prior to November 2025 will only be able to be renewed beyond a total term of 2 years if an exception applies.</a:t>
            </a:r>
          </a:p>
          <a:p>
            <a:endParaRPr lang="en-US" dirty="0"/>
          </a:p>
          <a:p>
            <a:endParaRPr lang="en-AU" dirty="0"/>
          </a:p>
        </p:txBody>
      </p:sp>
      <p:sp>
        <p:nvSpPr>
          <p:cNvPr id="4" name="Slide Number Placeholder 3">
            <a:extLst>
              <a:ext uri="{FF2B5EF4-FFF2-40B4-BE49-F238E27FC236}">
                <a16:creationId xmlns:a16="http://schemas.microsoft.com/office/drawing/2014/main" id="{143A66E6-0F58-F616-A936-46D417EACA16}"/>
              </a:ext>
            </a:extLst>
          </p:cNvPr>
          <p:cNvSpPr>
            <a:spLocks noGrp="1"/>
          </p:cNvSpPr>
          <p:nvPr>
            <p:ph type="sldNum" sz="quarter" idx="5"/>
          </p:nvPr>
        </p:nvSpPr>
        <p:spPr/>
        <p:txBody>
          <a:bodyPr/>
          <a:lstStyle/>
          <a:p>
            <a:fld id="{395E47F4-1BD2-49DB-85B4-3911D1C04A0E}" type="slidenum">
              <a:rPr lang="en-AU" smtClean="0"/>
              <a:t>4</a:t>
            </a:fld>
            <a:endParaRPr lang="en-AU"/>
          </a:p>
        </p:txBody>
      </p:sp>
    </p:spTree>
    <p:extLst>
      <p:ext uri="{BB962C8B-B14F-4D97-AF65-F5344CB8AC3E}">
        <p14:creationId xmlns:p14="http://schemas.microsoft.com/office/powerpoint/2010/main" val="2872585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93723-4727-2429-13C1-A6A6AAA245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5FAD2C-4304-29E3-7E30-4CD9C560D2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1C5E24-04AC-5D00-6A2B-2982FB4B8F0D}"/>
              </a:ext>
            </a:extLst>
          </p:cNvPr>
          <p:cNvSpPr>
            <a:spLocks noGrp="1"/>
          </p:cNvSpPr>
          <p:nvPr>
            <p:ph type="body" idx="1"/>
          </p:nvPr>
        </p:nvSpPr>
        <p:spPr/>
        <p:txBody>
          <a:bodyPr/>
          <a:lstStyle/>
          <a:p>
            <a:pPr>
              <a:lnSpc>
                <a:spcPct val="115000"/>
              </a:lnSpc>
              <a:spcAft>
                <a:spcPts val="800"/>
              </a:spcAft>
              <a:buNone/>
            </a:pPr>
            <a:r>
              <a:rPr lang="en-AU" sz="1200" b="0" kern="100" dirty="0">
                <a:effectLst/>
                <a:latin typeface="Aptos" panose="020B0004020202020204" pitchFamily="34" charset="0"/>
                <a:ea typeface="Aptos" panose="020B0004020202020204" pitchFamily="34" charset="0"/>
                <a:cs typeface="Arial" panose="020B0604020202020204" pitchFamily="34" charset="0"/>
              </a:rPr>
              <a:t>Before we look at exceptions to the general limitations, we need to review anti-avoidance protections. The Fair Work Legislation contains Anti-avoidance Protections.</a:t>
            </a:r>
          </a:p>
          <a:p>
            <a:pPr>
              <a:lnSpc>
                <a:spcPct val="115000"/>
              </a:lnSpc>
              <a:spcAft>
                <a:spcPts val="800"/>
              </a:spcAft>
              <a:buNone/>
            </a:pPr>
            <a:r>
              <a:rPr lang="en-AU" sz="1200" kern="100" dirty="0">
                <a:effectLst/>
                <a:latin typeface="Aptos" panose="020B0004020202020204" pitchFamily="34" charset="0"/>
                <a:ea typeface="Aptos" panose="020B0004020202020204" pitchFamily="34" charset="0"/>
                <a:cs typeface="Arial" panose="020B0604020202020204" pitchFamily="34" charset="0"/>
              </a:rPr>
              <a:t>This means that employers cannot engage in behaviour that is designed or intended to avoid the fixed-term contract limitations.</a:t>
            </a:r>
          </a:p>
          <a:p>
            <a:pPr marL="0" lvl="0" indent="0">
              <a:lnSpc>
                <a:spcPct val="115000"/>
              </a:lnSpc>
              <a:buFont typeface="Symbol" panose="05050102010706020507" pitchFamily="18" charset="2"/>
              <a:buNone/>
            </a:pPr>
            <a:endParaRPr lang="en-AU" sz="1200" kern="100" dirty="0">
              <a:effectLst/>
              <a:latin typeface="Aptos" panose="020B0004020202020204" pitchFamily="34" charset="0"/>
              <a:ea typeface="Aptos" panose="020B0004020202020204" pitchFamily="34" charset="0"/>
              <a:cs typeface="Arial" panose="020B0604020202020204" pitchFamily="34" charset="0"/>
            </a:endParaRPr>
          </a:p>
          <a:p>
            <a:pPr marL="0" lvl="0" indent="0">
              <a:lnSpc>
                <a:spcPct val="115000"/>
              </a:lnSpc>
              <a:buFont typeface="Symbol" panose="05050102010706020507" pitchFamily="18" charset="2"/>
              <a:buNone/>
            </a:pPr>
            <a:r>
              <a:rPr lang="en-AU" sz="1200" kern="100" dirty="0">
                <a:effectLst/>
                <a:latin typeface="Aptos" panose="020B0004020202020204" pitchFamily="34" charset="0"/>
                <a:ea typeface="Aptos" panose="020B0004020202020204" pitchFamily="34" charset="0"/>
                <a:cs typeface="Arial" panose="020B0604020202020204" pitchFamily="34" charset="0"/>
              </a:rPr>
              <a:t>Avoidance behaviour can include:</a:t>
            </a:r>
          </a:p>
          <a:p>
            <a:pPr marL="742950" lvl="1" indent="-285750">
              <a:lnSpc>
                <a:spcPct val="115000"/>
              </a:lnSpc>
              <a:spcBef>
                <a:spcPts val="1200"/>
              </a:spcBef>
              <a:spcAft>
                <a:spcPts val="1200"/>
              </a:spcAft>
              <a:buFont typeface="Courier New" panose="02070309020205020404" pitchFamily="49" charset="0"/>
              <a:buChar char="o"/>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terminating an employee’s employment for a period of time;</a:t>
            </a:r>
          </a:p>
          <a:p>
            <a:pPr marL="742950" lvl="1" indent="-285750">
              <a:lnSpc>
                <a:spcPct val="115000"/>
              </a:lnSpc>
              <a:spcBef>
                <a:spcPts val="1200"/>
              </a:spcBef>
              <a:spcAft>
                <a:spcPts val="1200"/>
              </a:spcAft>
              <a:buFont typeface="Courier New" panose="02070309020205020404" pitchFamily="49" charset="0"/>
              <a:buChar char="o"/>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delaying re-engaging an employee for a period of time;</a:t>
            </a:r>
          </a:p>
          <a:p>
            <a:pPr marL="742950" lvl="1" indent="-285750">
              <a:lnSpc>
                <a:spcPct val="115000"/>
              </a:lnSpc>
              <a:spcBef>
                <a:spcPts val="1200"/>
              </a:spcBef>
              <a:spcAft>
                <a:spcPts val="1200"/>
              </a:spcAft>
              <a:buFont typeface="Courier New" panose="02070309020205020404" pitchFamily="49" charset="0"/>
              <a:buChar char="o"/>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engaging someone else to perform the same, or substantially similar work; </a:t>
            </a:r>
          </a:p>
          <a:p>
            <a:pPr marL="742950" lvl="1" indent="-285750">
              <a:lnSpc>
                <a:spcPct val="115000"/>
              </a:lnSpc>
              <a:spcBef>
                <a:spcPts val="1200"/>
              </a:spcBef>
              <a:spcAft>
                <a:spcPts val="1200"/>
              </a:spcAft>
              <a:buFont typeface="Courier New" panose="02070309020205020404" pitchFamily="49" charset="0"/>
              <a:buChar char="o"/>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changing the nature of work or task the employee is required to perform; or</a:t>
            </a:r>
          </a:p>
          <a:p>
            <a:pPr marL="742950" lvl="1" indent="-285750">
              <a:lnSpc>
                <a:spcPct val="115000"/>
              </a:lnSpc>
              <a:spcBef>
                <a:spcPts val="1200"/>
              </a:spcBef>
              <a:spcAft>
                <a:spcPts val="1200"/>
              </a:spcAft>
              <a:buFont typeface="Courier New" panose="02070309020205020404" pitchFamily="49" charset="0"/>
              <a:buChar char="o"/>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otherwise altering the employment relationship (for example, hiring them as a casual  for a period).</a:t>
            </a:r>
          </a:p>
          <a:p>
            <a:pPr>
              <a:lnSpc>
                <a:spcPct val="115000"/>
              </a:lnSpc>
              <a:spcAft>
                <a:spcPts val="800"/>
              </a:spcAft>
              <a:buNone/>
            </a:pPr>
            <a:endParaRPr lang="en-AU" sz="1200" b="0" kern="100" dirty="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en-AU" sz="1200" b="0" kern="100" dirty="0">
                <a:effectLst/>
                <a:latin typeface="Aptos" panose="020B0004020202020204" pitchFamily="34" charset="0"/>
                <a:ea typeface="Aptos" panose="020B0004020202020204" pitchFamily="34" charset="0"/>
                <a:cs typeface="Arial" panose="020B0604020202020204" pitchFamily="34" charset="0"/>
              </a:rPr>
              <a:t>Why is compliance important?</a:t>
            </a:r>
          </a:p>
          <a:p>
            <a:pPr marL="171450" lvl="0" indent="-171450">
              <a:lnSpc>
                <a:spcPct val="115000"/>
              </a:lnSpc>
              <a:buFont typeface="Arial" panose="020B0604020202020204" pitchFamily="34" charset="0"/>
              <a:buChar char="•"/>
            </a:pPr>
            <a:r>
              <a:rPr lang="en-AU" sz="1200" kern="100" dirty="0">
                <a:effectLst/>
                <a:latin typeface="Aptos" panose="020B0004020202020204" pitchFamily="34" charset="0"/>
                <a:ea typeface="Aptos" panose="020B0004020202020204" pitchFamily="34" charset="0"/>
                <a:cs typeface="Arial" panose="020B0604020202020204" pitchFamily="34" charset="0"/>
              </a:rPr>
              <a:t>There are potential financial and employment implications.</a:t>
            </a:r>
          </a:p>
          <a:p>
            <a:pPr marL="342900" lvl="0" indent="-342900">
              <a:lnSpc>
                <a:spcPct val="115000"/>
              </a:lnSpc>
              <a:buFont typeface="Symbol" panose="05050102010706020507" pitchFamily="18" charset="2"/>
              <a:buChar char=""/>
            </a:pPr>
            <a:r>
              <a:rPr lang="en-AU" sz="1200" kern="100" dirty="0">
                <a:effectLst/>
                <a:latin typeface="Aptos" panose="020B0004020202020204" pitchFamily="34" charset="0"/>
                <a:ea typeface="Aptos" panose="020B0004020202020204" pitchFamily="34" charset="0"/>
                <a:cs typeface="Arial" panose="020B0604020202020204" pitchFamily="34" charset="0"/>
              </a:rPr>
              <a:t>Financial implications could result in significant civil penalties up to $19,800 per breach for individuals, up to $99,000 per breach for companies.</a:t>
            </a:r>
          </a:p>
          <a:p>
            <a:pPr marL="342900" lvl="0" indent="-342900">
              <a:lnSpc>
                <a:spcPct val="115000"/>
              </a:lnSpc>
              <a:buFont typeface="Symbol" panose="05050102010706020507" pitchFamily="18" charset="2"/>
              <a:buChar char=""/>
            </a:pPr>
            <a:r>
              <a:rPr lang="en-AU" sz="1200" kern="100" dirty="0">
                <a:effectLst/>
                <a:latin typeface="Aptos" panose="020B0004020202020204" pitchFamily="34" charset="0"/>
                <a:ea typeface="Aptos" panose="020B0004020202020204" pitchFamily="34" charset="0"/>
                <a:cs typeface="Arial" panose="020B0604020202020204" pitchFamily="34" charset="0"/>
              </a:rPr>
              <a:t>Employment implications may result in an automatic conversion to a permanent ongoing contract based on the fixed-term contract salary and conditions</a:t>
            </a:r>
          </a:p>
          <a:p>
            <a:pPr marL="342900" lvl="0" indent="-342900">
              <a:lnSpc>
                <a:spcPct val="115000"/>
              </a:lnSpc>
              <a:spcAft>
                <a:spcPts val="800"/>
              </a:spcAft>
              <a:buFont typeface="Symbol" panose="05050102010706020507" pitchFamily="18" charset="2"/>
              <a:buChar char=""/>
            </a:pPr>
            <a:r>
              <a:rPr lang="en-AU" sz="1200" kern="100" dirty="0">
                <a:effectLst/>
                <a:latin typeface="Aptos" panose="020B0004020202020204" pitchFamily="34" charset="0"/>
                <a:ea typeface="Aptos" panose="020B0004020202020204" pitchFamily="34" charset="0"/>
                <a:cs typeface="Arial" panose="020B0604020202020204" pitchFamily="34" charset="0"/>
              </a:rPr>
              <a:t>Employees may be entitled to unfair dismissal protections or redundancy entitlements upon termination</a:t>
            </a:r>
          </a:p>
          <a:p>
            <a:pPr>
              <a:lnSpc>
                <a:spcPct val="115000"/>
              </a:lnSpc>
              <a:spcAft>
                <a:spcPts val="800"/>
              </a:spcAft>
              <a:buNone/>
            </a:pPr>
            <a:r>
              <a:rPr lang="en-AU" sz="1200" b="1" kern="100" dirty="0">
                <a:effectLst/>
                <a:latin typeface="Aptos" panose="020B0004020202020204" pitchFamily="34" charset="0"/>
                <a:ea typeface="Aptos" panose="020B0004020202020204" pitchFamily="34" charset="0"/>
                <a:cs typeface="Arial" panose="020B0604020202020204" pitchFamily="34" charset="0"/>
              </a:rPr>
              <a:t> </a:t>
            </a:r>
            <a:endParaRPr lang="en-AU" sz="1200" kern="100" dirty="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en-AU" sz="1200" kern="100" dirty="0">
                <a:effectLst/>
                <a:latin typeface="Aptos" panose="020B0004020202020204" pitchFamily="34" charset="0"/>
                <a:ea typeface="Aptos" panose="020B0004020202020204" pitchFamily="34" charset="0"/>
                <a:cs typeface="Arial" panose="020B0604020202020204" pitchFamily="34" charset="0"/>
              </a:rPr>
              <a:t>The point I'd like to highlight is that everyone has a role to play in ensuring that the university and managers remain compliant with the legislative changes.</a:t>
            </a:r>
          </a:p>
          <a:p>
            <a:endParaRPr lang="en-AU" dirty="0"/>
          </a:p>
        </p:txBody>
      </p:sp>
      <p:sp>
        <p:nvSpPr>
          <p:cNvPr id="4" name="Slide Number Placeholder 3">
            <a:extLst>
              <a:ext uri="{FF2B5EF4-FFF2-40B4-BE49-F238E27FC236}">
                <a16:creationId xmlns:a16="http://schemas.microsoft.com/office/drawing/2014/main" id="{826D06AF-C930-F474-3A4F-8BB394692DFD}"/>
              </a:ext>
            </a:extLst>
          </p:cNvPr>
          <p:cNvSpPr>
            <a:spLocks noGrp="1"/>
          </p:cNvSpPr>
          <p:nvPr>
            <p:ph type="sldNum" sz="quarter" idx="5"/>
          </p:nvPr>
        </p:nvSpPr>
        <p:spPr/>
        <p:txBody>
          <a:bodyPr/>
          <a:lstStyle/>
          <a:p>
            <a:fld id="{395E47F4-1BD2-49DB-85B4-3911D1C04A0E}" type="slidenum">
              <a:rPr lang="en-AU" smtClean="0"/>
              <a:t>5</a:t>
            </a:fld>
            <a:endParaRPr lang="en-AU"/>
          </a:p>
        </p:txBody>
      </p:sp>
    </p:spTree>
    <p:extLst>
      <p:ext uri="{BB962C8B-B14F-4D97-AF65-F5344CB8AC3E}">
        <p14:creationId xmlns:p14="http://schemas.microsoft.com/office/powerpoint/2010/main" val="152420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Now that we have reviewed the general limitations to fixed term employment, let’s take a look at the exceptions to these general limitations.</a:t>
            </a:r>
          </a:p>
        </p:txBody>
      </p:sp>
      <p:sp>
        <p:nvSpPr>
          <p:cNvPr id="4" name="Slide Number Placeholder 3"/>
          <p:cNvSpPr>
            <a:spLocks noGrp="1"/>
          </p:cNvSpPr>
          <p:nvPr>
            <p:ph type="sldNum" sz="quarter" idx="5"/>
          </p:nvPr>
        </p:nvSpPr>
        <p:spPr/>
        <p:txBody>
          <a:bodyPr/>
          <a:lstStyle/>
          <a:p>
            <a:fld id="{395E47F4-1BD2-49DB-85B4-3911D1C04A0E}" type="slidenum">
              <a:rPr lang="en-AU" smtClean="0"/>
              <a:t>6</a:t>
            </a:fld>
            <a:endParaRPr lang="en-AU"/>
          </a:p>
        </p:txBody>
      </p:sp>
    </p:spTree>
    <p:extLst>
      <p:ext uri="{BB962C8B-B14F-4D97-AF65-F5344CB8AC3E}">
        <p14:creationId xmlns:p14="http://schemas.microsoft.com/office/powerpoint/2010/main" val="1165962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96E18-6CAD-E5B9-F307-EC94093D2B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D1FC2D-C6EF-1157-3824-B4FD436591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B0B1D5-748B-D517-3D11-A13DC73D3667}"/>
              </a:ext>
            </a:extLst>
          </p:cNvPr>
          <p:cNvSpPr>
            <a:spLocks noGrp="1"/>
          </p:cNvSpPr>
          <p:nvPr>
            <p:ph type="body" idx="1"/>
          </p:nvPr>
        </p:nvSpPr>
        <p:spPr/>
        <p:txBody>
          <a:bodyPr/>
          <a:lstStyle/>
          <a:p>
            <a:pPr>
              <a:lnSpc>
                <a:spcPct val="115000"/>
              </a:lnSpc>
              <a:spcAft>
                <a:spcPts val="800"/>
              </a:spcAft>
              <a:buNone/>
            </a:pPr>
            <a:r>
              <a:rPr lang="en-AU" sz="1200" kern="100" dirty="0">
                <a:effectLst/>
                <a:latin typeface="Aptos" panose="020B0004020202020204" pitchFamily="34" charset="0"/>
                <a:ea typeface="Aptos" panose="020B0004020202020204" pitchFamily="34" charset="0"/>
                <a:cs typeface="Arial" panose="020B0604020202020204" pitchFamily="34" charset="0"/>
              </a:rPr>
              <a:t>The Fair Work Ombudsman has determined a number of exceptions to the general limitations. The first exception is:</a:t>
            </a:r>
          </a:p>
          <a:p>
            <a:pPr marL="171450" lvl="0" indent="-171450">
              <a:lnSpc>
                <a:spcPct val="115000"/>
              </a:lnSpc>
              <a:buFont typeface="Arial" panose="020B0604020202020204" pitchFamily="34" charset="0"/>
              <a:buChar char="•"/>
            </a:pPr>
            <a:r>
              <a:rPr lang="en-AU" sz="1200" kern="100" dirty="0">
                <a:effectLst/>
                <a:latin typeface="Aptos" panose="020B0004020202020204" pitchFamily="34" charset="0"/>
                <a:ea typeface="Aptos" panose="020B0004020202020204" pitchFamily="34" charset="0"/>
                <a:cs typeface="Arial" panose="020B0604020202020204" pitchFamily="34" charset="0"/>
              </a:rPr>
              <a:t>Award provisions which means if an award</a:t>
            </a:r>
            <a:r>
              <a:rPr lang="en-AU" sz="1200" b="1" kern="100" dirty="0">
                <a:effectLst/>
                <a:latin typeface="Aptos" panose="020B0004020202020204" pitchFamily="34" charset="0"/>
                <a:ea typeface="Aptos" panose="020B0004020202020204" pitchFamily="34" charset="0"/>
                <a:cs typeface="Arial" panose="020B0604020202020204" pitchFamily="34" charset="0"/>
              </a:rPr>
              <a:t> </a:t>
            </a:r>
            <a:r>
              <a:rPr lang="en-AU" sz="1200" kern="100" dirty="0">
                <a:effectLst/>
                <a:latin typeface="Aptos" panose="020B0004020202020204" pitchFamily="34" charset="0"/>
                <a:ea typeface="Aptos" panose="020B0004020202020204" pitchFamily="34" charset="0"/>
                <a:cs typeface="Arial" panose="020B0604020202020204" pitchFamily="34" charset="0"/>
              </a:rPr>
              <a:t>covers your employment AND your Enterprise Agreement fixed term reason overlays with the Award, then an exception may apply. This is the most frequently used exception within ACU and we will look at this in further detail.</a:t>
            </a:r>
          </a:p>
          <a:p>
            <a:pPr marL="0" lvl="0" indent="0">
              <a:lnSpc>
                <a:spcPct val="115000"/>
              </a:lnSpc>
              <a:buFont typeface="Arial" panose="020B0604020202020204" pitchFamily="34" charset="0"/>
              <a:buNone/>
            </a:pPr>
            <a:r>
              <a:rPr lang="en-AU" sz="1200" kern="100" dirty="0">
                <a:effectLst/>
                <a:latin typeface="Aptos" panose="020B0004020202020204" pitchFamily="34" charset="0"/>
                <a:ea typeface="Aptos" panose="020B0004020202020204" pitchFamily="34" charset="0"/>
                <a:cs typeface="Arial" panose="020B0604020202020204" pitchFamily="34" charset="0"/>
              </a:rPr>
              <a:t>Other exceptions include:</a:t>
            </a:r>
          </a:p>
          <a:p>
            <a:pPr marL="171450" lvl="0" indent="-171450">
              <a:lnSpc>
                <a:spcPct val="115000"/>
              </a:lnSpc>
              <a:buFont typeface="Arial" panose="020B0604020202020204" pitchFamily="34" charset="0"/>
              <a:buChar char="•"/>
            </a:pPr>
            <a:r>
              <a:rPr lang="en-AU" sz="1200" kern="100" dirty="0">
                <a:effectLst/>
                <a:latin typeface="Aptos" panose="020B0004020202020204" pitchFamily="34" charset="0"/>
                <a:ea typeface="Aptos" panose="020B0004020202020204" pitchFamily="34" charset="0"/>
                <a:cs typeface="Arial" panose="020B0604020202020204" pitchFamily="34" charset="0"/>
              </a:rPr>
              <a:t>Positions subject to government funding where the funding period is greater than 2 years AND funding is unlikely to be renewed</a:t>
            </a:r>
          </a:p>
          <a:p>
            <a:pPr marL="171450" lvl="0" indent="-171450">
              <a:lnSpc>
                <a:spcPct val="115000"/>
              </a:lnSpc>
              <a:buFont typeface="Arial" panose="020B0604020202020204" pitchFamily="34" charset="0"/>
              <a:buChar char="•"/>
            </a:pPr>
            <a:r>
              <a:rPr lang="en-AU" sz="1200" kern="100" dirty="0">
                <a:effectLst/>
                <a:latin typeface="Aptos" panose="020B0004020202020204" pitchFamily="34" charset="0"/>
                <a:ea typeface="Aptos" panose="020B0004020202020204" pitchFamily="34" charset="0"/>
                <a:cs typeface="Arial" panose="020B0604020202020204" pitchFamily="34" charset="0"/>
              </a:rPr>
              <a:t>Governance positions such as board positions or similar</a:t>
            </a:r>
          </a:p>
          <a:p>
            <a:pPr marL="171450" lvl="0" indent="-171450">
              <a:lnSpc>
                <a:spcPct val="115000"/>
              </a:lnSpc>
              <a:spcAft>
                <a:spcPts val="800"/>
              </a:spcAft>
              <a:buFont typeface="Arial" panose="020B0604020202020204" pitchFamily="34" charset="0"/>
              <a:buChar char="•"/>
            </a:pPr>
            <a:r>
              <a:rPr lang="en-AU" sz="1200" kern="100" dirty="0">
                <a:effectLst/>
                <a:latin typeface="Aptos" panose="020B0004020202020204" pitchFamily="34" charset="0"/>
                <a:ea typeface="Aptos" panose="020B0004020202020204" pitchFamily="34" charset="0"/>
                <a:cs typeface="Arial" panose="020B0604020202020204" pitchFamily="34" charset="0"/>
              </a:rPr>
              <a:t>High income employees whose salary is above the high-income threshold. CAUTION should be applied with this exception as the high-income threshold is indexed annually</a:t>
            </a:r>
            <a:endParaRPr lang="en-AU" dirty="0"/>
          </a:p>
        </p:txBody>
      </p:sp>
      <p:sp>
        <p:nvSpPr>
          <p:cNvPr id="4" name="Slide Number Placeholder 3">
            <a:extLst>
              <a:ext uri="{FF2B5EF4-FFF2-40B4-BE49-F238E27FC236}">
                <a16:creationId xmlns:a16="http://schemas.microsoft.com/office/drawing/2014/main" id="{6DA84D73-0432-0BC5-46C9-95266E607B74}"/>
              </a:ext>
            </a:extLst>
          </p:cNvPr>
          <p:cNvSpPr>
            <a:spLocks noGrp="1"/>
          </p:cNvSpPr>
          <p:nvPr>
            <p:ph type="sldNum" sz="quarter" idx="5"/>
          </p:nvPr>
        </p:nvSpPr>
        <p:spPr/>
        <p:txBody>
          <a:bodyPr/>
          <a:lstStyle/>
          <a:p>
            <a:fld id="{395E47F4-1BD2-49DB-85B4-3911D1C04A0E}" type="slidenum">
              <a:rPr lang="en-AU" smtClean="0"/>
              <a:t>7</a:t>
            </a:fld>
            <a:endParaRPr lang="en-AU"/>
          </a:p>
        </p:txBody>
      </p:sp>
    </p:spTree>
    <p:extLst>
      <p:ext uri="{BB962C8B-B14F-4D97-AF65-F5344CB8AC3E}">
        <p14:creationId xmlns:p14="http://schemas.microsoft.com/office/powerpoint/2010/main" val="980263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53ECA-5105-7017-C66E-2F323C4D93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26600F-FF3F-A788-2452-A3E4C52482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D9A83D-1285-2D5F-E966-F742F89EB05B}"/>
              </a:ext>
            </a:extLst>
          </p:cNvPr>
          <p:cNvSpPr>
            <a:spLocks noGrp="1"/>
          </p:cNvSpPr>
          <p:nvPr>
            <p:ph type="body" idx="1"/>
          </p:nvPr>
        </p:nvSpPr>
        <p:spPr/>
        <p:txBody>
          <a:bodyPr/>
          <a:lstStyle/>
          <a:p>
            <a:pPr>
              <a:lnSpc>
                <a:spcPct val="115000"/>
              </a:lnSpc>
              <a:spcAft>
                <a:spcPts val="800"/>
              </a:spcAft>
              <a:buNone/>
            </a:pPr>
            <a:r>
              <a:rPr lang="en-AU" sz="1200" kern="100" dirty="0">
                <a:effectLst/>
                <a:latin typeface="Aptos" panose="020B0004020202020204" pitchFamily="34" charset="0"/>
                <a:ea typeface="Aptos" panose="020B0004020202020204" pitchFamily="34" charset="0"/>
                <a:cs typeface="Arial" panose="020B0604020202020204" pitchFamily="34" charset="0"/>
              </a:rPr>
              <a:t>The fixed term reasons listed on this slide attract an exception from the general limitations as they are mapped to one or both of the Higher Education awards AND they are valid fixed term reasons within our enterprise agreement. However these exceptions must be applied carefully, and I will go through the most commonly used fixed term reasons in more detail </a:t>
            </a:r>
          </a:p>
          <a:p>
            <a:endParaRPr lang="en-AU" dirty="0"/>
          </a:p>
        </p:txBody>
      </p:sp>
      <p:sp>
        <p:nvSpPr>
          <p:cNvPr id="4" name="Slide Number Placeholder 3">
            <a:extLst>
              <a:ext uri="{FF2B5EF4-FFF2-40B4-BE49-F238E27FC236}">
                <a16:creationId xmlns:a16="http://schemas.microsoft.com/office/drawing/2014/main" id="{9374CEF5-A09A-FEB5-1178-07F1983DABE4}"/>
              </a:ext>
            </a:extLst>
          </p:cNvPr>
          <p:cNvSpPr>
            <a:spLocks noGrp="1"/>
          </p:cNvSpPr>
          <p:nvPr>
            <p:ph type="sldNum" sz="quarter" idx="5"/>
          </p:nvPr>
        </p:nvSpPr>
        <p:spPr/>
        <p:txBody>
          <a:bodyPr/>
          <a:lstStyle/>
          <a:p>
            <a:fld id="{395E47F4-1BD2-49DB-85B4-3911D1C04A0E}" type="slidenum">
              <a:rPr lang="en-AU" smtClean="0"/>
              <a:t>8</a:t>
            </a:fld>
            <a:endParaRPr lang="en-AU"/>
          </a:p>
        </p:txBody>
      </p:sp>
    </p:spTree>
    <p:extLst>
      <p:ext uri="{BB962C8B-B14F-4D97-AF65-F5344CB8AC3E}">
        <p14:creationId xmlns:p14="http://schemas.microsoft.com/office/powerpoint/2010/main" val="2546789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buNone/>
            </a:pPr>
            <a:r>
              <a:rPr lang="en-AU" sz="1200" kern="100" dirty="0">
                <a:effectLst/>
                <a:latin typeface="Aptos" panose="020B0004020202020204" pitchFamily="34" charset="0"/>
                <a:ea typeface="Aptos" panose="020B0004020202020204" pitchFamily="34" charset="0"/>
                <a:cs typeface="Arial" panose="020B0604020202020204" pitchFamily="34" charset="0"/>
              </a:rPr>
              <a:t>The fixed term reasons on this slide can only be used in accordance with the new general limitations which are:</a:t>
            </a:r>
          </a:p>
          <a:p>
            <a:pPr marL="171450" lvl="0" indent="-171450">
              <a:lnSpc>
                <a:spcPct val="115000"/>
              </a:lnSpc>
              <a:buFont typeface="Arial" panose="020B0604020202020204" pitchFamily="34" charset="0"/>
              <a:buChar char="•"/>
            </a:pPr>
            <a:r>
              <a:rPr lang="en-AU" sz="1200" kern="100" dirty="0">
                <a:effectLst/>
                <a:latin typeface="Aptos" panose="020B0004020202020204" pitchFamily="34" charset="0"/>
                <a:ea typeface="Aptos" panose="020B0004020202020204" pitchFamily="34" charset="0"/>
                <a:cs typeface="Arial" panose="020B0604020202020204" pitchFamily="34" charset="0"/>
              </a:rPr>
              <a:t>maximum 2-year period </a:t>
            </a:r>
          </a:p>
          <a:p>
            <a:pPr marL="171450" lvl="0" indent="-171450">
              <a:lnSpc>
                <a:spcPct val="115000"/>
              </a:lnSpc>
              <a:buFont typeface="Arial" panose="020B0604020202020204" pitchFamily="34" charset="0"/>
              <a:buChar char="•"/>
            </a:pPr>
            <a:r>
              <a:rPr lang="en-AU" sz="1200" kern="100" dirty="0">
                <a:effectLst/>
                <a:latin typeface="Aptos" panose="020B0004020202020204" pitchFamily="34" charset="0"/>
                <a:ea typeface="Aptos" panose="020B0004020202020204" pitchFamily="34" charset="0"/>
                <a:cs typeface="Arial" panose="020B0604020202020204" pitchFamily="34" charset="0"/>
              </a:rPr>
              <a:t>a maximum of one renewal within the total 2-year period </a:t>
            </a:r>
          </a:p>
          <a:p>
            <a:pPr marL="171450" lvl="0" indent="-171450">
              <a:lnSpc>
                <a:spcPct val="115000"/>
              </a:lnSpc>
              <a:spcAft>
                <a:spcPts val="800"/>
              </a:spcAft>
              <a:buFont typeface="Arial" panose="020B0604020202020204" pitchFamily="34" charset="0"/>
              <a:buChar char="•"/>
            </a:pPr>
            <a:r>
              <a:rPr lang="en-AU" sz="1200" kern="100" dirty="0">
                <a:effectLst/>
                <a:latin typeface="Aptos" panose="020B0004020202020204" pitchFamily="34" charset="0"/>
                <a:ea typeface="Aptos" panose="020B0004020202020204" pitchFamily="34" charset="0"/>
                <a:cs typeface="Arial" panose="020B0604020202020204" pitchFamily="34" charset="0"/>
              </a:rPr>
              <a:t>and a maximum of 2 consecutive contracts</a:t>
            </a:r>
          </a:p>
          <a:p>
            <a:pPr marL="171450" lvl="0" indent="-171450">
              <a:lnSpc>
                <a:spcPct val="115000"/>
              </a:lnSpc>
              <a:spcAft>
                <a:spcPts val="800"/>
              </a:spcAft>
              <a:buFont typeface="Arial" panose="020B0604020202020204" pitchFamily="34" charset="0"/>
              <a:buChar char="•"/>
            </a:pPr>
            <a:endParaRPr lang="en-AU" sz="1200" kern="100" dirty="0">
              <a:effectLst/>
              <a:latin typeface="Aptos" panose="020B0004020202020204" pitchFamily="34" charset="0"/>
              <a:cs typeface="Arial" panose="020B0604020202020204" pitchFamily="34" charset="0"/>
            </a:endParaRPr>
          </a:p>
          <a:p>
            <a:pPr marL="0" lvl="0" indent="0">
              <a:lnSpc>
                <a:spcPct val="115000"/>
              </a:lnSpc>
              <a:spcAft>
                <a:spcPts val="800"/>
              </a:spcAft>
              <a:buFont typeface="Arial" panose="020B0604020202020204" pitchFamily="34" charset="0"/>
              <a:buNone/>
            </a:pPr>
            <a:r>
              <a:rPr lang="en-AU" sz="1200" kern="100" dirty="0">
                <a:effectLst/>
                <a:latin typeface="Aptos" panose="020B0004020202020204" pitchFamily="34" charset="0"/>
                <a:cs typeface="Arial" panose="020B0604020202020204" pitchFamily="34" charset="0"/>
              </a:rPr>
              <a:t>This is due to these fixed term reasons no longer being part of either modern award</a:t>
            </a:r>
            <a:endParaRPr lang="en-AU" dirty="0"/>
          </a:p>
        </p:txBody>
      </p:sp>
      <p:sp>
        <p:nvSpPr>
          <p:cNvPr id="4" name="Slide Number Placeholder 3"/>
          <p:cNvSpPr>
            <a:spLocks noGrp="1"/>
          </p:cNvSpPr>
          <p:nvPr>
            <p:ph type="sldNum" sz="quarter" idx="5"/>
          </p:nvPr>
        </p:nvSpPr>
        <p:spPr/>
        <p:txBody>
          <a:bodyPr/>
          <a:lstStyle/>
          <a:p>
            <a:fld id="{395E47F4-1BD2-49DB-85B4-3911D1C04A0E}" type="slidenum">
              <a:rPr lang="en-AU" smtClean="0"/>
              <a:t>9</a:t>
            </a:fld>
            <a:endParaRPr lang="en-AU"/>
          </a:p>
        </p:txBody>
      </p:sp>
    </p:spTree>
    <p:extLst>
      <p:ext uri="{BB962C8B-B14F-4D97-AF65-F5344CB8AC3E}">
        <p14:creationId xmlns:p14="http://schemas.microsoft.com/office/powerpoint/2010/main" val="41136548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1">
    <p:spTree>
      <p:nvGrpSpPr>
        <p:cNvPr id="1" name=""/>
        <p:cNvGrpSpPr/>
        <p:nvPr/>
      </p:nvGrpSpPr>
      <p:grpSpPr>
        <a:xfrm>
          <a:off x="0" y="0"/>
          <a:ext cx="0" cy="0"/>
          <a:chOff x="0" y="0"/>
          <a:chExt cx="0" cy="0"/>
        </a:xfrm>
      </p:grpSpPr>
      <p:pic>
        <p:nvPicPr>
          <p:cNvPr id="80" name="Graphic 79">
            <a:extLst>
              <a:ext uri="{FF2B5EF4-FFF2-40B4-BE49-F238E27FC236}">
                <a16:creationId xmlns:a16="http://schemas.microsoft.com/office/drawing/2014/main" id="{4DD0272D-2660-E44E-BFD2-95D34CFA1D1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7780" y="346101"/>
            <a:ext cx="1431530" cy="514559"/>
          </a:xfrm>
          <a:prstGeom prst="rect">
            <a:avLst/>
          </a:prstGeom>
        </p:spPr>
      </p:pic>
      <p:sp>
        <p:nvSpPr>
          <p:cNvPr id="81" name="Title 1">
            <a:extLst>
              <a:ext uri="{FF2B5EF4-FFF2-40B4-BE49-F238E27FC236}">
                <a16:creationId xmlns:a16="http://schemas.microsoft.com/office/drawing/2014/main" id="{B8D42C8A-B951-344C-B3CD-13793D7AD84C}"/>
              </a:ext>
            </a:extLst>
          </p:cNvPr>
          <p:cNvSpPr>
            <a:spLocks noGrp="1"/>
          </p:cNvSpPr>
          <p:nvPr>
            <p:ph type="title" hasCustomPrompt="1"/>
          </p:nvPr>
        </p:nvSpPr>
        <p:spPr>
          <a:xfrm>
            <a:off x="7271012" y="1386211"/>
            <a:ext cx="4568298" cy="1948704"/>
          </a:xfrm>
        </p:spPr>
        <p:txBody>
          <a:bodyPr lIns="0" anchor="b">
            <a:noAutofit/>
          </a:bodyPr>
          <a:lstStyle>
            <a:lvl1pPr>
              <a:defRPr sz="2900" b="1">
                <a:solidFill>
                  <a:schemeClr val="tx1"/>
                </a:solidFill>
                <a:latin typeface="Arial" panose="020B0604020202020204" pitchFamily="34" charset="0"/>
                <a:cs typeface="Arial" panose="020B0604020202020204" pitchFamily="34" charset="0"/>
              </a:defRPr>
            </a:lvl1pPr>
          </a:lstStyle>
          <a:p>
            <a:r>
              <a:rPr lang="en-US"/>
              <a:t>Heading</a:t>
            </a:r>
            <a:endParaRPr lang="en-AU"/>
          </a:p>
        </p:txBody>
      </p:sp>
      <p:sp>
        <p:nvSpPr>
          <p:cNvPr id="82" name="Subtitle 2">
            <a:extLst>
              <a:ext uri="{FF2B5EF4-FFF2-40B4-BE49-F238E27FC236}">
                <a16:creationId xmlns:a16="http://schemas.microsoft.com/office/drawing/2014/main" id="{93590BAF-9A8E-144A-A413-C9EE3827DFA6}"/>
              </a:ext>
            </a:extLst>
          </p:cNvPr>
          <p:cNvSpPr>
            <a:spLocks noGrp="1"/>
          </p:cNvSpPr>
          <p:nvPr>
            <p:ph type="subTitle" idx="1" hasCustomPrompt="1"/>
          </p:nvPr>
        </p:nvSpPr>
        <p:spPr>
          <a:xfrm>
            <a:off x="7271012" y="3558754"/>
            <a:ext cx="4568298" cy="447675"/>
          </a:xfrm>
        </p:spPr>
        <p:txBody>
          <a:bodyPr lIns="0" anchor="t" anchorCtr="0">
            <a:noAutofit/>
          </a:bodyPr>
          <a:lstStyle>
            <a:lvl1pPr marL="0" indent="0" algn="l">
              <a:buNone/>
              <a:defRPr sz="14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Subheading</a:t>
            </a:r>
          </a:p>
        </p:txBody>
      </p:sp>
      <p:sp>
        <p:nvSpPr>
          <p:cNvPr id="83" name="Text Placeholder 7">
            <a:extLst>
              <a:ext uri="{FF2B5EF4-FFF2-40B4-BE49-F238E27FC236}">
                <a16:creationId xmlns:a16="http://schemas.microsoft.com/office/drawing/2014/main" id="{1C5AE077-DABF-0D49-8A73-D6E020BF1643}"/>
              </a:ext>
            </a:extLst>
          </p:cNvPr>
          <p:cNvSpPr>
            <a:spLocks noGrp="1"/>
          </p:cNvSpPr>
          <p:nvPr>
            <p:ph type="body" sz="quarter" idx="10" hasCustomPrompt="1"/>
          </p:nvPr>
        </p:nvSpPr>
        <p:spPr>
          <a:xfrm>
            <a:off x="7271013" y="5316538"/>
            <a:ext cx="4568297" cy="294882"/>
          </a:xfrm>
        </p:spPr>
        <p:txBody>
          <a:bodyPr lIns="0">
            <a:noAutofit/>
          </a:bodyPr>
          <a:lstStyle>
            <a:lvl1pPr marL="0" indent="0">
              <a:buNone/>
              <a:defRPr sz="1200" b="1" baseline="0">
                <a:solidFill>
                  <a:schemeClr val="tx1"/>
                </a:solidFill>
                <a:latin typeface="Arial" panose="020B0604020202020204" pitchFamily="34" charset="0"/>
                <a:cs typeface="Arial" panose="020B0604020202020204" pitchFamily="34" charset="0"/>
              </a:defRPr>
            </a:lvl1pPr>
          </a:lstStyle>
          <a:p>
            <a:pPr lvl="0"/>
            <a:r>
              <a:rPr lang="en-AU"/>
              <a:t>Presenter Name</a:t>
            </a:r>
          </a:p>
        </p:txBody>
      </p:sp>
      <p:sp>
        <p:nvSpPr>
          <p:cNvPr id="84" name="Text Placeholder 7">
            <a:extLst>
              <a:ext uri="{FF2B5EF4-FFF2-40B4-BE49-F238E27FC236}">
                <a16:creationId xmlns:a16="http://schemas.microsoft.com/office/drawing/2014/main" id="{FB0A3A71-412C-454B-B57C-3A47AC462295}"/>
              </a:ext>
            </a:extLst>
          </p:cNvPr>
          <p:cNvSpPr>
            <a:spLocks noGrp="1"/>
          </p:cNvSpPr>
          <p:nvPr>
            <p:ph type="body" sz="quarter" idx="11" hasCustomPrompt="1"/>
          </p:nvPr>
        </p:nvSpPr>
        <p:spPr>
          <a:xfrm>
            <a:off x="7271013" y="5611421"/>
            <a:ext cx="4568297" cy="328773"/>
          </a:xfrm>
        </p:spPr>
        <p:txBody>
          <a:bodyPr lIns="0">
            <a:noAutofit/>
          </a:bodyPr>
          <a:lstStyle>
            <a:lvl1pPr marL="0" indent="0">
              <a:buNone/>
              <a:defRPr sz="1200" baseline="0">
                <a:solidFill>
                  <a:schemeClr val="tx1"/>
                </a:solidFill>
                <a:latin typeface="Arial" panose="020B0604020202020204" pitchFamily="34" charset="0"/>
                <a:cs typeface="Arial" panose="020B0604020202020204" pitchFamily="34" charset="0"/>
              </a:defRPr>
            </a:lvl1pPr>
          </a:lstStyle>
          <a:p>
            <a:pPr lvl="0"/>
            <a:r>
              <a:rPr lang="en-AU"/>
              <a:t>Date</a:t>
            </a:r>
          </a:p>
        </p:txBody>
      </p:sp>
      <p:pic>
        <p:nvPicPr>
          <p:cNvPr id="9" name="Picture 8">
            <a:extLst>
              <a:ext uri="{FF2B5EF4-FFF2-40B4-BE49-F238E27FC236}">
                <a16:creationId xmlns:a16="http://schemas.microsoft.com/office/drawing/2014/main" id="{DA3AB60A-AA4D-4D41-BA30-2B94E62CD505}"/>
              </a:ext>
            </a:extLst>
          </p:cNvPr>
          <p:cNvPicPr>
            <a:picLocks noChangeAspect="1"/>
          </p:cNvPicPr>
          <p:nvPr userDrawn="1"/>
        </p:nvPicPr>
        <p:blipFill>
          <a:blip r:embed="rId4"/>
          <a:stretch>
            <a:fillRect/>
          </a:stretch>
        </p:blipFill>
        <p:spPr>
          <a:xfrm>
            <a:off x="-7258" y="-14192"/>
            <a:ext cx="5921829" cy="6879021"/>
          </a:xfrm>
          <a:prstGeom prst="rect">
            <a:avLst/>
          </a:prstGeom>
        </p:spPr>
      </p:pic>
    </p:spTree>
    <p:extLst>
      <p:ext uri="{BB962C8B-B14F-4D97-AF65-F5344CB8AC3E}">
        <p14:creationId xmlns:p14="http://schemas.microsoft.com/office/powerpoint/2010/main" val="370067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userDrawn="1">
            <p:ph sz="half" idx="1"/>
          </p:nvPr>
        </p:nvSpPr>
        <p:spPr>
          <a:xfrm>
            <a:off x="595921" y="1844985"/>
            <a:ext cx="5400000" cy="4023562"/>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Content Placeholder 3"/>
          <p:cNvSpPr>
            <a:spLocks noGrp="1"/>
          </p:cNvSpPr>
          <p:nvPr userDrawn="1">
            <p:ph sz="half" idx="2"/>
          </p:nvPr>
        </p:nvSpPr>
        <p:spPr>
          <a:xfrm>
            <a:off x="6446456" y="1842417"/>
            <a:ext cx="5400000" cy="402613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7" name="Title 1"/>
          <p:cNvSpPr>
            <a:spLocks noGrp="1"/>
          </p:cNvSpPr>
          <p:nvPr>
            <p:ph type="title" hasCustomPrompt="1"/>
          </p:nvPr>
        </p:nvSpPr>
        <p:spPr>
          <a:xfrm>
            <a:off x="595920" y="1101228"/>
            <a:ext cx="11250536" cy="493981"/>
          </a:xfrm>
        </p:spPr>
        <p:txBody>
          <a:bodyPr wrap="square">
            <a:noAutofit/>
          </a:bodyPr>
          <a:lstStyle>
            <a:lvl1pPr>
              <a:defRPr sz="2900" b="1">
                <a:solidFill>
                  <a:schemeClr val="tx1"/>
                </a:solidFill>
                <a:latin typeface="Arial" panose="020B0604020202020204" pitchFamily="34" charset="0"/>
                <a:cs typeface="Arial" panose="020B0604020202020204" pitchFamily="34" charset="0"/>
              </a:defRPr>
            </a:lvl1pPr>
          </a:lstStyle>
          <a:p>
            <a:r>
              <a:rPr lang="en-US"/>
              <a:t>Heading</a:t>
            </a:r>
            <a:endParaRPr lang="en-AU"/>
          </a:p>
        </p:txBody>
      </p:sp>
      <p:sp>
        <p:nvSpPr>
          <p:cNvPr id="9" name="Slide Number Placeholder 5">
            <a:extLst>
              <a:ext uri="{FF2B5EF4-FFF2-40B4-BE49-F238E27FC236}">
                <a16:creationId xmlns:a16="http://schemas.microsoft.com/office/drawing/2014/main" id="{997F1714-7A7C-474F-BD1E-FAA300EE54FC}"/>
              </a:ext>
            </a:extLst>
          </p:cNvPr>
          <p:cNvSpPr>
            <a:spLocks noGrp="1"/>
          </p:cNvSpPr>
          <p:nvPr>
            <p:ph type="sldNum" sz="quarter" idx="4"/>
          </p:nvPr>
        </p:nvSpPr>
        <p:spPr>
          <a:xfrm>
            <a:off x="498929" y="6510471"/>
            <a:ext cx="448128" cy="246221"/>
          </a:xfrm>
          <a:prstGeom prst="rect">
            <a:avLst/>
          </a:prstGeom>
        </p:spPr>
        <p:txBody>
          <a:bodyPr wrap="square" anchor="t">
            <a:spAutoFit/>
          </a:bodyPr>
          <a:lstStyle>
            <a:lvl1pPr>
              <a:defRPr lang="en-AU" sz="1000" smtClean="0">
                <a:solidFill>
                  <a:srgbClr val="3D3935"/>
                </a:solidFill>
                <a:latin typeface="Arial" panose="020B0604020202020204" pitchFamily="34" charset="0"/>
                <a:cs typeface="Arial" panose="020B0604020202020204" pitchFamily="34" charset="0"/>
              </a:defRPr>
            </a:lvl1pPr>
          </a:lstStyle>
          <a:p>
            <a:fld id="{16A89BA3-132D-40E1-AAB4-CDCD0A14C216}" type="slidenum">
              <a:rPr lang="en-AU" smtClean="0"/>
              <a:pPr/>
              <a:t>‹#›</a:t>
            </a:fld>
            <a:endParaRPr lang="en-AU"/>
          </a:p>
        </p:txBody>
      </p:sp>
      <p:sp>
        <p:nvSpPr>
          <p:cNvPr id="10" name="Footer Placeholder 4">
            <a:extLst>
              <a:ext uri="{FF2B5EF4-FFF2-40B4-BE49-F238E27FC236}">
                <a16:creationId xmlns:a16="http://schemas.microsoft.com/office/drawing/2014/main" id="{ACAD4323-79CE-0142-BD55-9C5C85959A3F}"/>
              </a:ext>
            </a:extLst>
          </p:cNvPr>
          <p:cNvSpPr>
            <a:spLocks noGrp="1"/>
          </p:cNvSpPr>
          <p:nvPr>
            <p:ph type="ftr" sz="quarter" idx="3"/>
          </p:nvPr>
        </p:nvSpPr>
        <p:spPr>
          <a:xfrm>
            <a:off x="690518" y="6510471"/>
            <a:ext cx="3086100" cy="246221"/>
          </a:xfrm>
          <a:prstGeom prst="rect">
            <a:avLst/>
          </a:prstGeom>
        </p:spPr>
        <p:txBody>
          <a:bodyPr wrap="square" anchor="t">
            <a:spAutoFit/>
          </a:bodyPr>
          <a:lstStyle>
            <a:lvl1pPr>
              <a:defRPr lang="en-AU" sz="1000" smtClean="0">
                <a:solidFill>
                  <a:srgbClr val="3D3935"/>
                </a:solidFill>
                <a:latin typeface="Arial" panose="020B0604020202020204" pitchFamily="34" charset="0"/>
                <a:cs typeface="Arial" panose="020B0604020202020204" pitchFamily="34" charset="0"/>
              </a:defRPr>
            </a:lvl1pPr>
          </a:lstStyle>
          <a:p>
            <a:r>
              <a:rPr lang="en-US"/>
              <a:t>| Directorate | Office | Faculty | School</a:t>
            </a:r>
          </a:p>
        </p:txBody>
      </p:sp>
    </p:spTree>
    <p:extLst>
      <p:ext uri="{BB962C8B-B14F-4D97-AF65-F5344CB8AC3E}">
        <p14:creationId xmlns:p14="http://schemas.microsoft.com/office/powerpoint/2010/main" val="1289585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lain White with Logo">
    <p:spTree>
      <p:nvGrpSpPr>
        <p:cNvPr id="1" name=""/>
        <p:cNvGrpSpPr/>
        <p:nvPr/>
      </p:nvGrpSpPr>
      <p:grpSpPr>
        <a:xfrm>
          <a:off x="0" y="0"/>
          <a:ext cx="0" cy="0"/>
          <a:chOff x="0" y="0"/>
          <a:chExt cx="0" cy="0"/>
        </a:xfrm>
      </p:grpSpPr>
      <p:sp>
        <p:nvSpPr>
          <p:cNvPr id="6" name="AutoShape 3"/>
          <p:cNvSpPr>
            <a:spLocks noChangeAspect="1" noChangeArrowheads="1" noTextEdit="1"/>
          </p:cNvSpPr>
          <p:nvPr userDrawn="1"/>
        </p:nvSpPr>
        <p:spPr bwMode="auto">
          <a:xfrm>
            <a:off x="0" y="0"/>
            <a:ext cx="12192000" cy="687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8" name="Freeform 6"/>
          <p:cNvSpPr>
            <a:spLocks/>
          </p:cNvSpPr>
          <p:nvPr userDrawn="1"/>
        </p:nvSpPr>
        <p:spPr bwMode="auto">
          <a:xfrm>
            <a:off x="0" y="-5945"/>
            <a:ext cx="6574012" cy="488754"/>
          </a:xfrm>
          <a:custGeom>
            <a:avLst/>
            <a:gdLst>
              <a:gd name="T0" fmla="*/ 0 w 3672"/>
              <a:gd name="T1" fmla="*/ 0 h 273"/>
              <a:gd name="T2" fmla="*/ 0 w 3672"/>
              <a:gd name="T3" fmla="*/ 273 h 273"/>
              <a:gd name="T4" fmla="*/ 3405 w 3672"/>
              <a:gd name="T5" fmla="*/ 273 h 273"/>
              <a:gd name="T6" fmla="*/ 3672 w 3672"/>
              <a:gd name="T7" fmla="*/ 0 h 273"/>
              <a:gd name="T8" fmla="*/ 0 w 3672"/>
              <a:gd name="T9" fmla="*/ 0 h 273"/>
            </a:gdLst>
            <a:ahLst/>
            <a:cxnLst>
              <a:cxn ang="0">
                <a:pos x="T0" y="T1"/>
              </a:cxn>
              <a:cxn ang="0">
                <a:pos x="T2" y="T3"/>
              </a:cxn>
              <a:cxn ang="0">
                <a:pos x="T4" y="T5"/>
              </a:cxn>
              <a:cxn ang="0">
                <a:pos x="T6" y="T7"/>
              </a:cxn>
              <a:cxn ang="0">
                <a:pos x="T8" y="T9"/>
              </a:cxn>
            </a:cxnLst>
            <a:rect l="0" t="0" r="r" b="b"/>
            <a:pathLst>
              <a:path w="3672" h="273">
                <a:moveTo>
                  <a:pt x="0" y="0"/>
                </a:moveTo>
                <a:lnTo>
                  <a:pt x="0" y="273"/>
                </a:lnTo>
                <a:lnTo>
                  <a:pt x="3405" y="273"/>
                </a:lnTo>
                <a:lnTo>
                  <a:pt x="3672" y="0"/>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10" name="Freeform 8"/>
          <p:cNvSpPr>
            <a:spLocks/>
          </p:cNvSpPr>
          <p:nvPr userDrawn="1"/>
        </p:nvSpPr>
        <p:spPr bwMode="auto">
          <a:xfrm>
            <a:off x="6096000" y="6380085"/>
            <a:ext cx="6096000" cy="483383"/>
          </a:xfrm>
          <a:custGeom>
            <a:avLst/>
            <a:gdLst>
              <a:gd name="T0" fmla="*/ 3405 w 3405"/>
              <a:gd name="T1" fmla="*/ 270 h 270"/>
              <a:gd name="T2" fmla="*/ 3405 w 3405"/>
              <a:gd name="T3" fmla="*/ 0 h 270"/>
              <a:gd name="T4" fmla="*/ 267 w 3405"/>
              <a:gd name="T5" fmla="*/ 0 h 270"/>
              <a:gd name="T6" fmla="*/ 0 w 3405"/>
              <a:gd name="T7" fmla="*/ 270 h 270"/>
              <a:gd name="T8" fmla="*/ 3405 w 3405"/>
              <a:gd name="T9" fmla="*/ 270 h 270"/>
            </a:gdLst>
            <a:ahLst/>
            <a:cxnLst>
              <a:cxn ang="0">
                <a:pos x="T0" y="T1"/>
              </a:cxn>
              <a:cxn ang="0">
                <a:pos x="T2" y="T3"/>
              </a:cxn>
              <a:cxn ang="0">
                <a:pos x="T4" y="T5"/>
              </a:cxn>
              <a:cxn ang="0">
                <a:pos x="T6" y="T7"/>
              </a:cxn>
              <a:cxn ang="0">
                <a:pos x="T8" y="T9"/>
              </a:cxn>
            </a:cxnLst>
            <a:rect l="0" t="0" r="r" b="b"/>
            <a:pathLst>
              <a:path w="3405" h="270">
                <a:moveTo>
                  <a:pt x="3405" y="270"/>
                </a:moveTo>
                <a:lnTo>
                  <a:pt x="3405" y="0"/>
                </a:lnTo>
                <a:lnTo>
                  <a:pt x="267" y="0"/>
                </a:lnTo>
                <a:lnTo>
                  <a:pt x="0" y="270"/>
                </a:lnTo>
                <a:lnTo>
                  <a:pt x="3405" y="27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11" name="Freeform 9"/>
          <p:cNvSpPr>
            <a:spLocks/>
          </p:cNvSpPr>
          <p:nvPr userDrawn="1"/>
        </p:nvSpPr>
        <p:spPr bwMode="auto">
          <a:xfrm>
            <a:off x="10423175" y="359278"/>
            <a:ext cx="295401" cy="381336"/>
          </a:xfrm>
          <a:custGeom>
            <a:avLst/>
            <a:gdLst>
              <a:gd name="T0" fmla="*/ 70 w 70"/>
              <a:gd name="T1" fmla="*/ 0 h 90"/>
              <a:gd name="T2" fmla="*/ 70 w 70"/>
              <a:gd name="T3" fmla="*/ 40 h 90"/>
              <a:gd name="T4" fmla="*/ 35 w 70"/>
              <a:gd name="T5" fmla="*/ 90 h 90"/>
              <a:gd name="T6" fmla="*/ 0 w 70"/>
              <a:gd name="T7" fmla="*/ 40 h 90"/>
              <a:gd name="T8" fmla="*/ 0 w 70"/>
              <a:gd name="T9" fmla="*/ 0 h 90"/>
              <a:gd name="T10" fmla="*/ 70 w 70"/>
              <a:gd name="T11" fmla="*/ 0 h 90"/>
            </a:gdLst>
            <a:ahLst/>
            <a:cxnLst>
              <a:cxn ang="0">
                <a:pos x="T0" y="T1"/>
              </a:cxn>
              <a:cxn ang="0">
                <a:pos x="T2" y="T3"/>
              </a:cxn>
              <a:cxn ang="0">
                <a:pos x="T4" y="T5"/>
              </a:cxn>
              <a:cxn ang="0">
                <a:pos x="T6" y="T7"/>
              </a:cxn>
              <a:cxn ang="0">
                <a:pos x="T8" y="T9"/>
              </a:cxn>
              <a:cxn ang="0">
                <a:pos x="T10" y="T11"/>
              </a:cxn>
            </a:cxnLst>
            <a:rect l="0" t="0" r="r" b="b"/>
            <a:pathLst>
              <a:path w="70" h="90">
                <a:moveTo>
                  <a:pt x="70" y="0"/>
                </a:moveTo>
                <a:cubicBezTo>
                  <a:pt x="70" y="40"/>
                  <a:pt x="70" y="40"/>
                  <a:pt x="70" y="40"/>
                </a:cubicBezTo>
                <a:cubicBezTo>
                  <a:pt x="70" y="60"/>
                  <a:pt x="57" y="82"/>
                  <a:pt x="35" y="90"/>
                </a:cubicBezTo>
                <a:cubicBezTo>
                  <a:pt x="13" y="82"/>
                  <a:pt x="0" y="60"/>
                  <a:pt x="0" y="40"/>
                </a:cubicBezTo>
                <a:cubicBezTo>
                  <a:pt x="0" y="0"/>
                  <a:pt x="0" y="0"/>
                  <a:pt x="0" y="0"/>
                </a:cubicBezTo>
                <a:cubicBezTo>
                  <a:pt x="70" y="0"/>
                  <a:pt x="70" y="0"/>
                  <a:pt x="70" y="0"/>
                </a:cubicBezTo>
                <a:close/>
              </a:path>
            </a:pathLst>
          </a:custGeom>
          <a:solidFill>
            <a:srgbClr val="F2120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12" name="Freeform 10"/>
          <p:cNvSpPr>
            <a:spLocks/>
          </p:cNvSpPr>
          <p:nvPr userDrawn="1"/>
        </p:nvSpPr>
        <p:spPr bwMode="auto">
          <a:xfrm>
            <a:off x="10476885" y="405826"/>
            <a:ext cx="186192" cy="245272"/>
          </a:xfrm>
          <a:custGeom>
            <a:avLst/>
            <a:gdLst>
              <a:gd name="T0" fmla="*/ 0 w 104"/>
              <a:gd name="T1" fmla="*/ 69 h 137"/>
              <a:gd name="T2" fmla="*/ 52 w 104"/>
              <a:gd name="T3" fmla="*/ 0 h 137"/>
              <a:gd name="T4" fmla="*/ 104 w 104"/>
              <a:gd name="T5" fmla="*/ 69 h 137"/>
              <a:gd name="T6" fmla="*/ 52 w 104"/>
              <a:gd name="T7" fmla="*/ 137 h 137"/>
              <a:gd name="T8" fmla="*/ 0 w 104"/>
              <a:gd name="T9" fmla="*/ 69 h 137"/>
              <a:gd name="T10" fmla="*/ 0 w 104"/>
              <a:gd name="T11" fmla="*/ 69 h 137"/>
            </a:gdLst>
            <a:ahLst/>
            <a:cxnLst>
              <a:cxn ang="0">
                <a:pos x="T0" y="T1"/>
              </a:cxn>
              <a:cxn ang="0">
                <a:pos x="T2" y="T3"/>
              </a:cxn>
              <a:cxn ang="0">
                <a:pos x="T4" y="T5"/>
              </a:cxn>
              <a:cxn ang="0">
                <a:pos x="T6" y="T7"/>
              </a:cxn>
              <a:cxn ang="0">
                <a:pos x="T8" y="T9"/>
              </a:cxn>
              <a:cxn ang="0">
                <a:pos x="T10" y="T11"/>
              </a:cxn>
            </a:cxnLst>
            <a:rect l="0" t="0" r="r" b="b"/>
            <a:pathLst>
              <a:path w="104" h="137">
                <a:moveTo>
                  <a:pt x="0" y="69"/>
                </a:moveTo>
                <a:lnTo>
                  <a:pt x="52" y="0"/>
                </a:lnTo>
                <a:lnTo>
                  <a:pt x="104" y="69"/>
                </a:lnTo>
                <a:lnTo>
                  <a:pt x="52" y="137"/>
                </a:lnTo>
                <a:lnTo>
                  <a:pt x="0" y="69"/>
                </a:lnTo>
                <a:lnTo>
                  <a:pt x="0" y="6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13" name="Freeform 11"/>
          <p:cNvSpPr>
            <a:spLocks/>
          </p:cNvSpPr>
          <p:nvPr userDrawn="1"/>
        </p:nvSpPr>
        <p:spPr bwMode="auto">
          <a:xfrm>
            <a:off x="10503739" y="455954"/>
            <a:ext cx="134273" cy="161128"/>
          </a:xfrm>
          <a:custGeom>
            <a:avLst/>
            <a:gdLst>
              <a:gd name="T0" fmla="*/ 14 w 32"/>
              <a:gd name="T1" fmla="*/ 21 h 38"/>
              <a:gd name="T2" fmla="*/ 16 w 32"/>
              <a:gd name="T3" fmla="*/ 38 h 38"/>
              <a:gd name="T4" fmla="*/ 16 w 32"/>
              <a:gd name="T5" fmla="*/ 38 h 38"/>
              <a:gd name="T6" fmla="*/ 16 w 32"/>
              <a:gd name="T7" fmla="*/ 38 h 38"/>
              <a:gd name="T8" fmla="*/ 18 w 32"/>
              <a:gd name="T9" fmla="*/ 21 h 38"/>
              <a:gd name="T10" fmla="*/ 18 w 32"/>
              <a:gd name="T11" fmla="*/ 19 h 38"/>
              <a:gd name="T12" fmla="*/ 25 w 32"/>
              <a:gd name="T13" fmla="*/ 19 h 38"/>
              <a:gd name="T14" fmla="*/ 25 w 32"/>
              <a:gd name="T15" fmla="*/ 20 h 38"/>
              <a:gd name="T16" fmla="*/ 27 w 32"/>
              <a:gd name="T17" fmla="*/ 22 h 38"/>
              <a:gd name="T18" fmla="*/ 29 w 32"/>
              <a:gd name="T19" fmla="*/ 20 h 38"/>
              <a:gd name="T20" fmla="*/ 29 w 32"/>
              <a:gd name="T21" fmla="*/ 19 h 38"/>
              <a:gd name="T22" fmla="*/ 29 w 32"/>
              <a:gd name="T23" fmla="*/ 19 h 38"/>
              <a:gd name="T24" fmla="*/ 32 w 32"/>
              <a:gd name="T25" fmla="*/ 17 h 38"/>
              <a:gd name="T26" fmla="*/ 29 w 32"/>
              <a:gd name="T27" fmla="*/ 15 h 38"/>
              <a:gd name="T28" fmla="*/ 29 w 32"/>
              <a:gd name="T29" fmla="*/ 15 h 38"/>
              <a:gd name="T30" fmla="*/ 29 w 32"/>
              <a:gd name="T31" fmla="*/ 14 h 38"/>
              <a:gd name="T32" fmla="*/ 27 w 32"/>
              <a:gd name="T33" fmla="*/ 12 h 38"/>
              <a:gd name="T34" fmla="*/ 25 w 32"/>
              <a:gd name="T35" fmla="*/ 14 h 38"/>
              <a:gd name="T36" fmla="*/ 25 w 32"/>
              <a:gd name="T37" fmla="*/ 15 h 38"/>
              <a:gd name="T38" fmla="*/ 18 w 32"/>
              <a:gd name="T39" fmla="*/ 15 h 38"/>
              <a:gd name="T40" fmla="*/ 18 w 32"/>
              <a:gd name="T41" fmla="*/ 7 h 38"/>
              <a:gd name="T42" fmla="*/ 19 w 32"/>
              <a:gd name="T43" fmla="*/ 7 h 38"/>
              <a:gd name="T44" fmla="*/ 21 w 32"/>
              <a:gd name="T45" fmla="*/ 5 h 38"/>
              <a:gd name="T46" fmla="*/ 19 w 32"/>
              <a:gd name="T47" fmla="*/ 3 h 38"/>
              <a:gd name="T48" fmla="*/ 18 w 32"/>
              <a:gd name="T49" fmla="*/ 3 h 38"/>
              <a:gd name="T50" fmla="*/ 18 w 32"/>
              <a:gd name="T51" fmla="*/ 3 h 38"/>
              <a:gd name="T52" fmla="*/ 16 w 32"/>
              <a:gd name="T53" fmla="*/ 0 h 38"/>
              <a:gd name="T54" fmla="*/ 14 w 32"/>
              <a:gd name="T55" fmla="*/ 3 h 38"/>
              <a:gd name="T56" fmla="*/ 14 w 32"/>
              <a:gd name="T57" fmla="*/ 3 h 38"/>
              <a:gd name="T58" fmla="*/ 14 w 32"/>
              <a:gd name="T59" fmla="*/ 3 h 38"/>
              <a:gd name="T60" fmla="*/ 11 w 32"/>
              <a:gd name="T61" fmla="*/ 5 h 38"/>
              <a:gd name="T62" fmla="*/ 14 w 32"/>
              <a:gd name="T63" fmla="*/ 7 h 38"/>
              <a:gd name="T64" fmla="*/ 14 w 32"/>
              <a:gd name="T65" fmla="*/ 7 h 38"/>
              <a:gd name="T66" fmla="*/ 14 w 32"/>
              <a:gd name="T67" fmla="*/ 15 h 38"/>
              <a:gd name="T68" fmla="*/ 14 w 32"/>
              <a:gd name="T69" fmla="*/ 15 h 38"/>
              <a:gd name="T70" fmla="*/ 7 w 32"/>
              <a:gd name="T71" fmla="*/ 15 h 38"/>
              <a:gd name="T72" fmla="*/ 7 w 32"/>
              <a:gd name="T73" fmla="*/ 14 h 38"/>
              <a:gd name="T74" fmla="*/ 5 w 32"/>
              <a:gd name="T75" fmla="*/ 12 h 38"/>
              <a:gd name="T76" fmla="*/ 3 w 32"/>
              <a:gd name="T77" fmla="*/ 14 h 38"/>
              <a:gd name="T78" fmla="*/ 3 w 32"/>
              <a:gd name="T79" fmla="*/ 15 h 38"/>
              <a:gd name="T80" fmla="*/ 3 w 32"/>
              <a:gd name="T81" fmla="*/ 15 h 38"/>
              <a:gd name="T82" fmla="*/ 0 w 32"/>
              <a:gd name="T83" fmla="*/ 17 h 38"/>
              <a:gd name="T84" fmla="*/ 3 w 32"/>
              <a:gd name="T85" fmla="*/ 19 h 38"/>
              <a:gd name="T86" fmla="*/ 3 w 32"/>
              <a:gd name="T87" fmla="*/ 19 h 38"/>
              <a:gd name="T88" fmla="*/ 3 w 32"/>
              <a:gd name="T89" fmla="*/ 20 h 38"/>
              <a:gd name="T90" fmla="*/ 5 w 32"/>
              <a:gd name="T91" fmla="*/ 22 h 38"/>
              <a:gd name="T92" fmla="*/ 7 w 32"/>
              <a:gd name="T93" fmla="*/ 20 h 38"/>
              <a:gd name="T94" fmla="*/ 7 w 32"/>
              <a:gd name="T95" fmla="*/ 19 h 38"/>
              <a:gd name="T96" fmla="*/ 14 w 32"/>
              <a:gd name="T97" fmla="*/ 19 h 38"/>
              <a:gd name="T98" fmla="*/ 14 w 32"/>
              <a:gd name="T99" fmla="*/ 2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 h="38">
                <a:moveTo>
                  <a:pt x="14" y="21"/>
                </a:moveTo>
                <a:cubicBezTo>
                  <a:pt x="14" y="28"/>
                  <a:pt x="16" y="37"/>
                  <a:pt x="16" y="38"/>
                </a:cubicBezTo>
                <a:cubicBezTo>
                  <a:pt x="16" y="38"/>
                  <a:pt x="16" y="38"/>
                  <a:pt x="16" y="38"/>
                </a:cubicBezTo>
                <a:cubicBezTo>
                  <a:pt x="16" y="38"/>
                  <a:pt x="16" y="38"/>
                  <a:pt x="16" y="38"/>
                </a:cubicBezTo>
                <a:cubicBezTo>
                  <a:pt x="16" y="37"/>
                  <a:pt x="18" y="28"/>
                  <a:pt x="18" y="21"/>
                </a:cubicBezTo>
                <a:cubicBezTo>
                  <a:pt x="18" y="19"/>
                  <a:pt x="18" y="19"/>
                  <a:pt x="18" y="19"/>
                </a:cubicBezTo>
                <a:cubicBezTo>
                  <a:pt x="25" y="19"/>
                  <a:pt x="25" y="19"/>
                  <a:pt x="25" y="19"/>
                </a:cubicBezTo>
                <a:cubicBezTo>
                  <a:pt x="25" y="20"/>
                  <a:pt x="25" y="20"/>
                  <a:pt x="25" y="20"/>
                </a:cubicBezTo>
                <a:cubicBezTo>
                  <a:pt x="25" y="21"/>
                  <a:pt x="26" y="22"/>
                  <a:pt x="27" y="22"/>
                </a:cubicBezTo>
                <a:cubicBezTo>
                  <a:pt x="28" y="22"/>
                  <a:pt x="29" y="21"/>
                  <a:pt x="29" y="20"/>
                </a:cubicBezTo>
                <a:cubicBezTo>
                  <a:pt x="29" y="19"/>
                  <a:pt x="29" y="19"/>
                  <a:pt x="29" y="19"/>
                </a:cubicBezTo>
                <a:cubicBezTo>
                  <a:pt x="29" y="19"/>
                  <a:pt x="29" y="19"/>
                  <a:pt x="29" y="19"/>
                </a:cubicBezTo>
                <a:cubicBezTo>
                  <a:pt x="30" y="19"/>
                  <a:pt x="32" y="18"/>
                  <a:pt x="32" y="17"/>
                </a:cubicBezTo>
                <a:cubicBezTo>
                  <a:pt x="32" y="16"/>
                  <a:pt x="30" y="15"/>
                  <a:pt x="29" y="15"/>
                </a:cubicBezTo>
                <a:cubicBezTo>
                  <a:pt x="29" y="15"/>
                  <a:pt x="29" y="15"/>
                  <a:pt x="29" y="15"/>
                </a:cubicBezTo>
                <a:cubicBezTo>
                  <a:pt x="29" y="14"/>
                  <a:pt x="29" y="14"/>
                  <a:pt x="29" y="14"/>
                </a:cubicBezTo>
                <a:cubicBezTo>
                  <a:pt x="29" y="13"/>
                  <a:pt x="28" y="12"/>
                  <a:pt x="27" y="12"/>
                </a:cubicBezTo>
                <a:cubicBezTo>
                  <a:pt x="26" y="12"/>
                  <a:pt x="25" y="13"/>
                  <a:pt x="25" y="14"/>
                </a:cubicBezTo>
                <a:cubicBezTo>
                  <a:pt x="25" y="15"/>
                  <a:pt x="25" y="15"/>
                  <a:pt x="25" y="15"/>
                </a:cubicBezTo>
                <a:cubicBezTo>
                  <a:pt x="18" y="15"/>
                  <a:pt x="18" y="15"/>
                  <a:pt x="18" y="15"/>
                </a:cubicBezTo>
                <a:cubicBezTo>
                  <a:pt x="18" y="7"/>
                  <a:pt x="18" y="7"/>
                  <a:pt x="18" y="7"/>
                </a:cubicBezTo>
                <a:cubicBezTo>
                  <a:pt x="19" y="7"/>
                  <a:pt x="19" y="7"/>
                  <a:pt x="19" y="7"/>
                </a:cubicBezTo>
                <a:cubicBezTo>
                  <a:pt x="20" y="7"/>
                  <a:pt x="21" y="6"/>
                  <a:pt x="21" y="5"/>
                </a:cubicBezTo>
                <a:cubicBezTo>
                  <a:pt x="21" y="4"/>
                  <a:pt x="20" y="3"/>
                  <a:pt x="19" y="3"/>
                </a:cubicBezTo>
                <a:cubicBezTo>
                  <a:pt x="18" y="3"/>
                  <a:pt x="18" y="3"/>
                  <a:pt x="18" y="3"/>
                </a:cubicBezTo>
                <a:cubicBezTo>
                  <a:pt x="18" y="3"/>
                  <a:pt x="18" y="3"/>
                  <a:pt x="18" y="3"/>
                </a:cubicBezTo>
                <a:cubicBezTo>
                  <a:pt x="18" y="2"/>
                  <a:pt x="17" y="0"/>
                  <a:pt x="16" y="0"/>
                </a:cubicBezTo>
                <a:cubicBezTo>
                  <a:pt x="15" y="0"/>
                  <a:pt x="14" y="2"/>
                  <a:pt x="14" y="3"/>
                </a:cubicBezTo>
                <a:cubicBezTo>
                  <a:pt x="14" y="3"/>
                  <a:pt x="14" y="3"/>
                  <a:pt x="14" y="3"/>
                </a:cubicBezTo>
                <a:cubicBezTo>
                  <a:pt x="14" y="3"/>
                  <a:pt x="14" y="3"/>
                  <a:pt x="14" y="3"/>
                </a:cubicBezTo>
                <a:cubicBezTo>
                  <a:pt x="12" y="3"/>
                  <a:pt x="11" y="4"/>
                  <a:pt x="11" y="5"/>
                </a:cubicBezTo>
                <a:cubicBezTo>
                  <a:pt x="11" y="6"/>
                  <a:pt x="12" y="7"/>
                  <a:pt x="14" y="7"/>
                </a:cubicBezTo>
                <a:cubicBezTo>
                  <a:pt x="14" y="7"/>
                  <a:pt x="14" y="7"/>
                  <a:pt x="14" y="7"/>
                </a:cubicBezTo>
                <a:cubicBezTo>
                  <a:pt x="14" y="15"/>
                  <a:pt x="14" y="15"/>
                  <a:pt x="14" y="15"/>
                </a:cubicBezTo>
                <a:cubicBezTo>
                  <a:pt x="14" y="15"/>
                  <a:pt x="14" y="15"/>
                  <a:pt x="14" y="15"/>
                </a:cubicBezTo>
                <a:cubicBezTo>
                  <a:pt x="7" y="15"/>
                  <a:pt x="7" y="15"/>
                  <a:pt x="7" y="15"/>
                </a:cubicBezTo>
                <a:cubicBezTo>
                  <a:pt x="7" y="14"/>
                  <a:pt x="7" y="14"/>
                  <a:pt x="7" y="14"/>
                </a:cubicBezTo>
                <a:cubicBezTo>
                  <a:pt x="7" y="13"/>
                  <a:pt x="7" y="12"/>
                  <a:pt x="5" y="12"/>
                </a:cubicBezTo>
                <a:cubicBezTo>
                  <a:pt x="4" y="12"/>
                  <a:pt x="3" y="13"/>
                  <a:pt x="3" y="14"/>
                </a:cubicBezTo>
                <a:cubicBezTo>
                  <a:pt x="3" y="15"/>
                  <a:pt x="3" y="15"/>
                  <a:pt x="3" y="15"/>
                </a:cubicBezTo>
                <a:cubicBezTo>
                  <a:pt x="3" y="15"/>
                  <a:pt x="3" y="15"/>
                  <a:pt x="3" y="15"/>
                </a:cubicBezTo>
                <a:cubicBezTo>
                  <a:pt x="2" y="15"/>
                  <a:pt x="0" y="16"/>
                  <a:pt x="0" y="17"/>
                </a:cubicBezTo>
                <a:cubicBezTo>
                  <a:pt x="0" y="18"/>
                  <a:pt x="2" y="19"/>
                  <a:pt x="3" y="19"/>
                </a:cubicBezTo>
                <a:cubicBezTo>
                  <a:pt x="3" y="19"/>
                  <a:pt x="3" y="19"/>
                  <a:pt x="3" y="19"/>
                </a:cubicBezTo>
                <a:cubicBezTo>
                  <a:pt x="3" y="20"/>
                  <a:pt x="3" y="20"/>
                  <a:pt x="3" y="20"/>
                </a:cubicBezTo>
                <a:cubicBezTo>
                  <a:pt x="3" y="21"/>
                  <a:pt x="4" y="22"/>
                  <a:pt x="5" y="22"/>
                </a:cubicBezTo>
                <a:cubicBezTo>
                  <a:pt x="7" y="22"/>
                  <a:pt x="7" y="21"/>
                  <a:pt x="7" y="20"/>
                </a:cubicBezTo>
                <a:cubicBezTo>
                  <a:pt x="7" y="19"/>
                  <a:pt x="7" y="19"/>
                  <a:pt x="7" y="19"/>
                </a:cubicBezTo>
                <a:cubicBezTo>
                  <a:pt x="14" y="19"/>
                  <a:pt x="14" y="19"/>
                  <a:pt x="14" y="19"/>
                </a:cubicBezTo>
                <a:cubicBezTo>
                  <a:pt x="14" y="21"/>
                  <a:pt x="14" y="21"/>
                  <a:pt x="14" y="21"/>
                </a:cubicBezTo>
                <a:close/>
              </a:path>
            </a:pathLst>
          </a:custGeom>
          <a:solidFill>
            <a:srgbClr val="F2120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41" name="Freeform 39"/>
          <p:cNvSpPr>
            <a:spLocks/>
          </p:cNvSpPr>
          <p:nvPr userDrawn="1"/>
        </p:nvSpPr>
        <p:spPr bwMode="auto">
          <a:xfrm>
            <a:off x="11534957" y="359278"/>
            <a:ext cx="297191" cy="377755"/>
          </a:xfrm>
          <a:custGeom>
            <a:avLst/>
            <a:gdLst>
              <a:gd name="T0" fmla="*/ 70 w 70"/>
              <a:gd name="T1" fmla="*/ 0 h 89"/>
              <a:gd name="T2" fmla="*/ 70 w 70"/>
              <a:gd name="T3" fmla="*/ 55 h 89"/>
              <a:gd name="T4" fmla="*/ 37 w 70"/>
              <a:gd name="T5" fmla="*/ 89 h 89"/>
              <a:gd name="T6" fmla="*/ 0 w 70"/>
              <a:gd name="T7" fmla="*/ 55 h 89"/>
              <a:gd name="T8" fmla="*/ 0 w 70"/>
              <a:gd name="T9" fmla="*/ 0 h 89"/>
              <a:gd name="T10" fmla="*/ 16 w 70"/>
              <a:gd name="T11" fmla="*/ 0 h 89"/>
              <a:gd name="T12" fmla="*/ 16 w 70"/>
              <a:gd name="T13" fmla="*/ 56 h 89"/>
              <a:gd name="T14" fmla="*/ 38 w 70"/>
              <a:gd name="T15" fmla="*/ 81 h 89"/>
              <a:gd name="T16" fmla="*/ 60 w 70"/>
              <a:gd name="T17" fmla="*/ 56 h 89"/>
              <a:gd name="T18" fmla="*/ 60 w 70"/>
              <a:gd name="T19" fmla="*/ 0 h 89"/>
              <a:gd name="T20" fmla="*/ 70 w 70"/>
              <a:gd name="T2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89">
                <a:moveTo>
                  <a:pt x="70" y="0"/>
                </a:moveTo>
                <a:cubicBezTo>
                  <a:pt x="70" y="55"/>
                  <a:pt x="70" y="55"/>
                  <a:pt x="70" y="55"/>
                </a:cubicBezTo>
                <a:cubicBezTo>
                  <a:pt x="70" y="84"/>
                  <a:pt x="47" y="89"/>
                  <a:pt x="37" y="89"/>
                </a:cubicBezTo>
                <a:cubicBezTo>
                  <a:pt x="19" y="89"/>
                  <a:pt x="0" y="83"/>
                  <a:pt x="0" y="55"/>
                </a:cubicBezTo>
                <a:cubicBezTo>
                  <a:pt x="0" y="0"/>
                  <a:pt x="0" y="0"/>
                  <a:pt x="0" y="0"/>
                </a:cubicBezTo>
                <a:cubicBezTo>
                  <a:pt x="16" y="0"/>
                  <a:pt x="16" y="0"/>
                  <a:pt x="16" y="0"/>
                </a:cubicBezTo>
                <a:cubicBezTo>
                  <a:pt x="16" y="56"/>
                  <a:pt x="16" y="56"/>
                  <a:pt x="16" y="56"/>
                </a:cubicBezTo>
                <a:cubicBezTo>
                  <a:pt x="16" y="72"/>
                  <a:pt x="24" y="81"/>
                  <a:pt x="38" y="81"/>
                </a:cubicBezTo>
                <a:cubicBezTo>
                  <a:pt x="50" y="81"/>
                  <a:pt x="60" y="73"/>
                  <a:pt x="60" y="56"/>
                </a:cubicBezTo>
                <a:cubicBezTo>
                  <a:pt x="60" y="0"/>
                  <a:pt x="60" y="0"/>
                  <a:pt x="60" y="0"/>
                </a:cubicBezTo>
                <a:cubicBezTo>
                  <a:pt x="70" y="0"/>
                  <a:pt x="70" y="0"/>
                  <a:pt x="70" y="0"/>
                </a:cubicBezTo>
                <a:close/>
              </a:path>
            </a:pathLst>
          </a:custGeom>
          <a:solidFill>
            <a:srgbClr val="3D0F5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42" name="Freeform 40"/>
          <p:cNvSpPr>
            <a:spLocks/>
          </p:cNvSpPr>
          <p:nvPr userDrawn="1"/>
        </p:nvSpPr>
        <p:spPr bwMode="auto">
          <a:xfrm>
            <a:off x="11133928" y="355697"/>
            <a:ext cx="347320" cy="381336"/>
          </a:xfrm>
          <a:custGeom>
            <a:avLst/>
            <a:gdLst>
              <a:gd name="T0" fmla="*/ 47 w 82"/>
              <a:gd name="T1" fmla="*/ 90 h 90"/>
              <a:gd name="T2" fmla="*/ 0 w 82"/>
              <a:gd name="T3" fmla="*/ 46 h 90"/>
              <a:gd name="T4" fmla="*/ 49 w 82"/>
              <a:gd name="T5" fmla="*/ 0 h 90"/>
              <a:gd name="T6" fmla="*/ 75 w 82"/>
              <a:gd name="T7" fmla="*/ 10 h 90"/>
              <a:gd name="T8" fmla="*/ 82 w 82"/>
              <a:gd name="T9" fmla="*/ 21 h 90"/>
              <a:gd name="T10" fmla="*/ 73 w 82"/>
              <a:gd name="T11" fmla="*/ 30 h 90"/>
              <a:gd name="T12" fmla="*/ 64 w 82"/>
              <a:gd name="T13" fmla="*/ 21 h 90"/>
              <a:gd name="T14" fmla="*/ 67 w 82"/>
              <a:gd name="T15" fmla="*/ 15 h 90"/>
              <a:gd name="T16" fmla="*/ 49 w 82"/>
              <a:gd name="T17" fmla="*/ 8 h 90"/>
              <a:gd name="T18" fmla="*/ 16 w 82"/>
              <a:gd name="T19" fmla="*/ 45 h 90"/>
              <a:gd name="T20" fmla="*/ 51 w 82"/>
              <a:gd name="T21" fmla="*/ 83 h 90"/>
              <a:gd name="T22" fmla="*/ 79 w 82"/>
              <a:gd name="T23" fmla="*/ 72 h 90"/>
              <a:gd name="T24" fmla="*/ 82 w 82"/>
              <a:gd name="T25" fmla="*/ 76 h 90"/>
              <a:gd name="T26" fmla="*/ 47 w 82"/>
              <a:gd name="T2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90">
                <a:moveTo>
                  <a:pt x="47" y="90"/>
                </a:moveTo>
                <a:cubicBezTo>
                  <a:pt x="18" y="90"/>
                  <a:pt x="0" y="70"/>
                  <a:pt x="0" y="46"/>
                </a:cubicBezTo>
                <a:cubicBezTo>
                  <a:pt x="0" y="22"/>
                  <a:pt x="19" y="0"/>
                  <a:pt x="49" y="0"/>
                </a:cubicBezTo>
                <a:cubicBezTo>
                  <a:pt x="57" y="0"/>
                  <a:pt x="68" y="3"/>
                  <a:pt x="75" y="10"/>
                </a:cubicBezTo>
                <a:cubicBezTo>
                  <a:pt x="79" y="13"/>
                  <a:pt x="82" y="17"/>
                  <a:pt x="82" y="21"/>
                </a:cubicBezTo>
                <a:cubicBezTo>
                  <a:pt x="82" y="26"/>
                  <a:pt x="78" y="30"/>
                  <a:pt x="73" y="30"/>
                </a:cubicBezTo>
                <a:cubicBezTo>
                  <a:pt x="68" y="30"/>
                  <a:pt x="64" y="26"/>
                  <a:pt x="64" y="21"/>
                </a:cubicBezTo>
                <a:cubicBezTo>
                  <a:pt x="64" y="19"/>
                  <a:pt x="65" y="17"/>
                  <a:pt x="67" y="15"/>
                </a:cubicBezTo>
                <a:cubicBezTo>
                  <a:pt x="63" y="10"/>
                  <a:pt x="55" y="8"/>
                  <a:pt x="49" y="8"/>
                </a:cubicBezTo>
                <a:cubicBezTo>
                  <a:pt x="28" y="8"/>
                  <a:pt x="16" y="27"/>
                  <a:pt x="16" y="45"/>
                </a:cubicBezTo>
                <a:cubicBezTo>
                  <a:pt x="16" y="65"/>
                  <a:pt x="30" y="83"/>
                  <a:pt x="51" y="83"/>
                </a:cubicBezTo>
                <a:cubicBezTo>
                  <a:pt x="61" y="83"/>
                  <a:pt x="70" y="78"/>
                  <a:pt x="79" y="72"/>
                </a:cubicBezTo>
                <a:cubicBezTo>
                  <a:pt x="82" y="76"/>
                  <a:pt x="82" y="76"/>
                  <a:pt x="82" y="76"/>
                </a:cubicBezTo>
                <a:cubicBezTo>
                  <a:pt x="73" y="86"/>
                  <a:pt x="59" y="90"/>
                  <a:pt x="47" y="90"/>
                </a:cubicBezTo>
                <a:close/>
              </a:path>
            </a:pathLst>
          </a:custGeom>
          <a:solidFill>
            <a:srgbClr val="3D0F5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43" name="Freeform 41"/>
          <p:cNvSpPr>
            <a:spLocks noEditPoints="1"/>
          </p:cNvSpPr>
          <p:nvPr userDrawn="1"/>
        </p:nvSpPr>
        <p:spPr bwMode="auto">
          <a:xfrm>
            <a:off x="10790189" y="359278"/>
            <a:ext cx="338368" cy="372384"/>
          </a:xfrm>
          <a:custGeom>
            <a:avLst/>
            <a:gdLst>
              <a:gd name="T0" fmla="*/ 149 w 189"/>
              <a:gd name="T1" fmla="*/ 206 h 208"/>
              <a:gd name="T2" fmla="*/ 189 w 189"/>
              <a:gd name="T3" fmla="*/ 206 h 208"/>
              <a:gd name="T4" fmla="*/ 109 w 189"/>
              <a:gd name="T5" fmla="*/ 0 h 208"/>
              <a:gd name="T6" fmla="*/ 78 w 189"/>
              <a:gd name="T7" fmla="*/ 0 h 208"/>
              <a:gd name="T8" fmla="*/ 0 w 189"/>
              <a:gd name="T9" fmla="*/ 208 h 208"/>
              <a:gd name="T10" fmla="*/ 22 w 189"/>
              <a:gd name="T11" fmla="*/ 208 h 208"/>
              <a:gd name="T12" fmla="*/ 43 w 189"/>
              <a:gd name="T13" fmla="*/ 147 h 208"/>
              <a:gd name="T14" fmla="*/ 128 w 189"/>
              <a:gd name="T15" fmla="*/ 147 h 208"/>
              <a:gd name="T16" fmla="*/ 149 w 189"/>
              <a:gd name="T17" fmla="*/ 206 h 208"/>
              <a:gd name="T18" fmla="*/ 149 w 189"/>
              <a:gd name="T19" fmla="*/ 206 h 208"/>
              <a:gd name="T20" fmla="*/ 50 w 189"/>
              <a:gd name="T21" fmla="*/ 130 h 208"/>
              <a:gd name="T22" fmla="*/ 85 w 189"/>
              <a:gd name="T23" fmla="*/ 33 h 208"/>
              <a:gd name="T24" fmla="*/ 121 w 189"/>
              <a:gd name="T25" fmla="*/ 130 h 208"/>
              <a:gd name="T26" fmla="*/ 50 w 189"/>
              <a:gd name="T27" fmla="*/ 130 h 208"/>
              <a:gd name="T28" fmla="*/ 50 w 189"/>
              <a:gd name="T29" fmla="*/ 13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9" h="208">
                <a:moveTo>
                  <a:pt x="149" y="206"/>
                </a:moveTo>
                <a:lnTo>
                  <a:pt x="189" y="206"/>
                </a:lnTo>
                <a:lnTo>
                  <a:pt x="109" y="0"/>
                </a:lnTo>
                <a:lnTo>
                  <a:pt x="78" y="0"/>
                </a:lnTo>
                <a:lnTo>
                  <a:pt x="0" y="208"/>
                </a:lnTo>
                <a:lnTo>
                  <a:pt x="22" y="208"/>
                </a:lnTo>
                <a:lnTo>
                  <a:pt x="43" y="147"/>
                </a:lnTo>
                <a:lnTo>
                  <a:pt x="128" y="147"/>
                </a:lnTo>
                <a:lnTo>
                  <a:pt x="149" y="206"/>
                </a:lnTo>
                <a:lnTo>
                  <a:pt x="149" y="206"/>
                </a:lnTo>
                <a:close/>
                <a:moveTo>
                  <a:pt x="50" y="130"/>
                </a:moveTo>
                <a:lnTo>
                  <a:pt x="85" y="33"/>
                </a:lnTo>
                <a:lnTo>
                  <a:pt x="121" y="130"/>
                </a:lnTo>
                <a:lnTo>
                  <a:pt x="50" y="130"/>
                </a:lnTo>
                <a:lnTo>
                  <a:pt x="50" y="130"/>
                </a:lnTo>
                <a:close/>
              </a:path>
            </a:pathLst>
          </a:custGeom>
          <a:solidFill>
            <a:srgbClr val="3D0F5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2" name="Rectangle 1"/>
          <p:cNvSpPr/>
          <p:nvPr userDrawn="1"/>
        </p:nvSpPr>
        <p:spPr>
          <a:xfrm>
            <a:off x="8092" y="2147"/>
            <a:ext cx="6870138" cy="6230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p:cNvSpPr/>
          <p:nvPr userDrawn="1"/>
        </p:nvSpPr>
        <p:spPr>
          <a:xfrm>
            <a:off x="5761528" y="6229968"/>
            <a:ext cx="6422379" cy="6230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ext Placeholder 49">
            <a:extLst>
              <a:ext uri="{FF2B5EF4-FFF2-40B4-BE49-F238E27FC236}">
                <a16:creationId xmlns:a16="http://schemas.microsoft.com/office/drawing/2014/main" id="{AA4BFA9F-9D20-4A4E-B67E-824839B69CB7}"/>
              </a:ext>
            </a:extLst>
          </p:cNvPr>
          <p:cNvSpPr>
            <a:spLocks noGrp="1"/>
          </p:cNvSpPr>
          <p:nvPr>
            <p:ph type="body" sz="quarter" idx="15" hasCustomPrompt="1"/>
          </p:nvPr>
        </p:nvSpPr>
        <p:spPr>
          <a:xfrm>
            <a:off x="587829" y="1828800"/>
            <a:ext cx="11219858" cy="3959181"/>
          </a:xfrm>
        </p:spPr>
        <p:txBody>
          <a:bodyPr>
            <a:noAutofit/>
          </a:bodyPr>
          <a:lstStyle>
            <a:lvl1pPr marL="0" indent="0">
              <a:buNone/>
              <a:defRPr sz="1900">
                <a:solidFill>
                  <a:srgbClr val="3D3935"/>
                </a:solidFill>
                <a:latin typeface="Arial" panose="020B0604020202020204" pitchFamily="34" charset="0"/>
                <a:cs typeface="Arial" panose="020B0604020202020204" pitchFamily="34" charset="0"/>
              </a:defRPr>
            </a:lvl1pPr>
          </a:lstStyle>
          <a:p>
            <a:pPr lvl="0"/>
            <a:r>
              <a:rPr lang="en-AU"/>
              <a:t>Body</a:t>
            </a:r>
          </a:p>
        </p:txBody>
      </p:sp>
      <p:sp>
        <p:nvSpPr>
          <p:cNvPr id="19" name="Title 1">
            <a:extLst>
              <a:ext uri="{FF2B5EF4-FFF2-40B4-BE49-F238E27FC236}">
                <a16:creationId xmlns:a16="http://schemas.microsoft.com/office/drawing/2014/main" id="{09BA30E5-B06E-A24E-A1A4-C18CAE0C0C7A}"/>
              </a:ext>
            </a:extLst>
          </p:cNvPr>
          <p:cNvSpPr>
            <a:spLocks noGrp="1"/>
          </p:cNvSpPr>
          <p:nvPr>
            <p:ph type="title" hasCustomPrompt="1"/>
          </p:nvPr>
        </p:nvSpPr>
        <p:spPr>
          <a:xfrm>
            <a:off x="595920" y="1101228"/>
            <a:ext cx="11211767" cy="493981"/>
          </a:xfrm>
        </p:spPr>
        <p:txBody>
          <a:bodyPr wrap="square" anchor="t" anchorCtr="0">
            <a:noAutofit/>
          </a:bodyPr>
          <a:lstStyle>
            <a:lvl1pPr>
              <a:defRPr sz="2900" b="1">
                <a:solidFill>
                  <a:srgbClr val="3D3935"/>
                </a:solidFill>
                <a:latin typeface="Arial" panose="020B0604020202020204" pitchFamily="34" charset="0"/>
                <a:cs typeface="Arial" panose="020B0604020202020204" pitchFamily="34" charset="0"/>
              </a:defRPr>
            </a:lvl1pPr>
          </a:lstStyle>
          <a:p>
            <a:r>
              <a:rPr lang="en-US"/>
              <a:t>Heading</a:t>
            </a:r>
            <a:endParaRPr lang="en-AU"/>
          </a:p>
        </p:txBody>
      </p:sp>
      <p:sp>
        <p:nvSpPr>
          <p:cNvPr id="15" name="Slide Number Placeholder 5">
            <a:extLst>
              <a:ext uri="{FF2B5EF4-FFF2-40B4-BE49-F238E27FC236}">
                <a16:creationId xmlns:a16="http://schemas.microsoft.com/office/drawing/2014/main" id="{FCD4045F-D983-0148-A341-68A79F50C332}"/>
              </a:ext>
            </a:extLst>
          </p:cNvPr>
          <p:cNvSpPr>
            <a:spLocks noGrp="1"/>
          </p:cNvSpPr>
          <p:nvPr>
            <p:ph type="sldNum" sz="quarter" idx="4"/>
          </p:nvPr>
        </p:nvSpPr>
        <p:spPr>
          <a:xfrm>
            <a:off x="498929" y="6510471"/>
            <a:ext cx="448128" cy="246221"/>
          </a:xfrm>
          <a:prstGeom prst="rect">
            <a:avLst/>
          </a:prstGeom>
        </p:spPr>
        <p:txBody>
          <a:bodyPr wrap="square" anchor="t">
            <a:spAutoFit/>
          </a:bodyPr>
          <a:lstStyle>
            <a:lvl1pPr>
              <a:defRPr lang="en-AU" sz="1000" smtClean="0">
                <a:solidFill>
                  <a:srgbClr val="3D3935"/>
                </a:solidFill>
                <a:latin typeface="Arial" panose="020B0604020202020204" pitchFamily="34" charset="0"/>
                <a:cs typeface="Arial" panose="020B0604020202020204" pitchFamily="34" charset="0"/>
              </a:defRPr>
            </a:lvl1pPr>
          </a:lstStyle>
          <a:p>
            <a:fld id="{16A89BA3-132D-40E1-AAB4-CDCD0A14C216}" type="slidenum">
              <a:rPr lang="en-AU" smtClean="0"/>
              <a:pPr/>
              <a:t>‹#›</a:t>
            </a:fld>
            <a:endParaRPr lang="en-AU"/>
          </a:p>
        </p:txBody>
      </p:sp>
      <p:sp>
        <p:nvSpPr>
          <p:cNvPr id="16" name="Footer Placeholder 4">
            <a:extLst>
              <a:ext uri="{FF2B5EF4-FFF2-40B4-BE49-F238E27FC236}">
                <a16:creationId xmlns:a16="http://schemas.microsoft.com/office/drawing/2014/main" id="{9A0F4649-82DB-9E4E-9865-6D903A13D70C}"/>
              </a:ext>
            </a:extLst>
          </p:cNvPr>
          <p:cNvSpPr>
            <a:spLocks noGrp="1"/>
          </p:cNvSpPr>
          <p:nvPr>
            <p:ph type="ftr" sz="quarter" idx="3"/>
          </p:nvPr>
        </p:nvSpPr>
        <p:spPr>
          <a:xfrm>
            <a:off x="690518" y="6510471"/>
            <a:ext cx="3086100" cy="246221"/>
          </a:xfrm>
          <a:prstGeom prst="rect">
            <a:avLst/>
          </a:prstGeom>
        </p:spPr>
        <p:txBody>
          <a:bodyPr wrap="square" anchor="t">
            <a:spAutoFit/>
          </a:bodyPr>
          <a:lstStyle>
            <a:lvl1pPr>
              <a:defRPr lang="en-AU" sz="1000" smtClean="0">
                <a:solidFill>
                  <a:srgbClr val="3D3935"/>
                </a:solidFill>
                <a:latin typeface="Arial" panose="020B0604020202020204" pitchFamily="34" charset="0"/>
                <a:cs typeface="Arial" panose="020B0604020202020204" pitchFamily="34" charset="0"/>
              </a:defRPr>
            </a:lvl1pPr>
          </a:lstStyle>
          <a:p>
            <a:r>
              <a:rPr lang="en-US"/>
              <a:t>| Directorate | Office | Faculty | School</a:t>
            </a:r>
          </a:p>
        </p:txBody>
      </p:sp>
    </p:spTree>
    <p:extLst>
      <p:ext uri="{BB962C8B-B14F-4D97-AF65-F5344CB8AC3E}">
        <p14:creationId xmlns:p14="http://schemas.microsoft.com/office/powerpoint/2010/main" val="268227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99B823FE-D165-EB44-80A7-79FF8BEA2195}"/>
              </a:ext>
            </a:extLst>
          </p:cNvPr>
          <p:cNvSpPr>
            <a:spLocks noGrp="1"/>
          </p:cNvSpPr>
          <p:nvPr>
            <p:ph type="sldNum" sz="quarter" idx="4"/>
          </p:nvPr>
        </p:nvSpPr>
        <p:spPr>
          <a:xfrm>
            <a:off x="498929" y="6510471"/>
            <a:ext cx="448128" cy="246221"/>
          </a:xfrm>
          <a:prstGeom prst="rect">
            <a:avLst/>
          </a:prstGeom>
        </p:spPr>
        <p:txBody>
          <a:bodyPr wrap="square" anchor="t">
            <a:spAutoFit/>
          </a:bodyPr>
          <a:lstStyle>
            <a:lvl1pPr>
              <a:defRPr lang="en-AU" sz="1000" smtClean="0">
                <a:solidFill>
                  <a:srgbClr val="3D3935"/>
                </a:solidFill>
                <a:latin typeface="Arial" panose="020B0604020202020204" pitchFamily="34" charset="0"/>
                <a:cs typeface="Arial" panose="020B0604020202020204" pitchFamily="34" charset="0"/>
              </a:defRPr>
            </a:lvl1pPr>
          </a:lstStyle>
          <a:p>
            <a:fld id="{16A89BA3-132D-40E1-AAB4-CDCD0A14C216}" type="slidenum">
              <a:rPr lang="en-AU" smtClean="0"/>
              <a:pPr/>
              <a:t>‹#›</a:t>
            </a:fld>
            <a:endParaRPr lang="en-AU"/>
          </a:p>
        </p:txBody>
      </p:sp>
      <p:sp>
        <p:nvSpPr>
          <p:cNvPr id="3" name="Footer Placeholder 4">
            <a:extLst>
              <a:ext uri="{FF2B5EF4-FFF2-40B4-BE49-F238E27FC236}">
                <a16:creationId xmlns:a16="http://schemas.microsoft.com/office/drawing/2014/main" id="{FCABFF57-D9F9-6549-AB8E-14E962A7C3AB}"/>
              </a:ext>
            </a:extLst>
          </p:cNvPr>
          <p:cNvSpPr>
            <a:spLocks noGrp="1"/>
          </p:cNvSpPr>
          <p:nvPr>
            <p:ph type="ftr" sz="quarter" idx="3"/>
          </p:nvPr>
        </p:nvSpPr>
        <p:spPr>
          <a:xfrm>
            <a:off x="690518" y="6510471"/>
            <a:ext cx="3086100" cy="246221"/>
          </a:xfrm>
          <a:prstGeom prst="rect">
            <a:avLst/>
          </a:prstGeom>
        </p:spPr>
        <p:txBody>
          <a:bodyPr wrap="square" anchor="t">
            <a:spAutoFit/>
          </a:bodyPr>
          <a:lstStyle>
            <a:lvl1pPr>
              <a:defRPr lang="en-AU" sz="1000" smtClean="0">
                <a:solidFill>
                  <a:srgbClr val="3D3935"/>
                </a:solidFill>
                <a:latin typeface="Arial" panose="020B0604020202020204" pitchFamily="34" charset="0"/>
                <a:cs typeface="Arial" panose="020B0604020202020204" pitchFamily="34" charset="0"/>
              </a:defRPr>
            </a:lvl1pPr>
          </a:lstStyle>
          <a:p>
            <a:r>
              <a:rPr lang="en-US"/>
              <a:t>| Directorate | Office | Faculty | School</a:t>
            </a:r>
          </a:p>
        </p:txBody>
      </p:sp>
    </p:spTree>
    <p:extLst>
      <p:ext uri="{BB962C8B-B14F-4D97-AF65-F5344CB8AC3E}">
        <p14:creationId xmlns:p14="http://schemas.microsoft.com/office/powerpoint/2010/main" val="1577701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lain with no logo">
    <p:spTree>
      <p:nvGrpSpPr>
        <p:cNvPr id="1" name=""/>
        <p:cNvGrpSpPr/>
        <p:nvPr/>
      </p:nvGrpSpPr>
      <p:grpSpPr>
        <a:xfrm>
          <a:off x="0" y="0"/>
          <a:ext cx="0" cy="0"/>
          <a:chOff x="0" y="0"/>
          <a:chExt cx="0" cy="0"/>
        </a:xfrm>
      </p:grpSpPr>
      <p:sp>
        <p:nvSpPr>
          <p:cNvPr id="6" name="AutoShape 3"/>
          <p:cNvSpPr>
            <a:spLocks noChangeAspect="1" noChangeArrowheads="1" noTextEdit="1"/>
          </p:cNvSpPr>
          <p:nvPr userDrawn="1"/>
        </p:nvSpPr>
        <p:spPr bwMode="auto">
          <a:xfrm>
            <a:off x="0" y="0"/>
            <a:ext cx="12192000" cy="687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8" name="Freeform 6"/>
          <p:cNvSpPr>
            <a:spLocks/>
          </p:cNvSpPr>
          <p:nvPr userDrawn="1"/>
        </p:nvSpPr>
        <p:spPr bwMode="auto">
          <a:xfrm>
            <a:off x="0" y="-5945"/>
            <a:ext cx="6574012" cy="488754"/>
          </a:xfrm>
          <a:custGeom>
            <a:avLst/>
            <a:gdLst>
              <a:gd name="T0" fmla="*/ 0 w 3672"/>
              <a:gd name="T1" fmla="*/ 0 h 273"/>
              <a:gd name="T2" fmla="*/ 0 w 3672"/>
              <a:gd name="T3" fmla="*/ 273 h 273"/>
              <a:gd name="T4" fmla="*/ 3405 w 3672"/>
              <a:gd name="T5" fmla="*/ 273 h 273"/>
              <a:gd name="T6" fmla="*/ 3672 w 3672"/>
              <a:gd name="T7" fmla="*/ 0 h 273"/>
              <a:gd name="T8" fmla="*/ 0 w 3672"/>
              <a:gd name="T9" fmla="*/ 0 h 273"/>
            </a:gdLst>
            <a:ahLst/>
            <a:cxnLst>
              <a:cxn ang="0">
                <a:pos x="T0" y="T1"/>
              </a:cxn>
              <a:cxn ang="0">
                <a:pos x="T2" y="T3"/>
              </a:cxn>
              <a:cxn ang="0">
                <a:pos x="T4" y="T5"/>
              </a:cxn>
              <a:cxn ang="0">
                <a:pos x="T6" y="T7"/>
              </a:cxn>
              <a:cxn ang="0">
                <a:pos x="T8" y="T9"/>
              </a:cxn>
            </a:cxnLst>
            <a:rect l="0" t="0" r="r" b="b"/>
            <a:pathLst>
              <a:path w="3672" h="273">
                <a:moveTo>
                  <a:pt x="0" y="0"/>
                </a:moveTo>
                <a:lnTo>
                  <a:pt x="0" y="273"/>
                </a:lnTo>
                <a:lnTo>
                  <a:pt x="3405" y="273"/>
                </a:lnTo>
                <a:lnTo>
                  <a:pt x="3672" y="0"/>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10" name="Freeform 8"/>
          <p:cNvSpPr>
            <a:spLocks/>
          </p:cNvSpPr>
          <p:nvPr userDrawn="1"/>
        </p:nvSpPr>
        <p:spPr bwMode="auto">
          <a:xfrm>
            <a:off x="6096000" y="6380085"/>
            <a:ext cx="6096000" cy="483383"/>
          </a:xfrm>
          <a:custGeom>
            <a:avLst/>
            <a:gdLst>
              <a:gd name="T0" fmla="*/ 3405 w 3405"/>
              <a:gd name="T1" fmla="*/ 270 h 270"/>
              <a:gd name="T2" fmla="*/ 3405 w 3405"/>
              <a:gd name="T3" fmla="*/ 0 h 270"/>
              <a:gd name="T4" fmla="*/ 267 w 3405"/>
              <a:gd name="T5" fmla="*/ 0 h 270"/>
              <a:gd name="T6" fmla="*/ 0 w 3405"/>
              <a:gd name="T7" fmla="*/ 270 h 270"/>
              <a:gd name="T8" fmla="*/ 3405 w 3405"/>
              <a:gd name="T9" fmla="*/ 270 h 270"/>
            </a:gdLst>
            <a:ahLst/>
            <a:cxnLst>
              <a:cxn ang="0">
                <a:pos x="T0" y="T1"/>
              </a:cxn>
              <a:cxn ang="0">
                <a:pos x="T2" y="T3"/>
              </a:cxn>
              <a:cxn ang="0">
                <a:pos x="T4" y="T5"/>
              </a:cxn>
              <a:cxn ang="0">
                <a:pos x="T6" y="T7"/>
              </a:cxn>
              <a:cxn ang="0">
                <a:pos x="T8" y="T9"/>
              </a:cxn>
            </a:cxnLst>
            <a:rect l="0" t="0" r="r" b="b"/>
            <a:pathLst>
              <a:path w="3405" h="270">
                <a:moveTo>
                  <a:pt x="3405" y="270"/>
                </a:moveTo>
                <a:lnTo>
                  <a:pt x="3405" y="0"/>
                </a:lnTo>
                <a:lnTo>
                  <a:pt x="267" y="0"/>
                </a:lnTo>
                <a:lnTo>
                  <a:pt x="0" y="270"/>
                </a:lnTo>
                <a:lnTo>
                  <a:pt x="3405" y="27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11" name="Freeform 9"/>
          <p:cNvSpPr>
            <a:spLocks/>
          </p:cNvSpPr>
          <p:nvPr userDrawn="1"/>
        </p:nvSpPr>
        <p:spPr bwMode="auto">
          <a:xfrm>
            <a:off x="10423175" y="359278"/>
            <a:ext cx="295401" cy="381336"/>
          </a:xfrm>
          <a:custGeom>
            <a:avLst/>
            <a:gdLst>
              <a:gd name="T0" fmla="*/ 70 w 70"/>
              <a:gd name="T1" fmla="*/ 0 h 90"/>
              <a:gd name="T2" fmla="*/ 70 w 70"/>
              <a:gd name="T3" fmla="*/ 40 h 90"/>
              <a:gd name="T4" fmla="*/ 35 w 70"/>
              <a:gd name="T5" fmla="*/ 90 h 90"/>
              <a:gd name="T6" fmla="*/ 0 w 70"/>
              <a:gd name="T7" fmla="*/ 40 h 90"/>
              <a:gd name="T8" fmla="*/ 0 w 70"/>
              <a:gd name="T9" fmla="*/ 0 h 90"/>
              <a:gd name="T10" fmla="*/ 70 w 70"/>
              <a:gd name="T11" fmla="*/ 0 h 90"/>
            </a:gdLst>
            <a:ahLst/>
            <a:cxnLst>
              <a:cxn ang="0">
                <a:pos x="T0" y="T1"/>
              </a:cxn>
              <a:cxn ang="0">
                <a:pos x="T2" y="T3"/>
              </a:cxn>
              <a:cxn ang="0">
                <a:pos x="T4" y="T5"/>
              </a:cxn>
              <a:cxn ang="0">
                <a:pos x="T6" y="T7"/>
              </a:cxn>
              <a:cxn ang="0">
                <a:pos x="T8" y="T9"/>
              </a:cxn>
              <a:cxn ang="0">
                <a:pos x="T10" y="T11"/>
              </a:cxn>
            </a:cxnLst>
            <a:rect l="0" t="0" r="r" b="b"/>
            <a:pathLst>
              <a:path w="70" h="90">
                <a:moveTo>
                  <a:pt x="70" y="0"/>
                </a:moveTo>
                <a:cubicBezTo>
                  <a:pt x="70" y="40"/>
                  <a:pt x="70" y="40"/>
                  <a:pt x="70" y="40"/>
                </a:cubicBezTo>
                <a:cubicBezTo>
                  <a:pt x="70" y="60"/>
                  <a:pt x="57" y="82"/>
                  <a:pt x="35" y="90"/>
                </a:cubicBezTo>
                <a:cubicBezTo>
                  <a:pt x="13" y="82"/>
                  <a:pt x="0" y="60"/>
                  <a:pt x="0" y="40"/>
                </a:cubicBezTo>
                <a:cubicBezTo>
                  <a:pt x="0" y="0"/>
                  <a:pt x="0" y="0"/>
                  <a:pt x="0" y="0"/>
                </a:cubicBezTo>
                <a:cubicBezTo>
                  <a:pt x="70" y="0"/>
                  <a:pt x="70" y="0"/>
                  <a:pt x="70" y="0"/>
                </a:cubicBezTo>
                <a:close/>
              </a:path>
            </a:pathLst>
          </a:custGeom>
          <a:solidFill>
            <a:srgbClr val="F2120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12" name="Freeform 10"/>
          <p:cNvSpPr>
            <a:spLocks/>
          </p:cNvSpPr>
          <p:nvPr userDrawn="1"/>
        </p:nvSpPr>
        <p:spPr bwMode="auto">
          <a:xfrm>
            <a:off x="10476885" y="405826"/>
            <a:ext cx="186192" cy="245272"/>
          </a:xfrm>
          <a:custGeom>
            <a:avLst/>
            <a:gdLst>
              <a:gd name="T0" fmla="*/ 0 w 104"/>
              <a:gd name="T1" fmla="*/ 69 h 137"/>
              <a:gd name="T2" fmla="*/ 52 w 104"/>
              <a:gd name="T3" fmla="*/ 0 h 137"/>
              <a:gd name="T4" fmla="*/ 104 w 104"/>
              <a:gd name="T5" fmla="*/ 69 h 137"/>
              <a:gd name="T6" fmla="*/ 52 w 104"/>
              <a:gd name="T7" fmla="*/ 137 h 137"/>
              <a:gd name="T8" fmla="*/ 0 w 104"/>
              <a:gd name="T9" fmla="*/ 69 h 137"/>
              <a:gd name="T10" fmla="*/ 0 w 104"/>
              <a:gd name="T11" fmla="*/ 69 h 137"/>
            </a:gdLst>
            <a:ahLst/>
            <a:cxnLst>
              <a:cxn ang="0">
                <a:pos x="T0" y="T1"/>
              </a:cxn>
              <a:cxn ang="0">
                <a:pos x="T2" y="T3"/>
              </a:cxn>
              <a:cxn ang="0">
                <a:pos x="T4" y="T5"/>
              </a:cxn>
              <a:cxn ang="0">
                <a:pos x="T6" y="T7"/>
              </a:cxn>
              <a:cxn ang="0">
                <a:pos x="T8" y="T9"/>
              </a:cxn>
              <a:cxn ang="0">
                <a:pos x="T10" y="T11"/>
              </a:cxn>
            </a:cxnLst>
            <a:rect l="0" t="0" r="r" b="b"/>
            <a:pathLst>
              <a:path w="104" h="137">
                <a:moveTo>
                  <a:pt x="0" y="69"/>
                </a:moveTo>
                <a:lnTo>
                  <a:pt x="52" y="0"/>
                </a:lnTo>
                <a:lnTo>
                  <a:pt x="104" y="69"/>
                </a:lnTo>
                <a:lnTo>
                  <a:pt x="52" y="137"/>
                </a:lnTo>
                <a:lnTo>
                  <a:pt x="0" y="69"/>
                </a:lnTo>
                <a:lnTo>
                  <a:pt x="0" y="6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13" name="Freeform 11"/>
          <p:cNvSpPr>
            <a:spLocks/>
          </p:cNvSpPr>
          <p:nvPr userDrawn="1"/>
        </p:nvSpPr>
        <p:spPr bwMode="auto">
          <a:xfrm>
            <a:off x="10503739" y="455954"/>
            <a:ext cx="134273" cy="161128"/>
          </a:xfrm>
          <a:custGeom>
            <a:avLst/>
            <a:gdLst>
              <a:gd name="T0" fmla="*/ 14 w 32"/>
              <a:gd name="T1" fmla="*/ 21 h 38"/>
              <a:gd name="T2" fmla="*/ 16 w 32"/>
              <a:gd name="T3" fmla="*/ 38 h 38"/>
              <a:gd name="T4" fmla="*/ 16 w 32"/>
              <a:gd name="T5" fmla="*/ 38 h 38"/>
              <a:gd name="T6" fmla="*/ 16 w 32"/>
              <a:gd name="T7" fmla="*/ 38 h 38"/>
              <a:gd name="T8" fmla="*/ 18 w 32"/>
              <a:gd name="T9" fmla="*/ 21 h 38"/>
              <a:gd name="T10" fmla="*/ 18 w 32"/>
              <a:gd name="T11" fmla="*/ 19 h 38"/>
              <a:gd name="T12" fmla="*/ 25 w 32"/>
              <a:gd name="T13" fmla="*/ 19 h 38"/>
              <a:gd name="T14" fmla="*/ 25 w 32"/>
              <a:gd name="T15" fmla="*/ 20 h 38"/>
              <a:gd name="T16" fmla="*/ 27 w 32"/>
              <a:gd name="T17" fmla="*/ 22 h 38"/>
              <a:gd name="T18" fmla="*/ 29 w 32"/>
              <a:gd name="T19" fmla="*/ 20 h 38"/>
              <a:gd name="T20" fmla="*/ 29 w 32"/>
              <a:gd name="T21" fmla="*/ 19 h 38"/>
              <a:gd name="T22" fmla="*/ 29 w 32"/>
              <a:gd name="T23" fmla="*/ 19 h 38"/>
              <a:gd name="T24" fmla="*/ 32 w 32"/>
              <a:gd name="T25" fmla="*/ 17 h 38"/>
              <a:gd name="T26" fmla="*/ 29 w 32"/>
              <a:gd name="T27" fmla="*/ 15 h 38"/>
              <a:gd name="T28" fmla="*/ 29 w 32"/>
              <a:gd name="T29" fmla="*/ 15 h 38"/>
              <a:gd name="T30" fmla="*/ 29 w 32"/>
              <a:gd name="T31" fmla="*/ 14 h 38"/>
              <a:gd name="T32" fmla="*/ 27 w 32"/>
              <a:gd name="T33" fmla="*/ 12 h 38"/>
              <a:gd name="T34" fmla="*/ 25 w 32"/>
              <a:gd name="T35" fmla="*/ 14 h 38"/>
              <a:gd name="T36" fmla="*/ 25 w 32"/>
              <a:gd name="T37" fmla="*/ 15 h 38"/>
              <a:gd name="T38" fmla="*/ 18 w 32"/>
              <a:gd name="T39" fmla="*/ 15 h 38"/>
              <a:gd name="T40" fmla="*/ 18 w 32"/>
              <a:gd name="T41" fmla="*/ 7 h 38"/>
              <a:gd name="T42" fmla="*/ 19 w 32"/>
              <a:gd name="T43" fmla="*/ 7 h 38"/>
              <a:gd name="T44" fmla="*/ 21 w 32"/>
              <a:gd name="T45" fmla="*/ 5 h 38"/>
              <a:gd name="T46" fmla="*/ 19 w 32"/>
              <a:gd name="T47" fmla="*/ 3 h 38"/>
              <a:gd name="T48" fmla="*/ 18 w 32"/>
              <a:gd name="T49" fmla="*/ 3 h 38"/>
              <a:gd name="T50" fmla="*/ 18 w 32"/>
              <a:gd name="T51" fmla="*/ 3 h 38"/>
              <a:gd name="T52" fmla="*/ 16 w 32"/>
              <a:gd name="T53" fmla="*/ 0 h 38"/>
              <a:gd name="T54" fmla="*/ 14 w 32"/>
              <a:gd name="T55" fmla="*/ 3 h 38"/>
              <a:gd name="T56" fmla="*/ 14 w 32"/>
              <a:gd name="T57" fmla="*/ 3 h 38"/>
              <a:gd name="T58" fmla="*/ 14 w 32"/>
              <a:gd name="T59" fmla="*/ 3 h 38"/>
              <a:gd name="T60" fmla="*/ 11 w 32"/>
              <a:gd name="T61" fmla="*/ 5 h 38"/>
              <a:gd name="T62" fmla="*/ 14 w 32"/>
              <a:gd name="T63" fmla="*/ 7 h 38"/>
              <a:gd name="T64" fmla="*/ 14 w 32"/>
              <a:gd name="T65" fmla="*/ 7 h 38"/>
              <a:gd name="T66" fmla="*/ 14 w 32"/>
              <a:gd name="T67" fmla="*/ 15 h 38"/>
              <a:gd name="T68" fmla="*/ 14 w 32"/>
              <a:gd name="T69" fmla="*/ 15 h 38"/>
              <a:gd name="T70" fmla="*/ 7 w 32"/>
              <a:gd name="T71" fmla="*/ 15 h 38"/>
              <a:gd name="T72" fmla="*/ 7 w 32"/>
              <a:gd name="T73" fmla="*/ 14 h 38"/>
              <a:gd name="T74" fmla="*/ 5 w 32"/>
              <a:gd name="T75" fmla="*/ 12 h 38"/>
              <a:gd name="T76" fmla="*/ 3 w 32"/>
              <a:gd name="T77" fmla="*/ 14 h 38"/>
              <a:gd name="T78" fmla="*/ 3 w 32"/>
              <a:gd name="T79" fmla="*/ 15 h 38"/>
              <a:gd name="T80" fmla="*/ 3 w 32"/>
              <a:gd name="T81" fmla="*/ 15 h 38"/>
              <a:gd name="T82" fmla="*/ 0 w 32"/>
              <a:gd name="T83" fmla="*/ 17 h 38"/>
              <a:gd name="T84" fmla="*/ 3 w 32"/>
              <a:gd name="T85" fmla="*/ 19 h 38"/>
              <a:gd name="T86" fmla="*/ 3 w 32"/>
              <a:gd name="T87" fmla="*/ 19 h 38"/>
              <a:gd name="T88" fmla="*/ 3 w 32"/>
              <a:gd name="T89" fmla="*/ 20 h 38"/>
              <a:gd name="T90" fmla="*/ 5 w 32"/>
              <a:gd name="T91" fmla="*/ 22 h 38"/>
              <a:gd name="T92" fmla="*/ 7 w 32"/>
              <a:gd name="T93" fmla="*/ 20 h 38"/>
              <a:gd name="T94" fmla="*/ 7 w 32"/>
              <a:gd name="T95" fmla="*/ 19 h 38"/>
              <a:gd name="T96" fmla="*/ 14 w 32"/>
              <a:gd name="T97" fmla="*/ 19 h 38"/>
              <a:gd name="T98" fmla="*/ 14 w 32"/>
              <a:gd name="T99" fmla="*/ 2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 h="38">
                <a:moveTo>
                  <a:pt x="14" y="21"/>
                </a:moveTo>
                <a:cubicBezTo>
                  <a:pt x="14" y="28"/>
                  <a:pt x="16" y="37"/>
                  <a:pt x="16" y="38"/>
                </a:cubicBezTo>
                <a:cubicBezTo>
                  <a:pt x="16" y="38"/>
                  <a:pt x="16" y="38"/>
                  <a:pt x="16" y="38"/>
                </a:cubicBezTo>
                <a:cubicBezTo>
                  <a:pt x="16" y="38"/>
                  <a:pt x="16" y="38"/>
                  <a:pt x="16" y="38"/>
                </a:cubicBezTo>
                <a:cubicBezTo>
                  <a:pt x="16" y="37"/>
                  <a:pt x="18" y="28"/>
                  <a:pt x="18" y="21"/>
                </a:cubicBezTo>
                <a:cubicBezTo>
                  <a:pt x="18" y="19"/>
                  <a:pt x="18" y="19"/>
                  <a:pt x="18" y="19"/>
                </a:cubicBezTo>
                <a:cubicBezTo>
                  <a:pt x="25" y="19"/>
                  <a:pt x="25" y="19"/>
                  <a:pt x="25" y="19"/>
                </a:cubicBezTo>
                <a:cubicBezTo>
                  <a:pt x="25" y="20"/>
                  <a:pt x="25" y="20"/>
                  <a:pt x="25" y="20"/>
                </a:cubicBezTo>
                <a:cubicBezTo>
                  <a:pt x="25" y="21"/>
                  <a:pt x="26" y="22"/>
                  <a:pt x="27" y="22"/>
                </a:cubicBezTo>
                <a:cubicBezTo>
                  <a:pt x="28" y="22"/>
                  <a:pt x="29" y="21"/>
                  <a:pt x="29" y="20"/>
                </a:cubicBezTo>
                <a:cubicBezTo>
                  <a:pt x="29" y="19"/>
                  <a:pt x="29" y="19"/>
                  <a:pt x="29" y="19"/>
                </a:cubicBezTo>
                <a:cubicBezTo>
                  <a:pt x="29" y="19"/>
                  <a:pt x="29" y="19"/>
                  <a:pt x="29" y="19"/>
                </a:cubicBezTo>
                <a:cubicBezTo>
                  <a:pt x="30" y="19"/>
                  <a:pt x="32" y="18"/>
                  <a:pt x="32" y="17"/>
                </a:cubicBezTo>
                <a:cubicBezTo>
                  <a:pt x="32" y="16"/>
                  <a:pt x="30" y="15"/>
                  <a:pt x="29" y="15"/>
                </a:cubicBezTo>
                <a:cubicBezTo>
                  <a:pt x="29" y="15"/>
                  <a:pt x="29" y="15"/>
                  <a:pt x="29" y="15"/>
                </a:cubicBezTo>
                <a:cubicBezTo>
                  <a:pt x="29" y="14"/>
                  <a:pt x="29" y="14"/>
                  <a:pt x="29" y="14"/>
                </a:cubicBezTo>
                <a:cubicBezTo>
                  <a:pt x="29" y="13"/>
                  <a:pt x="28" y="12"/>
                  <a:pt x="27" y="12"/>
                </a:cubicBezTo>
                <a:cubicBezTo>
                  <a:pt x="26" y="12"/>
                  <a:pt x="25" y="13"/>
                  <a:pt x="25" y="14"/>
                </a:cubicBezTo>
                <a:cubicBezTo>
                  <a:pt x="25" y="15"/>
                  <a:pt x="25" y="15"/>
                  <a:pt x="25" y="15"/>
                </a:cubicBezTo>
                <a:cubicBezTo>
                  <a:pt x="18" y="15"/>
                  <a:pt x="18" y="15"/>
                  <a:pt x="18" y="15"/>
                </a:cubicBezTo>
                <a:cubicBezTo>
                  <a:pt x="18" y="7"/>
                  <a:pt x="18" y="7"/>
                  <a:pt x="18" y="7"/>
                </a:cubicBezTo>
                <a:cubicBezTo>
                  <a:pt x="19" y="7"/>
                  <a:pt x="19" y="7"/>
                  <a:pt x="19" y="7"/>
                </a:cubicBezTo>
                <a:cubicBezTo>
                  <a:pt x="20" y="7"/>
                  <a:pt x="21" y="6"/>
                  <a:pt x="21" y="5"/>
                </a:cubicBezTo>
                <a:cubicBezTo>
                  <a:pt x="21" y="4"/>
                  <a:pt x="20" y="3"/>
                  <a:pt x="19" y="3"/>
                </a:cubicBezTo>
                <a:cubicBezTo>
                  <a:pt x="18" y="3"/>
                  <a:pt x="18" y="3"/>
                  <a:pt x="18" y="3"/>
                </a:cubicBezTo>
                <a:cubicBezTo>
                  <a:pt x="18" y="3"/>
                  <a:pt x="18" y="3"/>
                  <a:pt x="18" y="3"/>
                </a:cubicBezTo>
                <a:cubicBezTo>
                  <a:pt x="18" y="2"/>
                  <a:pt x="17" y="0"/>
                  <a:pt x="16" y="0"/>
                </a:cubicBezTo>
                <a:cubicBezTo>
                  <a:pt x="15" y="0"/>
                  <a:pt x="14" y="2"/>
                  <a:pt x="14" y="3"/>
                </a:cubicBezTo>
                <a:cubicBezTo>
                  <a:pt x="14" y="3"/>
                  <a:pt x="14" y="3"/>
                  <a:pt x="14" y="3"/>
                </a:cubicBezTo>
                <a:cubicBezTo>
                  <a:pt x="14" y="3"/>
                  <a:pt x="14" y="3"/>
                  <a:pt x="14" y="3"/>
                </a:cubicBezTo>
                <a:cubicBezTo>
                  <a:pt x="12" y="3"/>
                  <a:pt x="11" y="4"/>
                  <a:pt x="11" y="5"/>
                </a:cubicBezTo>
                <a:cubicBezTo>
                  <a:pt x="11" y="6"/>
                  <a:pt x="12" y="7"/>
                  <a:pt x="14" y="7"/>
                </a:cubicBezTo>
                <a:cubicBezTo>
                  <a:pt x="14" y="7"/>
                  <a:pt x="14" y="7"/>
                  <a:pt x="14" y="7"/>
                </a:cubicBezTo>
                <a:cubicBezTo>
                  <a:pt x="14" y="15"/>
                  <a:pt x="14" y="15"/>
                  <a:pt x="14" y="15"/>
                </a:cubicBezTo>
                <a:cubicBezTo>
                  <a:pt x="14" y="15"/>
                  <a:pt x="14" y="15"/>
                  <a:pt x="14" y="15"/>
                </a:cubicBezTo>
                <a:cubicBezTo>
                  <a:pt x="7" y="15"/>
                  <a:pt x="7" y="15"/>
                  <a:pt x="7" y="15"/>
                </a:cubicBezTo>
                <a:cubicBezTo>
                  <a:pt x="7" y="14"/>
                  <a:pt x="7" y="14"/>
                  <a:pt x="7" y="14"/>
                </a:cubicBezTo>
                <a:cubicBezTo>
                  <a:pt x="7" y="13"/>
                  <a:pt x="7" y="12"/>
                  <a:pt x="5" y="12"/>
                </a:cubicBezTo>
                <a:cubicBezTo>
                  <a:pt x="4" y="12"/>
                  <a:pt x="3" y="13"/>
                  <a:pt x="3" y="14"/>
                </a:cubicBezTo>
                <a:cubicBezTo>
                  <a:pt x="3" y="15"/>
                  <a:pt x="3" y="15"/>
                  <a:pt x="3" y="15"/>
                </a:cubicBezTo>
                <a:cubicBezTo>
                  <a:pt x="3" y="15"/>
                  <a:pt x="3" y="15"/>
                  <a:pt x="3" y="15"/>
                </a:cubicBezTo>
                <a:cubicBezTo>
                  <a:pt x="2" y="15"/>
                  <a:pt x="0" y="16"/>
                  <a:pt x="0" y="17"/>
                </a:cubicBezTo>
                <a:cubicBezTo>
                  <a:pt x="0" y="18"/>
                  <a:pt x="2" y="19"/>
                  <a:pt x="3" y="19"/>
                </a:cubicBezTo>
                <a:cubicBezTo>
                  <a:pt x="3" y="19"/>
                  <a:pt x="3" y="19"/>
                  <a:pt x="3" y="19"/>
                </a:cubicBezTo>
                <a:cubicBezTo>
                  <a:pt x="3" y="20"/>
                  <a:pt x="3" y="20"/>
                  <a:pt x="3" y="20"/>
                </a:cubicBezTo>
                <a:cubicBezTo>
                  <a:pt x="3" y="21"/>
                  <a:pt x="4" y="22"/>
                  <a:pt x="5" y="22"/>
                </a:cubicBezTo>
                <a:cubicBezTo>
                  <a:pt x="7" y="22"/>
                  <a:pt x="7" y="21"/>
                  <a:pt x="7" y="20"/>
                </a:cubicBezTo>
                <a:cubicBezTo>
                  <a:pt x="7" y="19"/>
                  <a:pt x="7" y="19"/>
                  <a:pt x="7" y="19"/>
                </a:cubicBezTo>
                <a:cubicBezTo>
                  <a:pt x="14" y="19"/>
                  <a:pt x="14" y="19"/>
                  <a:pt x="14" y="19"/>
                </a:cubicBezTo>
                <a:cubicBezTo>
                  <a:pt x="14" y="21"/>
                  <a:pt x="14" y="21"/>
                  <a:pt x="14" y="21"/>
                </a:cubicBezTo>
                <a:close/>
              </a:path>
            </a:pathLst>
          </a:custGeom>
          <a:solidFill>
            <a:srgbClr val="F2120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41" name="Freeform 39"/>
          <p:cNvSpPr>
            <a:spLocks/>
          </p:cNvSpPr>
          <p:nvPr userDrawn="1"/>
        </p:nvSpPr>
        <p:spPr bwMode="auto">
          <a:xfrm>
            <a:off x="11534957" y="359278"/>
            <a:ext cx="297191" cy="377755"/>
          </a:xfrm>
          <a:custGeom>
            <a:avLst/>
            <a:gdLst>
              <a:gd name="T0" fmla="*/ 70 w 70"/>
              <a:gd name="T1" fmla="*/ 0 h 89"/>
              <a:gd name="T2" fmla="*/ 70 w 70"/>
              <a:gd name="T3" fmla="*/ 55 h 89"/>
              <a:gd name="T4" fmla="*/ 37 w 70"/>
              <a:gd name="T5" fmla="*/ 89 h 89"/>
              <a:gd name="T6" fmla="*/ 0 w 70"/>
              <a:gd name="T7" fmla="*/ 55 h 89"/>
              <a:gd name="T8" fmla="*/ 0 w 70"/>
              <a:gd name="T9" fmla="*/ 0 h 89"/>
              <a:gd name="T10" fmla="*/ 16 w 70"/>
              <a:gd name="T11" fmla="*/ 0 h 89"/>
              <a:gd name="T12" fmla="*/ 16 w 70"/>
              <a:gd name="T13" fmla="*/ 56 h 89"/>
              <a:gd name="T14" fmla="*/ 38 w 70"/>
              <a:gd name="T15" fmla="*/ 81 h 89"/>
              <a:gd name="T16" fmla="*/ 60 w 70"/>
              <a:gd name="T17" fmla="*/ 56 h 89"/>
              <a:gd name="T18" fmla="*/ 60 w 70"/>
              <a:gd name="T19" fmla="*/ 0 h 89"/>
              <a:gd name="T20" fmla="*/ 70 w 70"/>
              <a:gd name="T2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89">
                <a:moveTo>
                  <a:pt x="70" y="0"/>
                </a:moveTo>
                <a:cubicBezTo>
                  <a:pt x="70" y="55"/>
                  <a:pt x="70" y="55"/>
                  <a:pt x="70" y="55"/>
                </a:cubicBezTo>
                <a:cubicBezTo>
                  <a:pt x="70" y="84"/>
                  <a:pt x="47" y="89"/>
                  <a:pt x="37" y="89"/>
                </a:cubicBezTo>
                <a:cubicBezTo>
                  <a:pt x="19" y="89"/>
                  <a:pt x="0" y="83"/>
                  <a:pt x="0" y="55"/>
                </a:cubicBezTo>
                <a:cubicBezTo>
                  <a:pt x="0" y="0"/>
                  <a:pt x="0" y="0"/>
                  <a:pt x="0" y="0"/>
                </a:cubicBezTo>
                <a:cubicBezTo>
                  <a:pt x="16" y="0"/>
                  <a:pt x="16" y="0"/>
                  <a:pt x="16" y="0"/>
                </a:cubicBezTo>
                <a:cubicBezTo>
                  <a:pt x="16" y="56"/>
                  <a:pt x="16" y="56"/>
                  <a:pt x="16" y="56"/>
                </a:cubicBezTo>
                <a:cubicBezTo>
                  <a:pt x="16" y="72"/>
                  <a:pt x="24" y="81"/>
                  <a:pt x="38" y="81"/>
                </a:cubicBezTo>
                <a:cubicBezTo>
                  <a:pt x="50" y="81"/>
                  <a:pt x="60" y="73"/>
                  <a:pt x="60" y="56"/>
                </a:cubicBezTo>
                <a:cubicBezTo>
                  <a:pt x="60" y="0"/>
                  <a:pt x="60" y="0"/>
                  <a:pt x="60" y="0"/>
                </a:cubicBezTo>
                <a:cubicBezTo>
                  <a:pt x="70" y="0"/>
                  <a:pt x="70" y="0"/>
                  <a:pt x="70" y="0"/>
                </a:cubicBezTo>
                <a:close/>
              </a:path>
            </a:pathLst>
          </a:custGeom>
          <a:solidFill>
            <a:srgbClr val="3D0F5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42" name="Freeform 40"/>
          <p:cNvSpPr>
            <a:spLocks/>
          </p:cNvSpPr>
          <p:nvPr userDrawn="1"/>
        </p:nvSpPr>
        <p:spPr bwMode="auto">
          <a:xfrm>
            <a:off x="11133928" y="355697"/>
            <a:ext cx="347320" cy="381336"/>
          </a:xfrm>
          <a:custGeom>
            <a:avLst/>
            <a:gdLst>
              <a:gd name="T0" fmla="*/ 47 w 82"/>
              <a:gd name="T1" fmla="*/ 90 h 90"/>
              <a:gd name="T2" fmla="*/ 0 w 82"/>
              <a:gd name="T3" fmla="*/ 46 h 90"/>
              <a:gd name="T4" fmla="*/ 49 w 82"/>
              <a:gd name="T5" fmla="*/ 0 h 90"/>
              <a:gd name="T6" fmla="*/ 75 w 82"/>
              <a:gd name="T7" fmla="*/ 10 h 90"/>
              <a:gd name="T8" fmla="*/ 82 w 82"/>
              <a:gd name="T9" fmla="*/ 21 h 90"/>
              <a:gd name="T10" fmla="*/ 73 w 82"/>
              <a:gd name="T11" fmla="*/ 30 h 90"/>
              <a:gd name="T12" fmla="*/ 64 w 82"/>
              <a:gd name="T13" fmla="*/ 21 h 90"/>
              <a:gd name="T14" fmla="*/ 67 w 82"/>
              <a:gd name="T15" fmla="*/ 15 h 90"/>
              <a:gd name="T16" fmla="*/ 49 w 82"/>
              <a:gd name="T17" fmla="*/ 8 h 90"/>
              <a:gd name="T18" fmla="*/ 16 w 82"/>
              <a:gd name="T19" fmla="*/ 45 h 90"/>
              <a:gd name="T20" fmla="*/ 51 w 82"/>
              <a:gd name="T21" fmla="*/ 83 h 90"/>
              <a:gd name="T22" fmla="*/ 79 w 82"/>
              <a:gd name="T23" fmla="*/ 72 h 90"/>
              <a:gd name="T24" fmla="*/ 82 w 82"/>
              <a:gd name="T25" fmla="*/ 76 h 90"/>
              <a:gd name="T26" fmla="*/ 47 w 82"/>
              <a:gd name="T2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90">
                <a:moveTo>
                  <a:pt x="47" y="90"/>
                </a:moveTo>
                <a:cubicBezTo>
                  <a:pt x="18" y="90"/>
                  <a:pt x="0" y="70"/>
                  <a:pt x="0" y="46"/>
                </a:cubicBezTo>
                <a:cubicBezTo>
                  <a:pt x="0" y="22"/>
                  <a:pt x="19" y="0"/>
                  <a:pt x="49" y="0"/>
                </a:cubicBezTo>
                <a:cubicBezTo>
                  <a:pt x="57" y="0"/>
                  <a:pt x="68" y="3"/>
                  <a:pt x="75" y="10"/>
                </a:cubicBezTo>
                <a:cubicBezTo>
                  <a:pt x="79" y="13"/>
                  <a:pt x="82" y="17"/>
                  <a:pt x="82" y="21"/>
                </a:cubicBezTo>
                <a:cubicBezTo>
                  <a:pt x="82" y="26"/>
                  <a:pt x="78" y="30"/>
                  <a:pt x="73" y="30"/>
                </a:cubicBezTo>
                <a:cubicBezTo>
                  <a:pt x="68" y="30"/>
                  <a:pt x="64" y="26"/>
                  <a:pt x="64" y="21"/>
                </a:cubicBezTo>
                <a:cubicBezTo>
                  <a:pt x="64" y="19"/>
                  <a:pt x="65" y="17"/>
                  <a:pt x="67" y="15"/>
                </a:cubicBezTo>
                <a:cubicBezTo>
                  <a:pt x="63" y="10"/>
                  <a:pt x="55" y="8"/>
                  <a:pt x="49" y="8"/>
                </a:cubicBezTo>
                <a:cubicBezTo>
                  <a:pt x="28" y="8"/>
                  <a:pt x="16" y="27"/>
                  <a:pt x="16" y="45"/>
                </a:cubicBezTo>
                <a:cubicBezTo>
                  <a:pt x="16" y="65"/>
                  <a:pt x="30" y="83"/>
                  <a:pt x="51" y="83"/>
                </a:cubicBezTo>
                <a:cubicBezTo>
                  <a:pt x="61" y="83"/>
                  <a:pt x="70" y="78"/>
                  <a:pt x="79" y="72"/>
                </a:cubicBezTo>
                <a:cubicBezTo>
                  <a:pt x="82" y="76"/>
                  <a:pt x="82" y="76"/>
                  <a:pt x="82" y="76"/>
                </a:cubicBezTo>
                <a:cubicBezTo>
                  <a:pt x="73" y="86"/>
                  <a:pt x="59" y="90"/>
                  <a:pt x="47" y="90"/>
                </a:cubicBezTo>
                <a:close/>
              </a:path>
            </a:pathLst>
          </a:custGeom>
          <a:solidFill>
            <a:srgbClr val="3D0F5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43" name="Freeform 41"/>
          <p:cNvSpPr>
            <a:spLocks noEditPoints="1"/>
          </p:cNvSpPr>
          <p:nvPr userDrawn="1"/>
        </p:nvSpPr>
        <p:spPr bwMode="auto">
          <a:xfrm>
            <a:off x="10790189" y="359278"/>
            <a:ext cx="338368" cy="372384"/>
          </a:xfrm>
          <a:custGeom>
            <a:avLst/>
            <a:gdLst>
              <a:gd name="T0" fmla="*/ 149 w 189"/>
              <a:gd name="T1" fmla="*/ 206 h 208"/>
              <a:gd name="T2" fmla="*/ 189 w 189"/>
              <a:gd name="T3" fmla="*/ 206 h 208"/>
              <a:gd name="T4" fmla="*/ 109 w 189"/>
              <a:gd name="T5" fmla="*/ 0 h 208"/>
              <a:gd name="T6" fmla="*/ 78 w 189"/>
              <a:gd name="T7" fmla="*/ 0 h 208"/>
              <a:gd name="T8" fmla="*/ 0 w 189"/>
              <a:gd name="T9" fmla="*/ 208 h 208"/>
              <a:gd name="T10" fmla="*/ 22 w 189"/>
              <a:gd name="T11" fmla="*/ 208 h 208"/>
              <a:gd name="T12" fmla="*/ 43 w 189"/>
              <a:gd name="T13" fmla="*/ 147 h 208"/>
              <a:gd name="T14" fmla="*/ 128 w 189"/>
              <a:gd name="T15" fmla="*/ 147 h 208"/>
              <a:gd name="T16" fmla="*/ 149 w 189"/>
              <a:gd name="T17" fmla="*/ 206 h 208"/>
              <a:gd name="T18" fmla="*/ 149 w 189"/>
              <a:gd name="T19" fmla="*/ 206 h 208"/>
              <a:gd name="T20" fmla="*/ 50 w 189"/>
              <a:gd name="T21" fmla="*/ 130 h 208"/>
              <a:gd name="T22" fmla="*/ 85 w 189"/>
              <a:gd name="T23" fmla="*/ 33 h 208"/>
              <a:gd name="T24" fmla="*/ 121 w 189"/>
              <a:gd name="T25" fmla="*/ 130 h 208"/>
              <a:gd name="T26" fmla="*/ 50 w 189"/>
              <a:gd name="T27" fmla="*/ 130 h 208"/>
              <a:gd name="T28" fmla="*/ 50 w 189"/>
              <a:gd name="T29" fmla="*/ 13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9" h="208">
                <a:moveTo>
                  <a:pt x="149" y="206"/>
                </a:moveTo>
                <a:lnTo>
                  <a:pt x="189" y="206"/>
                </a:lnTo>
                <a:lnTo>
                  <a:pt x="109" y="0"/>
                </a:lnTo>
                <a:lnTo>
                  <a:pt x="78" y="0"/>
                </a:lnTo>
                <a:lnTo>
                  <a:pt x="0" y="208"/>
                </a:lnTo>
                <a:lnTo>
                  <a:pt x="22" y="208"/>
                </a:lnTo>
                <a:lnTo>
                  <a:pt x="43" y="147"/>
                </a:lnTo>
                <a:lnTo>
                  <a:pt x="128" y="147"/>
                </a:lnTo>
                <a:lnTo>
                  <a:pt x="149" y="206"/>
                </a:lnTo>
                <a:lnTo>
                  <a:pt x="149" y="206"/>
                </a:lnTo>
                <a:close/>
                <a:moveTo>
                  <a:pt x="50" y="130"/>
                </a:moveTo>
                <a:lnTo>
                  <a:pt x="85" y="33"/>
                </a:lnTo>
                <a:lnTo>
                  <a:pt x="121" y="130"/>
                </a:lnTo>
                <a:lnTo>
                  <a:pt x="50" y="130"/>
                </a:lnTo>
                <a:lnTo>
                  <a:pt x="50" y="130"/>
                </a:lnTo>
                <a:close/>
              </a:path>
            </a:pathLst>
          </a:custGeom>
          <a:solidFill>
            <a:srgbClr val="3D0F5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panose="020B0604020202020204" pitchFamily="34" charset="0"/>
            </a:endParaRPr>
          </a:p>
        </p:txBody>
      </p:sp>
      <p:sp>
        <p:nvSpPr>
          <p:cNvPr id="2" name="Rectangle 1"/>
          <p:cNvSpPr/>
          <p:nvPr userDrawn="1"/>
        </p:nvSpPr>
        <p:spPr>
          <a:xfrm>
            <a:off x="8092" y="-12822"/>
            <a:ext cx="11919568" cy="9434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p:cNvSpPr/>
          <p:nvPr userDrawn="1"/>
        </p:nvSpPr>
        <p:spPr>
          <a:xfrm>
            <a:off x="5761528" y="6229968"/>
            <a:ext cx="6422379" cy="6230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Slide Number Placeholder 5">
            <a:extLst>
              <a:ext uri="{FF2B5EF4-FFF2-40B4-BE49-F238E27FC236}">
                <a16:creationId xmlns:a16="http://schemas.microsoft.com/office/drawing/2014/main" id="{50431FCE-0ECF-3943-B56C-6D080EE9BA40}"/>
              </a:ext>
            </a:extLst>
          </p:cNvPr>
          <p:cNvSpPr>
            <a:spLocks noGrp="1"/>
          </p:cNvSpPr>
          <p:nvPr>
            <p:ph type="sldNum" sz="quarter" idx="4"/>
          </p:nvPr>
        </p:nvSpPr>
        <p:spPr>
          <a:xfrm>
            <a:off x="498929" y="6510471"/>
            <a:ext cx="448128" cy="246221"/>
          </a:xfrm>
          <a:prstGeom prst="rect">
            <a:avLst/>
          </a:prstGeom>
        </p:spPr>
        <p:txBody>
          <a:bodyPr wrap="square" anchor="t">
            <a:spAutoFit/>
          </a:bodyPr>
          <a:lstStyle>
            <a:lvl1pPr>
              <a:defRPr lang="en-AU" sz="1000" smtClean="0">
                <a:solidFill>
                  <a:srgbClr val="3D3935"/>
                </a:solidFill>
                <a:latin typeface="Arial" panose="020B0604020202020204" pitchFamily="34" charset="0"/>
                <a:cs typeface="Arial" panose="020B0604020202020204" pitchFamily="34" charset="0"/>
              </a:defRPr>
            </a:lvl1pPr>
          </a:lstStyle>
          <a:p>
            <a:fld id="{16A89BA3-132D-40E1-AAB4-CDCD0A14C216}" type="slidenum">
              <a:rPr lang="en-AU" smtClean="0"/>
              <a:pPr/>
              <a:t>‹#›</a:t>
            </a:fld>
            <a:endParaRPr lang="en-AU"/>
          </a:p>
        </p:txBody>
      </p:sp>
      <p:sp>
        <p:nvSpPr>
          <p:cNvPr id="21" name="Footer Placeholder 4">
            <a:extLst>
              <a:ext uri="{FF2B5EF4-FFF2-40B4-BE49-F238E27FC236}">
                <a16:creationId xmlns:a16="http://schemas.microsoft.com/office/drawing/2014/main" id="{A33E20FD-BA3C-CB4E-B1BE-AEEA806CAD5D}"/>
              </a:ext>
            </a:extLst>
          </p:cNvPr>
          <p:cNvSpPr>
            <a:spLocks noGrp="1"/>
          </p:cNvSpPr>
          <p:nvPr>
            <p:ph type="ftr" sz="quarter" idx="3"/>
          </p:nvPr>
        </p:nvSpPr>
        <p:spPr>
          <a:xfrm>
            <a:off x="690518" y="6510471"/>
            <a:ext cx="3086100" cy="246221"/>
          </a:xfrm>
          <a:prstGeom prst="rect">
            <a:avLst/>
          </a:prstGeom>
        </p:spPr>
        <p:txBody>
          <a:bodyPr wrap="square" anchor="t">
            <a:spAutoFit/>
          </a:bodyPr>
          <a:lstStyle>
            <a:lvl1pPr>
              <a:defRPr lang="en-AU" sz="1000" smtClean="0">
                <a:solidFill>
                  <a:srgbClr val="3D3935"/>
                </a:solidFill>
                <a:latin typeface="Arial" panose="020B0604020202020204" pitchFamily="34" charset="0"/>
                <a:cs typeface="Arial" panose="020B0604020202020204" pitchFamily="34" charset="0"/>
              </a:defRPr>
            </a:lvl1pPr>
          </a:lstStyle>
          <a:p>
            <a:r>
              <a:rPr lang="en-US"/>
              <a:t>| Directorate | Office | Faculty | School</a:t>
            </a:r>
          </a:p>
        </p:txBody>
      </p:sp>
      <p:sp>
        <p:nvSpPr>
          <p:cNvPr id="17" name="Text Placeholder 49">
            <a:extLst>
              <a:ext uri="{FF2B5EF4-FFF2-40B4-BE49-F238E27FC236}">
                <a16:creationId xmlns:a16="http://schemas.microsoft.com/office/drawing/2014/main" id="{BC4C2C37-F42F-7449-B976-C30000CC14E4}"/>
              </a:ext>
            </a:extLst>
          </p:cNvPr>
          <p:cNvSpPr>
            <a:spLocks noGrp="1"/>
          </p:cNvSpPr>
          <p:nvPr>
            <p:ph type="body" sz="quarter" idx="15" hasCustomPrompt="1"/>
          </p:nvPr>
        </p:nvSpPr>
        <p:spPr>
          <a:xfrm>
            <a:off x="587829" y="1828800"/>
            <a:ext cx="11219858" cy="3959181"/>
          </a:xfrm>
        </p:spPr>
        <p:txBody>
          <a:bodyPr>
            <a:noAutofit/>
          </a:bodyPr>
          <a:lstStyle>
            <a:lvl1pPr marL="0" indent="0">
              <a:buNone/>
              <a:defRPr sz="1900">
                <a:solidFill>
                  <a:srgbClr val="3D3935"/>
                </a:solidFill>
                <a:latin typeface="Arial" panose="020B0604020202020204" pitchFamily="34" charset="0"/>
                <a:cs typeface="Arial" panose="020B0604020202020204" pitchFamily="34" charset="0"/>
              </a:defRPr>
            </a:lvl1pPr>
          </a:lstStyle>
          <a:p>
            <a:pPr lvl="0"/>
            <a:r>
              <a:rPr lang="en-AU"/>
              <a:t>Body</a:t>
            </a:r>
          </a:p>
        </p:txBody>
      </p:sp>
      <p:sp>
        <p:nvSpPr>
          <p:cNvPr id="19" name="Title 1">
            <a:extLst>
              <a:ext uri="{FF2B5EF4-FFF2-40B4-BE49-F238E27FC236}">
                <a16:creationId xmlns:a16="http://schemas.microsoft.com/office/drawing/2014/main" id="{B7EFBED1-B310-464D-A67F-11754DF5E0E4}"/>
              </a:ext>
            </a:extLst>
          </p:cNvPr>
          <p:cNvSpPr>
            <a:spLocks noGrp="1"/>
          </p:cNvSpPr>
          <p:nvPr>
            <p:ph type="title" hasCustomPrompt="1"/>
          </p:nvPr>
        </p:nvSpPr>
        <p:spPr>
          <a:xfrm>
            <a:off x="595920" y="1101228"/>
            <a:ext cx="11211767" cy="493981"/>
          </a:xfrm>
        </p:spPr>
        <p:txBody>
          <a:bodyPr wrap="square">
            <a:noAutofit/>
          </a:bodyPr>
          <a:lstStyle>
            <a:lvl1pPr>
              <a:defRPr sz="2900" b="1">
                <a:solidFill>
                  <a:srgbClr val="3D3935"/>
                </a:solidFill>
                <a:latin typeface="Arial" panose="020B0604020202020204" pitchFamily="34" charset="0"/>
                <a:cs typeface="Arial" panose="020B0604020202020204" pitchFamily="34" charset="0"/>
              </a:defRPr>
            </a:lvl1pPr>
          </a:lstStyle>
          <a:p>
            <a:r>
              <a:rPr lang="en-US"/>
              <a:t>Heading</a:t>
            </a:r>
            <a:endParaRPr lang="en-AU"/>
          </a:p>
        </p:txBody>
      </p:sp>
    </p:spTree>
    <p:extLst>
      <p:ext uri="{BB962C8B-B14F-4D97-AF65-F5344CB8AC3E}">
        <p14:creationId xmlns:p14="http://schemas.microsoft.com/office/powerpoint/2010/main" val="7691319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descr="A picture containing food&#10;&#10;Description automatically generated">
            <a:extLst>
              <a:ext uri="{FF2B5EF4-FFF2-40B4-BE49-F238E27FC236}">
                <a16:creationId xmlns:a16="http://schemas.microsoft.com/office/drawing/2014/main" id="{3919BA19-F123-3B46-B077-C952C919A7DB}"/>
              </a:ext>
            </a:extLst>
          </p:cNvPr>
          <p:cNvPicPr>
            <a:picLocks noChangeAspect="1"/>
          </p:cNvPicPr>
          <p:nvPr userDrawn="1"/>
        </p:nvPicPr>
        <p:blipFill>
          <a:blip r:embed="rId2"/>
          <a:stretch>
            <a:fillRect/>
          </a:stretch>
        </p:blipFill>
        <p:spPr>
          <a:xfrm>
            <a:off x="11507849" y="6139546"/>
            <a:ext cx="598271" cy="701040"/>
          </a:xfrm>
          <a:prstGeom prst="rect">
            <a:avLst/>
          </a:prstGeom>
        </p:spPr>
      </p:pic>
      <p:sp>
        <p:nvSpPr>
          <p:cNvPr id="4" name="Title Placeholder 1">
            <a:extLst>
              <a:ext uri="{FF2B5EF4-FFF2-40B4-BE49-F238E27FC236}">
                <a16:creationId xmlns:a16="http://schemas.microsoft.com/office/drawing/2014/main" id="{EC14B686-A7B8-C34E-BD3F-17AD72808B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a:latin typeface="Arial" panose="020B0604020202020204" pitchFamily="34" charset="0"/>
                <a:ea typeface="Roboto" panose="02000000000000000000" pitchFamily="2" charset="0"/>
                <a:cs typeface="Arial" panose="020B0604020202020204" pitchFamily="34" charset="0"/>
              </a:defRPr>
            </a:lvl1pPr>
          </a:lstStyle>
          <a:p>
            <a:r>
              <a:rPr lang="en-GB"/>
              <a:t>Click to edit Master title style</a:t>
            </a:r>
            <a:endParaRPr lang="en-US"/>
          </a:p>
        </p:txBody>
      </p:sp>
      <p:sp>
        <p:nvSpPr>
          <p:cNvPr id="5" name="Text Placeholder 2">
            <a:extLst>
              <a:ext uri="{FF2B5EF4-FFF2-40B4-BE49-F238E27FC236}">
                <a16:creationId xmlns:a16="http://schemas.microsoft.com/office/drawing/2014/main" id="{99B41C51-D68E-9449-86C7-CBC06D1C8A04}"/>
              </a:ext>
            </a:extLst>
          </p:cNvPr>
          <p:cNvSpPr>
            <a:spLocks noGrp="1"/>
          </p:cNvSpPr>
          <p:nvPr>
            <p:ph idx="1"/>
          </p:nvPr>
        </p:nvSpPr>
        <p:spPr>
          <a:xfrm>
            <a:off x="838200" y="1825625"/>
            <a:ext cx="10515600" cy="4088158"/>
          </a:xfrm>
          <a:prstGeom prst="rect">
            <a:avLst/>
          </a:prstGeom>
        </p:spPr>
        <p:txBody>
          <a:bodyPr vert="horz" lIns="91440" tIns="45720" rIns="91440" bIns="45720" rtlCol="0">
            <a:normAutofit/>
          </a:bodyPr>
          <a:lstStyle>
            <a:lvl1pPr>
              <a:defRPr>
                <a:latin typeface="Arial" panose="020B0604020202020204" pitchFamily="34" charset="0"/>
                <a:ea typeface="Roboto" panose="02000000000000000000" pitchFamily="2" charset="0"/>
                <a:cs typeface="Arial" panose="020B0604020202020204" pitchFamily="34" charset="0"/>
              </a:defRPr>
            </a:lvl1pPr>
            <a:lvl2pPr>
              <a:defRPr>
                <a:latin typeface="Arial" panose="020B0604020202020204" pitchFamily="34" charset="0"/>
                <a:ea typeface="Roboto" panose="02000000000000000000" pitchFamily="2" charset="0"/>
                <a:cs typeface="Arial" panose="020B0604020202020204" pitchFamily="34" charset="0"/>
              </a:defRPr>
            </a:lvl2pPr>
            <a:lvl3pPr>
              <a:defRPr>
                <a:latin typeface="Arial" panose="020B0604020202020204" pitchFamily="34" charset="0"/>
                <a:ea typeface="Roboto" panose="02000000000000000000" pitchFamily="2" charset="0"/>
                <a:cs typeface="Arial" panose="020B0604020202020204" pitchFamily="34" charset="0"/>
              </a:defRPr>
            </a:lvl3pPr>
            <a:lvl4pPr>
              <a:defRPr>
                <a:latin typeface="Arial" panose="020B0604020202020204" pitchFamily="34" charset="0"/>
                <a:ea typeface="Roboto" panose="02000000000000000000" pitchFamily="2" charset="0"/>
                <a:cs typeface="Arial" panose="020B0604020202020204" pitchFamily="34" charset="0"/>
              </a:defRPr>
            </a:lvl4pPr>
            <a:lvl5pPr>
              <a:defRPr>
                <a:latin typeface="Arial" panose="020B0604020202020204" pitchFamily="34" charset="0"/>
                <a:ea typeface="Roboto" panose="02000000000000000000" pitchFamily="2"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64046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 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624417" y="433388"/>
            <a:ext cx="10945283" cy="461962"/>
          </a:xfrm>
        </p:spPr>
        <p:txBody>
          <a:bodyPr/>
          <a:lstStyle/>
          <a:p>
            <a:r>
              <a:rPr lang="en-US"/>
              <a:t>Click to edit Master title style</a:t>
            </a:r>
          </a:p>
        </p:txBody>
      </p:sp>
      <p:sp>
        <p:nvSpPr>
          <p:cNvPr id="10" name="Text Placeholder 9"/>
          <p:cNvSpPr>
            <a:spLocks noGrp="1"/>
          </p:cNvSpPr>
          <p:nvPr>
            <p:ph type="body" idx="10"/>
          </p:nvPr>
        </p:nvSpPr>
        <p:spPr>
          <a:xfrm>
            <a:off x="624417" y="1227138"/>
            <a:ext cx="10945283" cy="4606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0649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2">
    <p:spTree>
      <p:nvGrpSpPr>
        <p:cNvPr id="1" name=""/>
        <p:cNvGrpSpPr/>
        <p:nvPr/>
      </p:nvGrpSpPr>
      <p:grpSpPr>
        <a:xfrm>
          <a:off x="0" y="0"/>
          <a:ext cx="0" cy="0"/>
          <a:chOff x="0" y="0"/>
          <a:chExt cx="0" cy="0"/>
        </a:xfrm>
      </p:grpSpPr>
      <p:pic>
        <p:nvPicPr>
          <p:cNvPr id="80" name="Graphic 79">
            <a:extLst>
              <a:ext uri="{FF2B5EF4-FFF2-40B4-BE49-F238E27FC236}">
                <a16:creationId xmlns:a16="http://schemas.microsoft.com/office/drawing/2014/main" id="{4DD0272D-2660-E44E-BFD2-95D34CFA1D1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7780" y="346101"/>
            <a:ext cx="1431530" cy="514559"/>
          </a:xfrm>
          <a:prstGeom prst="rect">
            <a:avLst/>
          </a:prstGeom>
        </p:spPr>
      </p:pic>
      <p:sp>
        <p:nvSpPr>
          <p:cNvPr id="81" name="Title 1">
            <a:extLst>
              <a:ext uri="{FF2B5EF4-FFF2-40B4-BE49-F238E27FC236}">
                <a16:creationId xmlns:a16="http://schemas.microsoft.com/office/drawing/2014/main" id="{B8D42C8A-B951-344C-B3CD-13793D7AD84C}"/>
              </a:ext>
            </a:extLst>
          </p:cNvPr>
          <p:cNvSpPr>
            <a:spLocks noGrp="1"/>
          </p:cNvSpPr>
          <p:nvPr>
            <p:ph type="title" hasCustomPrompt="1"/>
          </p:nvPr>
        </p:nvSpPr>
        <p:spPr>
          <a:xfrm>
            <a:off x="830455" y="1386211"/>
            <a:ext cx="4568298" cy="1948704"/>
          </a:xfrm>
        </p:spPr>
        <p:txBody>
          <a:bodyPr lIns="0" anchor="b">
            <a:noAutofit/>
          </a:bodyPr>
          <a:lstStyle>
            <a:lvl1pPr>
              <a:defRPr sz="2900" b="1">
                <a:solidFill>
                  <a:schemeClr val="tx1"/>
                </a:solidFill>
                <a:latin typeface="Arial" panose="020B0604020202020204" pitchFamily="34" charset="0"/>
                <a:cs typeface="Arial" panose="020B0604020202020204" pitchFamily="34" charset="0"/>
              </a:defRPr>
            </a:lvl1pPr>
          </a:lstStyle>
          <a:p>
            <a:r>
              <a:rPr lang="en-US"/>
              <a:t>Heading</a:t>
            </a:r>
            <a:endParaRPr lang="en-AU"/>
          </a:p>
        </p:txBody>
      </p:sp>
      <p:sp>
        <p:nvSpPr>
          <p:cNvPr id="82" name="Subtitle 2">
            <a:extLst>
              <a:ext uri="{FF2B5EF4-FFF2-40B4-BE49-F238E27FC236}">
                <a16:creationId xmlns:a16="http://schemas.microsoft.com/office/drawing/2014/main" id="{93590BAF-9A8E-144A-A413-C9EE3827DFA6}"/>
              </a:ext>
            </a:extLst>
          </p:cNvPr>
          <p:cNvSpPr>
            <a:spLocks noGrp="1"/>
          </p:cNvSpPr>
          <p:nvPr>
            <p:ph type="subTitle" idx="1" hasCustomPrompt="1"/>
          </p:nvPr>
        </p:nvSpPr>
        <p:spPr>
          <a:xfrm>
            <a:off x="830455" y="3558754"/>
            <a:ext cx="4568298" cy="447675"/>
          </a:xfrm>
        </p:spPr>
        <p:txBody>
          <a:bodyPr lIns="0" anchor="t" anchorCtr="0">
            <a:noAutofit/>
          </a:bodyPr>
          <a:lstStyle>
            <a:lvl1pPr marL="0" indent="0" algn="l">
              <a:buNone/>
              <a:defRPr sz="14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Subheading</a:t>
            </a:r>
          </a:p>
        </p:txBody>
      </p:sp>
      <p:sp>
        <p:nvSpPr>
          <p:cNvPr id="83" name="Text Placeholder 7">
            <a:extLst>
              <a:ext uri="{FF2B5EF4-FFF2-40B4-BE49-F238E27FC236}">
                <a16:creationId xmlns:a16="http://schemas.microsoft.com/office/drawing/2014/main" id="{1C5AE077-DABF-0D49-8A73-D6E020BF1643}"/>
              </a:ext>
            </a:extLst>
          </p:cNvPr>
          <p:cNvSpPr>
            <a:spLocks noGrp="1"/>
          </p:cNvSpPr>
          <p:nvPr>
            <p:ph type="body" sz="quarter" idx="10" hasCustomPrompt="1"/>
          </p:nvPr>
        </p:nvSpPr>
        <p:spPr>
          <a:xfrm>
            <a:off x="830456" y="5316538"/>
            <a:ext cx="4568297" cy="294882"/>
          </a:xfrm>
        </p:spPr>
        <p:txBody>
          <a:bodyPr lIns="0">
            <a:noAutofit/>
          </a:bodyPr>
          <a:lstStyle>
            <a:lvl1pPr marL="0" indent="0">
              <a:buNone/>
              <a:defRPr sz="1200" b="1" baseline="0">
                <a:solidFill>
                  <a:schemeClr val="tx1"/>
                </a:solidFill>
                <a:latin typeface="Arial" panose="020B0604020202020204" pitchFamily="34" charset="0"/>
                <a:cs typeface="Arial" panose="020B0604020202020204" pitchFamily="34" charset="0"/>
              </a:defRPr>
            </a:lvl1pPr>
          </a:lstStyle>
          <a:p>
            <a:pPr lvl="0"/>
            <a:r>
              <a:rPr lang="en-AU"/>
              <a:t>Presenter Name</a:t>
            </a:r>
          </a:p>
        </p:txBody>
      </p:sp>
      <p:sp>
        <p:nvSpPr>
          <p:cNvPr id="84" name="Text Placeholder 7">
            <a:extLst>
              <a:ext uri="{FF2B5EF4-FFF2-40B4-BE49-F238E27FC236}">
                <a16:creationId xmlns:a16="http://schemas.microsoft.com/office/drawing/2014/main" id="{FB0A3A71-412C-454B-B57C-3A47AC462295}"/>
              </a:ext>
            </a:extLst>
          </p:cNvPr>
          <p:cNvSpPr>
            <a:spLocks noGrp="1"/>
          </p:cNvSpPr>
          <p:nvPr>
            <p:ph type="body" sz="quarter" idx="11" hasCustomPrompt="1"/>
          </p:nvPr>
        </p:nvSpPr>
        <p:spPr>
          <a:xfrm>
            <a:off x="830456" y="5611421"/>
            <a:ext cx="4568297" cy="328773"/>
          </a:xfrm>
        </p:spPr>
        <p:txBody>
          <a:bodyPr lIns="0">
            <a:noAutofit/>
          </a:bodyPr>
          <a:lstStyle>
            <a:lvl1pPr marL="0" indent="0">
              <a:buNone/>
              <a:defRPr sz="1200" baseline="0">
                <a:solidFill>
                  <a:schemeClr val="tx1"/>
                </a:solidFill>
                <a:latin typeface="Arial" panose="020B0604020202020204" pitchFamily="34" charset="0"/>
                <a:cs typeface="Arial" panose="020B0604020202020204" pitchFamily="34" charset="0"/>
              </a:defRPr>
            </a:lvl1pPr>
          </a:lstStyle>
          <a:p>
            <a:pPr lvl="0"/>
            <a:r>
              <a:rPr lang="en-AU"/>
              <a:t>Date</a:t>
            </a:r>
          </a:p>
        </p:txBody>
      </p:sp>
      <p:pic>
        <p:nvPicPr>
          <p:cNvPr id="3" name="Picture 2">
            <a:extLst>
              <a:ext uri="{FF2B5EF4-FFF2-40B4-BE49-F238E27FC236}">
                <a16:creationId xmlns:a16="http://schemas.microsoft.com/office/drawing/2014/main" id="{2B9B3DA3-1717-E946-B1D5-9A0212815162}"/>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84596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3">
    <p:spTree>
      <p:nvGrpSpPr>
        <p:cNvPr id="1" name=""/>
        <p:cNvGrpSpPr/>
        <p:nvPr/>
      </p:nvGrpSpPr>
      <p:grpSpPr>
        <a:xfrm>
          <a:off x="0" y="0"/>
          <a:ext cx="0" cy="0"/>
          <a:chOff x="0" y="0"/>
          <a:chExt cx="0" cy="0"/>
        </a:xfrm>
      </p:grpSpPr>
      <p:pic>
        <p:nvPicPr>
          <p:cNvPr id="80" name="Graphic 79">
            <a:extLst>
              <a:ext uri="{FF2B5EF4-FFF2-40B4-BE49-F238E27FC236}">
                <a16:creationId xmlns:a16="http://schemas.microsoft.com/office/drawing/2014/main" id="{4DD0272D-2660-E44E-BFD2-95D34CFA1D1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7780" y="346101"/>
            <a:ext cx="1431530" cy="514559"/>
          </a:xfrm>
          <a:prstGeom prst="rect">
            <a:avLst/>
          </a:prstGeom>
        </p:spPr>
      </p:pic>
      <p:sp>
        <p:nvSpPr>
          <p:cNvPr id="81" name="Title 1">
            <a:extLst>
              <a:ext uri="{FF2B5EF4-FFF2-40B4-BE49-F238E27FC236}">
                <a16:creationId xmlns:a16="http://schemas.microsoft.com/office/drawing/2014/main" id="{B8D42C8A-B951-344C-B3CD-13793D7AD84C}"/>
              </a:ext>
            </a:extLst>
          </p:cNvPr>
          <p:cNvSpPr>
            <a:spLocks noGrp="1"/>
          </p:cNvSpPr>
          <p:nvPr>
            <p:ph type="title" hasCustomPrompt="1"/>
          </p:nvPr>
        </p:nvSpPr>
        <p:spPr>
          <a:xfrm>
            <a:off x="7271012" y="1386211"/>
            <a:ext cx="4568298" cy="1948704"/>
          </a:xfrm>
        </p:spPr>
        <p:txBody>
          <a:bodyPr lIns="0" anchor="b">
            <a:noAutofit/>
          </a:bodyPr>
          <a:lstStyle>
            <a:lvl1pPr>
              <a:defRPr sz="2900" b="1">
                <a:solidFill>
                  <a:schemeClr val="tx1"/>
                </a:solidFill>
                <a:latin typeface="Arial" panose="020B0604020202020204" pitchFamily="34" charset="0"/>
                <a:cs typeface="Arial" panose="020B0604020202020204" pitchFamily="34" charset="0"/>
              </a:defRPr>
            </a:lvl1pPr>
          </a:lstStyle>
          <a:p>
            <a:r>
              <a:rPr lang="en-US"/>
              <a:t>Heading</a:t>
            </a:r>
            <a:endParaRPr lang="en-AU"/>
          </a:p>
        </p:txBody>
      </p:sp>
      <p:sp>
        <p:nvSpPr>
          <p:cNvPr id="82" name="Subtitle 2">
            <a:extLst>
              <a:ext uri="{FF2B5EF4-FFF2-40B4-BE49-F238E27FC236}">
                <a16:creationId xmlns:a16="http://schemas.microsoft.com/office/drawing/2014/main" id="{93590BAF-9A8E-144A-A413-C9EE3827DFA6}"/>
              </a:ext>
            </a:extLst>
          </p:cNvPr>
          <p:cNvSpPr>
            <a:spLocks noGrp="1"/>
          </p:cNvSpPr>
          <p:nvPr>
            <p:ph type="subTitle" idx="1" hasCustomPrompt="1"/>
          </p:nvPr>
        </p:nvSpPr>
        <p:spPr>
          <a:xfrm>
            <a:off x="7271012" y="3558754"/>
            <a:ext cx="4568298" cy="447675"/>
          </a:xfrm>
        </p:spPr>
        <p:txBody>
          <a:bodyPr lIns="0" anchor="t" anchorCtr="0">
            <a:noAutofit/>
          </a:bodyPr>
          <a:lstStyle>
            <a:lvl1pPr marL="0" indent="0" algn="l">
              <a:buNone/>
              <a:defRPr sz="14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Subheading</a:t>
            </a:r>
          </a:p>
        </p:txBody>
      </p:sp>
      <p:sp>
        <p:nvSpPr>
          <p:cNvPr id="83" name="Text Placeholder 7">
            <a:extLst>
              <a:ext uri="{FF2B5EF4-FFF2-40B4-BE49-F238E27FC236}">
                <a16:creationId xmlns:a16="http://schemas.microsoft.com/office/drawing/2014/main" id="{1C5AE077-DABF-0D49-8A73-D6E020BF1643}"/>
              </a:ext>
            </a:extLst>
          </p:cNvPr>
          <p:cNvSpPr>
            <a:spLocks noGrp="1"/>
          </p:cNvSpPr>
          <p:nvPr>
            <p:ph type="body" sz="quarter" idx="10" hasCustomPrompt="1"/>
          </p:nvPr>
        </p:nvSpPr>
        <p:spPr>
          <a:xfrm>
            <a:off x="7271013" y="5316538"/>
            <a:ext cx="4568297" cy="294882"/>
          </a:xfrm>
        </p:spPr>
        <p:txBody>
          <a:bodyPr lIns="0">
            <a:noAutofit/>
          </a:bodyPr>
          <a:lstStyle>
            <a:lvl1pPr marL="0" indent="0">
              <a:buNone/>
              <a:defRPr sz="1200" b="1" baseline="0">
                <a:solidFill>
                  <a:schemeClr val="tx1"/>
                </a:solidFill>
                <a:latin typeface="Arial" panose="020B0604020202020204" pitchFamily="34" charset="0"/>
                <a:cs typeface="Arial" panose="020B0604020202020204" pitchFamily="34" charset="0"/>
              </a:defRPr>
            </a:lvl1pPr>
          </a:lstStyle>
          <a:p>
            <a:pPr lvl="0"/>
            <a:r>
              <a:rPr lang="en-AU"/>
              <a:t>Presenter Name</a:t>
            </a:r>
          </a:p>
        </p:txBody>
      </p:sp>
      <p:sp>
        <p:nvSpPr>
          <p:cNvPr id="84" name="Text Placeholder 7">
            <a:extLst>
              <a:ext uri="{FF2B5EF4-FFF2-40B4-BE49-F238E27FC236}">
                <a16:creationId xmlns:a16="http://schemas.microsoft.com/office/drawing/2014/main" id="{FB0A3A71-412C-454B-B57C-3A47AC462295}"/>
              </a:ext>
            </a:extLst>
          </p:cNvPr>
          <p:cNvSpPr>
            <a:spLocks noGrp="1"/>
          </p:cNvSpPr>
          <p:nvPr>
            <p:ph type="body" sz="quarter" idx="11" hasCustomPrompt="1"/>
          </p:nvPr>
        </p:nvSpPr>
        <p:spPr>
          <a:xfrm>
            <a:off x="7271013" y="5611421"/>
            <a:ext cx="4568297" cy="328773"/>
          </a:xfrm>
        </p:spPr>
        <p:txBody>
          <a:bodyPr lIns="0">
            <a:noAutofit/>
          </a:bodyPr>
          <a:lstStyle>
            <a:lvl1pPr marL="0" indent="0">
              <a:buNone/>
              <a:defRPr sz="1200" baseline="0">
                <a:solidFill>
                  <a:schemeClr val="tx1"/>
                </a:solidFill>
                <a:latin typeface="Arial" panose="020B0604020202020204" pitchFamily="34" charset="0"/>
                <a:cs typeface="Arial" panose="020B0604020202020204" pitchFamily="34" charset="0"/>
              </a:defRPr>
            </a:lvl1pPr>
          </a:lstStyle>
          <a:p>
            <a:pPr lvl="0"/>
            <a:r>
              <a:rPr lang="en-AU"/>
              <a:t>Date</a:t>
            </a:r>
          </a:p>
        </p:txBody>
      </p:sp>
      <p:pic>
        <p:nvPicPr>
          <p:cNvPr id="3" name="Picture 2">
            <a:extLst>
              <a:ext uri="{FF2B5EF4-FFF2-40B4-BE49-F238E27FC236}">
                <a16:creationId xmlns:a16="http://schemas.microsoft.com/office/drawing/2014/main" id="{38B40B3C-B8D3-3E48-AC01-FF535DEAF267}"/>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3670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4">
    <p:spTree>
      <p:nvGrpSpPr>
        <p:cNvPr id="1" name=""/>
        <p:cNvGrpSpPr/>
        <p:nvPr/>
      </p:nvGrpSpPr>
      <p:grpSpPr>
        <a:xfrm>
          <a:off x="0" y="0"/>
          <a:ext cx="0" cy="0"/>
          <a:chOff x="0" y="0"/>
          <a:chExt cx="0" cy="0"/>
        </a:xfrm>
      </p:grpSpPr>
      <p:sp>
        <p:nvSpPr>
          <p:cNvPr id="9" name="Picture Placeholder 85">
            <a:extLst>
              <a:ext uri="{FF2B5EF4-FFF2-40B4-BE49-F238E27FC236}">
                <a16:creationId xmlns:a16="http://schemas.microsoft.com/office/drawing/2014/main" id="{8F6F386E-1BEE-9E42-AAB2-0E685CA3513F}"/>
              </a:ext>
            </a:extLst>
          </p:cNvPr>
          <p:cNvSpPr>
            <a:spLocks noGrp="1"/>
          </p:cNvSpPr>
          <p:nvPr>
            <p:ph type="pic" sz="quarter" idx="12" hasCustomPrompt="1"/>
          </p:nvPr>
        </p:nvSpPr>
        <p:spPr>
          <a:xfrm>
            <a:off x="0" y="0"/>
            <a:ext cx="6159398" cy="6858001"/>
          </a:xfrm>
          <a:solidFill>
            <a:schemeClr val="bg2"/>
          </a:solidFill>
        </p:spPr>
        <p:txBody>
          <a:bodyPr>
            <a:normAutofit/>
          </a:bodyPr>
          <a:lstStyle>
            <a:lvl1pPr marL="0" indent="0">
              <a:buNone/>
              <a:defRPr sz="900">
                <a:solidFill>
                  <a:schemeClr val="tx1"/>
                </a:solidFill>
                <a:latin typeface="Arial" panose="020B0604020202020204" pitchFamily="34" charset="0"/>
                <a:cs typeface="Arial" panose="020B0604020202020204" pitchFamily="34" charset="0"/>
              </a:defRPr>
            </a:lvl1pPr>
          </a:lstStyle>
          <a:p>
            <a:r>
              <a:rPr lang="en-AU"/>
              <a:t>Drag picture to placeholder or click icon to add   </a:t>
            </a:r>
          </a:p>
        </p:txBody>
      </p:sp>
      <p:pic>
        <p:nvPicPr>
          <p:cNvPr id="5" name="Picture 4">
            <a:extLst>
              <a:ext uri="{FF2B5EF4-FFF2-40B4-BE49-F238E27FC236}">
                <a16:creationId xmlns:a16="http://schemas.microsoft.com/office/drawing/2014/main" id="{7A0C7AB1-A8BD-E149-89D7-1D4906968DA1}"/>
              </a:ext>
            </a:extLst>
          </p:cNvPr>
          <p:cNvPicPr>
            <a:picLocks noChangeAspect="1"/>
          </p:cNvPicPr>
          <p:nvPr userDrawn="1"/>
        </p:nvPicPr>
        <p:blipFill>
          <a:blip r:embed="rId2"/>
          <a:stretch>
            <a:fillRect/>
          </a:stretch>
        </p:blipFill>
        <p:spPr>
          <a:xfrm>
            <a:off x="5613400" y="0"/>
            <a:ext cx="6578600" cy="6858000"/>
          </a:xfrm>
          <a:prstGeom prst="rect">
            <a:avLst/>
          </a:prstGeom>
        </p:spPr>
      </p:pic>
      <p:sp>
        <p:nvSpPr>
          <p:cNvPr id="81" name="Title 1">
            <a:extLst>
              <a:ext uri="{FF2B5EF4-FFF2-40B4-BE49-F238E27FC236}">
                <a16:creationId xmlns:a16="http://schemas.microsoft.com/office/drawing/2014/main" id="{B8D42C8A-B951-344C-B3CD-13793D7AD84C}"/>
              </a:ext>
            </a:extLst>
          </p:cNvPr>
          <p:cNvSpPr>
            <a:spLocks noGrp="1"/>
          </p:cNvSpPr>
          <p:nvPr>
            <p:ph type="title" hasCustomPrompt="1"/>
          </p:nvPr>
        </p:nvSpPr>
        <p:spPr>
          <a:xfrm>
            <a:off x="6598350" y="1386211"/>
            <a:ext cx="5240960" cy="1948704"/>
          </a:xfrm>
        </p:spPr>
        <p:txBody>
          <a:bodyPr lIns="0" anchor="b">
            <a:noAutofit/>
          </a:bodyPr>
          <a:lstStyle>
            <a:lvl1pPr>
              <a:defRPr sz="2900" b="1">
                <a:solidFill>
                  <a:schemeClr val="tx1"/>
                </a:solidFill>
                <a:latin typeface="Arial" panose="020B0604020202020204" pitchFamily="34" charset="0"/>
                <a:cs typeface="Arial" panose="020B0604020202020204" pitchFamily="34" charset="0"/>
              </a:defRPr>
            </a:lvl1pPr>
          </a:lstStyle>
          <a:p>
            <a:r>
              <a:rPr lang="en-US"/>
              <a:t>Heading</a:t>
            </a:r>
            <a:endParaRPr lang="en-AU"/>
          </a:p>
        </p:txBody>
      </p:sp>
      <p:sp>
        <p:nvSpPr>
          <p:cNvPr id="82" name="Subtitle 2">
            <a:extLst>
              <a:ext uri="{FF2B5EF4-FFF2-40B4-BE49-F238E27FC236}">
                <a16:creationId xmlns:a16="http://schemas.microsoft.com/office/drawing/2014/main" id="{93590BAF-9A8E-144A-A413-C9EE3827DFA6}"/>
              </a:ext>
            </a:extLst>
          </p:cNvPr>
          <p:cNvSpPr>
            <a:spLocks noGrp="1"/>
          </p:cNvSpPr>
          <p:nvPr>
            <p:ph type="subTitle" idx="1" hasCustomPrompt="1"/>
          </p:nvPr>
        </p:nvSpPr>
        <p:spPr>
          <a:xfrm>
            <a:off x="6598350" y="3558754"/>
            <a:ext cx="5240960" cy="447675"/>
          </a:xfrm>
        </p:spPr>
        <p:txBody>
          <a:bodyPr lIns="0" anchor="t" anchorCtr="0">
            <a:noAutofit/>
          </a:bodyPr>
          <a:lstStyle>
            <a:lvl1pPr marL="0" indent="0" algn="l">
              <a:buNone/>
              <a:defRPr sz="14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Subheading</a:t>
            </a:r>
          </a:p>
        </p:txBody>
      </p:sp>
      <p:sp>
        <p:nvSpPr>
          <p:cNvPr id="83" name="Text Placeholder 7">
            <a:extLst>
              <a:ext uri="{FF2B5EF4-FFF2-40B4-BE49-F238E27FC236}">
                <a16:creationId xmlns:a16="http://schemas.microsoft.com/office/drawing/2014/main" id="{1C5AE077-DABF-0D49-8A73-D6E020BF1643}"/>
              </a:ext>
            </a:extLst>
          </p:cNvPr>
          <p:cNvSpPr>
            <a:spLocks noGrp="1"/>
          </p:cNvSpPr>
          <p:nvPr>
            <p:ph type="body" sz="quarter" idx="10" hasCustomPrompt="1"/>
          </p:nvPr>
        </p:nvSpPr>
        <p:spPr>
          <a:xfrm>
            <a:off x="6598351" y="5316538"/>
            <a:ext cx="5240959" cy="294882"/>
          </a:xfrm>
        </p:spPr>
        <p:txBody>
          <a:bodyPr lIns="0">
            <a:noAutofit/>
          </a:bodyPr>
          <a:lstStyle>
            <a:lvl1pPr marL="0" indent="0">
              <a:buNone/>
              <a:defRPr sz="1200" b="1" baseline="0">
                <a:solidFill>
                  <a:schemeClr val="tx1"/>
                </a:solidFill>
                <a:latin typeface="Arial" panose="020B0604020202020204" pitchFamily="34" charset="0"/>
                <a:cs typeface="Arial" panose="020B0604020202020204" pitchFamily="34" charset="0"/>
              </a:defRPr>
            </a:lvl1pPr>
          </a:lstStyle>
          <a:p>
            <a:pPr lvl="0"/>
            <a:r>
              <a:rPr lang="en-AU"/>
              <a:t>Presenter Name</a:t>
            </a:r>
          </a:p>
        </p:txBody>
      </p:sp>
      <p:sp>
        <p:nvSpPr>
          <p:cNvPr id="84" name="Text Placeholder 7">
            <a:extLst>
              <a:ext uri="{FF2B5EF4-FFF2-40B4-BE49-F238E27FC236}">
                <a16:creationId xmlns:a16="http://schemas.microsoft.com/office/drawing/2014/main" id="{FB0A3A71-412C-454B-B57C-3A47AC462295}"/>
              </a:ext>
            </a:extLst>
          </p:cNvPr>
          <p:cNvSpPr>
            <a:spLocks noGrp="1"/>
          </p:cNvSpPr>
          <p:nvPr>
            <p:ph type="body" sz="quarter" idx="11" hasCustomPrompt="1"/>
          </p:nvPr>
        </p:nvSpPr>
        <p:spPr>
          <a:xfrm>
            <a:off x="6598351" y="5611421"/>
            <a:ext cx="5240959" cy="328773"/>
          </a:xfrm>
        </p:spPr>
        <p:txBody>
          <a:bodyPr lIns="0">
            <a:noAutofit/>
          </a:bodyPr>
          <a:lstStyle>
            <a:lvl1pPr marL="0" indent="0">
              <a:buNone/>
              <a:defRPr sz="1200" baseline="0">
                <a:solidFill>
                  <a:schemeClr val="tx1"/>
                </a:solidFill>
                <a:latin typeface="Arial" panose="020B0604020202020204" pitchFamily="34" charset="0"/>
                <a:cs typeface="Arial" panose="020B0604020202020204" pitchFamily="34" charset="0"/>
              </a:defRPr>
            </a:lvl1pPr>
          </a:lstStyle>
          <a:p>
            <a:pPr lvl="0"/>
            <a:r>
              <a:rPr lang="en-AU"/>
              <a:t>Date</a:t>
            </a:r>
          </a:p>
        </p:txBody>
      </p:sp>
      <p:pic>
        <p:nvPicPr>
          <p:cNvPr id="11" name="Graphic 10">
            <a:extLst>
              <a:ext uri="{FF2B5EF4-FFF2-40B4-BE49-F238E27FC236}">
                <a16:creationId xmlns:a16="http://schemas.microsoft.com/office/drawing/2014/main" id="{5D159D21-B97C-684A-AA2F-666AA28BF62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7780" y="346101"/>
            <a:ext cx="1431530" cy="514559"/>
          </a:xfrm>
          <a:prstGeom prst="rect">
            <a:avLst/>
          </a:prstGeom>
        </p:spPr>
      </p:pic>
    </p:spTree>
    <p:extLst>
      <p:ext uri="{BB962C8B-B14F-4D97-AF65-F5344CB8AC3E}">
        <p14:creationId xmlns:p14="http://schemas.microsoft.com/office/powerpoint/2010/main" val="1860549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sp>
        <p:nvSpPr>
          <p:cNvPr id="47" name="Text Placeholder 46"/>
          <p:cNvSpPr>
            <a:spLocks noGrp="1"/>
          </p:cNvSpPr>
          <p:nvPr>
            <p:ph type="body" sz="quarter" idx="10" hasCustomPrompt="1"/>
          </p:nvPr>
        </p:nvSpPr>
        <p:spPr>
          <a:xfrm>
            <a:off x="7536306" y="5146788"/>
            <a:ext cx="4303004" cy="1180440"/>
          </a:xfrm>
        </p:spPr>
        <p:txBody>
          <a:bodyPr wrap="square">
            <a:noAutofit/>
          </a:bodyPr>
          <a:lstStyle>
            <a:lvl1pPr marL="0" indent="0">
              <a:buNone/>
              <a:defRPr sz="2800">
                <a:solidFill>
                  <a:schemeClr val="tx1"/>
                </a:solidFill>
                <a:latin typeface="Arial" panose="020B0604020202020204" pitchFamily="34" charset="0"/>
                <a:cs typeface="Arial" panose="020B0604020202020204" pitchFamily="34" charset="0"/>
              </a:defRPr>
            </a:lvl1pPr>
          </a:lstStyle>
          <a:p>
            <a:pPr lvl="0"/>
            <a:r>
              <a:rPr lang="en-AU"/>
              <a:t>Section title</a:t>
            </a:r>
          </a:p>
        </p:txBody>
      </p:sp>
      <p:pic>
        <p:nvPicPr>
          <p:cNvPr id="79" name="Graphic 78">
            <a:extLst>
              <a:ext uri="{FF2B5EF4-FFF2-40B4-BE49-F238E27FC236}">
                <a16:creationId xmlns:a16="http://schemas.microsoft.com/office/drawing/2014/main" id="{B355C180-F50F-A544-AF17-66C5FDDAECB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7780" y="346101"/>
            <a:ext cx="1431530" cy="514559"/>
          </a:xfrm>
          <a:prstGeom prst="rect">
            <a:avLst/>
          </a:prstGeom>
        </p:spPr>
      </p:pic>
      <p:pic>
        <p:nvPicPr>
          <p:cNvPr id="4" name="Picture 3">
            <a:extLst>
              <a:ext uri="{FF2B5EF4-FFF2-40B4-BE49-F238E27FC236}">
                <a16:creationId xmlns:a16="http://schemas.microsoft.com/office/drawing/2014/main" id="{1FEBDD79-1F5A-2D4B-B4CB-B08BECA13147}"/>
              </a:ext>
            </a:extLst>
          </p:cNvPr>
          <p:cNvPicPr>
            <a:picLocks noChangeAspect="1"/>
          </p:cNvPicPr>
          <p:nvPr userDrawn="1"/>
        </p:nvPicPr>
        <p:blipFill>
          <a:blip r:embed="rId4"/>
          <a:stretch>
            <a:fillRect/>
          </a:stretch>
        </p:blipFill>
        <p:spPr>
          <a:xfrm>
            <a:off x="0" y="0"/>
            <a:ext cx="6207397" cy="6858000"/>
          </a:xfrm>
          <a:prstGeom prst="rect">
            <a:avLst/>
          </a:prstGeom>
        </p:spPr>
      </p:pic>
    </p:spTree>
    <p:extLst>
      <p:ext uri="{BB962C8B-B14F-4D97-AF65-F5344CB8AC3E}">
        <p14:creationId xmlns:p14="http://schemas.microsoft.com/office/powerpoint/2010/main" val="3252110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47" name="Text Placeholder 46"/>
          <p:cNvSpPr>
            <a:spLocks noGrp="1"/>
          </p:cNvSpPr>
          <p:nvPr>
            <p:ph type="body" sz="quarter" idx="10" hasCustomPrompt="1"/>
          </p:nvPr>
        </p:nvSpPr>
        <p:spPr>
          <a:xfrm>
            <a:off x="7536306" y="5146788"/>
            <a:ext cx="4303004" cy="1180440"/>
          </a:xfrm>
        </p:spPr>
        <p:txBody>
          <a:bodyPr wrap="square">
            <a:noAutofit/>
          </a:bodyPr>
          <a:lstStyle>
            <a:lvl1pPr marL="0" indent="0">
              <a:buNone/>
              <a:defRPr sz="2800">
                <a:solidFill>
                  <a:schemeClr val="tx1"/>
                </a:solidFill>
                <a:latin typeface="Arial" panose="020B0604020202020204" pitchFamily="34" charset="0"/>
                <a:cs typeface="Arial" panose="020B0604020202020204" pitchFamily="34" charset="0"/>
              </a:defRPr>
            </a:lvl1pPr>
          </a:lstStyle>
          <a:p>
            <a:pPr lvl="0"/>
            <a:r>
              <a:rPr lang="en-AU"/>
              <a:t>Section title</a:t>
            </a:r>
          </a:p>
        </p:txBody>
      </p:sp>
      <p:pic>
        <p:nvPicPr>
          <p:cNvPr id="79" name="Graphic 78">
            <a:extLst>
              <a:ext uri="{FF2B5EF4-FFF2-40B4-BE49-F238E27FC236}">
                <a16:creationId xmlns:a16="http://schemas.microsoft.com/office/drawing/2014/main" id="{B355C180-F50F-A544-AF17-66C5FDDAECB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7780" y="346101"/>
            <a:ext cx="1431530" cy="514559"/>
          </a:xfrm>
          <a:prstGeom prst="rect">
            <a:avLst/>
          </a:prstGeom>
        </p:spPr>
      </p:pic>
      <p:pic>
        <p:nvPicPr>
          <p:cNvPr id="2" name="Picture 1">
            <a:extLst>
              <a:ext uri="{FF2B5EF4-FFF2-40B4-BE49-F238E27FC236}">
                <a16:creationId xmlns:a16="http://schemas.microsoft.com/office/drawing/2014/main" id="{4F4C7F7D-0286-1440-AED3-0DB870B9D675}"/>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58749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0" name="Text Placeholder 49"/>
          <p:cNvSpPr>
            <a:spLocks noGrp="1"/>
          </p:cNvSpPr>
          <p:nvPr>
            <p:ph type="body" sz="quarter" idx="15" hasCustomPrompt="1"/>
          </p:nvPr>
        </p:nvSpPr>
        <p:spPr>
          <a:xfrm>
            <a:off x="587829" y="1828800"/>
            <a:ext cx="11219858" cy="3959181"/>
          </a:xfrm>
        </p:spPr>
        <p:txBody>
          <a:bodyPr>
            <a:noAutofit/>
          </a:bodyPr>
          <a:lstStyle>
            <a:lvl1pPr marL="0" indent="0">
              <a:buNone/>
              <a:defRPr sz="1900">
                <a:solidFill>
                  <a:srgbClr val="3D3935"/>
                </a:solidFill>
                <a:latin typeface="Arial" panose="020B0604020202020204" pitchFamily="34" charset="0"/>
                <a:cs typeface="Arial" panose="020B0604020202020204" pitchFamily="34" charset="0"/>
              </a:defRPr>
            </a:lvl1pPr>
          </a:lstStyle>
          <a:p>
            <a:pPr lvl="0"/>
            <a:r>
              <a:rPr lang="en-AU"/>
              <a:t>Body</a:t>
            </a:r>
          </a:p>
        </p:txBody>
      </p:sp>
      <p:sp>
        <p:nvSpPr>
          <p:cNvPr id="52" name="Text Placeholder 51"/>
          <p:cNvSpPr>
            <a:spLocks noGrp="1"/>
          </p:cNvSpPr>
          <p:nvPr>
            <p:ph type="body" sz="quarter" idx="16" hasCustomPrompt="1"/>
          </p:nvPr>
        </p:nvSpPr>
        <p:spPr>
          <a:xfrm>
            <a:off x="587829" y="-8733"/>
            <a:ext cx="5791199" cy="462758"/>
          </a:xfrm>
        </p:spPr>
        <p:txBody>
          <a:bodyPr anchor="ctr">
            <a:noAutofit/>
          </a:bodyPr>
          <a:lstStyle>
            <a:lvl1pPr marL="0" indent="0">
              <a:buNone/>
              <a:defRPr sz="1500" b="1">
                <a:solidFill>
                  <a:srgbClr val="3D3935"/>
                </a:solidFill>
                <a:latin typeface="Arial" panose="020B0604020202020204" pitchFamily="34" charset="0"/>
                <a:cs typeface="Arial" panose="020B0604020202020204" pitchFamily="34" charset="0"/>
              </a:defRPr>
            </a:lvl1pPr>
          </a:lstStyle>
          <a:p>
            <a:pPr lvl="0"/>
            <a:r>
              <a:rPr lang="en-AU"/>
              <a:t>Section heading</a:t>
            </a:r>
          </a:p>
        </p:txBody>
      </p:sp>
      <p:sp>
        <p:nvSpPr>
          <p:cNvPr id="7" name="Slide Number Placeholder 5"/>
          <p:cNvSpPr>
            <a:spLocks noGrp="1"/>
          </p:cNvSpPr>
          <p:nvPr>
            <p:ph type="sldNum" sz="quarter" idx="4"/>
          </p:nvPr>
        </p:nvSpPr>
        <p:spPr>
          <a:xfrm>
            <a:off x="498929" y="6510471"/>
            <a:ext cx="448128" cy="246221"/>
          </a:xfrm>
          <a:prstGeom prst="rect">
            <a:avLst/>
          </a:prstGeom>
        </p:spPr>
        <p:txBody>
          <a:bodyPr wrap="square" anchor="t">
            <a:spAutoFit/>
          </a:bodyPr>
          <a:lstStyle>
            <a:lvl1pPr>
              <a:defRPr lang="en-AU" sz="1000" smtClean="0">
                <a:solidFill>
                  <a:srgbClr val="3D3935"/>
                </a:solidFill>
                <a:latin typeface="Arial" panose="020B0604020202020204" pitchFamily="34" charset="0"/>
                <a:cs typeface="Arial" panose="020B0604020202020204" pitchFamily="34" charset="0"/>
              </a:defRPr>
            </a:lvl1pPr>
          </a:lstStyle>
          <a:p>
            <a:fld id="{16A89BA3-132D-40E1-AAB4-CDCD0A14C216}" type="slidenum">
              <a:rPr lang="en-AU" smtClean="0"/>
              <a:pPr/>
              <a:t>‹#›</a:t>
            </a:fld>
            <a:endParaRPr lang="en-AU"/>
          </a:p>
        </p:txBody>
      </p:sp>
      <p:sp>
        <p:nvSpPr>
          <p:cNvPr id="8" name="Footer Placeholder 4"/>
          <p:cNvSpPr>
            <a:spLocks noGrp="1"/>
          </p:cNvSpPr>
          <p:nvPr>
            <p:ph type="ftr" sz="quarter" idx="3"/>
          </p:nvPr>
        </p:nvSpPr>
        <p:spPr>
          <a:xfrm>
            <a:off x="690518" y="6510471"/>
            <a:ext cx="3086100" cy="246221"/>
          </a:xfrm>
          <a:prstGeom prst="rect">
            <a:avLst/>
          </a:prstGeom>
        </p:spPr>
        <p:txBody>
          <a:bodyPr wrap="square" anchor="t">
            <a:spAutoFit/>
          </a:bodyPr>
          <a:lstStyle>
            <a:lvl1pPr>
              <a:defRPr lang="en-AU" sz="1000" smtClean="0">
                <a:solidFill>
                  <a:srgbClr val="3D3935"/>
                </a:solidFill>
                <a:latin typeface="Arial" panose="020B0604020202020204" pitchFamily="34" charset="0"/>
                <a:cs typeface="Arial" panose="020B0604020202020204" pitchFamily="34" charset="0"/>
              </a:defRPr>
            </a:lvl1pPr>
          </a:lstStyle>
          <a:p>
            <a:r>
              <a:rPr lang="en-US"/>
              <a:t>| Directorate | Office | Faculty | School</a:t>
            </a:r>
          </a:p>
        </p:txBody>
      </p:sp>
      <p:sp>
        <p:nvSpPr>
          <p:cNvPr id="10" name="Title 1">
            <a:extLst>
              <a:ext uri="{FF2B5EF4-FFF2-40B4-BE49-F238E27FC236}">
                <a16:creationId xmlns:a16="http://schemas.microsoft.com/office/drawing/2014/main" id="{533510C0-F7CE-744A-9252-F49A3CEC011B}"/>
              </a:ext>
            </a:extLst>
          </p:cNvPr>
          <p:cNvSpPr>
            <a:spLocks noGrp="1"/>
          </p:cNvSpPr>
          <p:nvPr>
            <p:ph type="title" hasCustomPrompt="1"/>
          </p:nvPr>
        </p:nvSpPr>
        <p:spPr>
          <a:xfrm>
            <a:off x="595920" y="1101228"/>
            <a:ext cx="11211767" cy="493981"/>
          </a:xfrm>
        </p:spPr>
        <p:txBody>
          <a:bodyPr wrap="square" anchor="t" anchorCtr="0">
            <a:noAutofit/>
          </a:bodyPr>
          <a:lstStyle>
            <a:lvl1pPr>
              <a:defRPr sz="2900" b="1">
                <a:solidFill>
                  <a:schemeClr val="tx1"/>
                </a:solidFill>
                <a:latin typeface="Arial" panose="020B0604020202020204" pitchFamily="34" charset="0"/>
                <a:cs typeface="Arial" panose="020B0604020202020204" pitchFamily="34" charset="0"/>
              </a:defRPr>
            </a:lvl1pPr>
          </a:lstStyle>
          <a:p>
            <a:r>
              <a:rPr lang="en-US"/>
              <a:t>Heading</a:t>
            </a:r>
            <a:endParaRPr lang="en-AU"/>
          </a:p>
        </p:txBody>
      </p:sp>
    </p:spTree>
    <p:extLst>
      <p:ext uri="{BB962C8B-B14F-4D97-AF65-F5344CB8AC3E}">
        <p14:creationId xmlns:p14="http://schemas.microsoft.com/office/powerpoint/2010/main" val="2718792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btitles and content">
    <p:spTree>
      <p:nvGrpSpPr>
        <p:cNvPr id="1" name=""/>
        <p:cNvGrpSpPr/>
        <p:nvPr/>
      </p:nvGrpSpPr>
      <p:grpSpPr>
        <a:xfrm>
          <a:off x="0" y="0"/>
          <a:ext cx="0" cy="0"/>
          <a:chOff x="0" y="0"/>
          <a:chExt cx="0" cy="0"/>
        </a:xfrm>
      </p:grpSpPr>
      <p:sp>
        <p:nvSpPr>
          <p:cNvPr id="45" name="Text Placeholder 45"/>
          <p:cNvSpPr>
            <a:spLocks noGrp="1"/>
          </p:cNvSpPr>
          <p:nvPr>
            <p:ph type="body" sz="quarter" idx="13" hasCustomPrompt="1"/>
          </p:nvPr>
        </p:nvSpPr>
        <p:spPr>
          <a:xfrm>
            <a:off x="587829" y="1713661"/>
            <a:ext cx="11219858" cy="466281"/>
          </a:xfrm>
        </p:spPr>
        <p:txBody>
          <a:bodyPr anchor="t" anchorCtr="0">
            <a:noAutofit/>
          </a:bodyPr>
          <a:lstStyle>
            <a:lvl1pPr marL="0" indent="0">
              <a:buNone/>
              <a:defRPr sz="2400">
                <a:solidFill>
                  <a:srgbClr val="3D3935"/>
                </a:solidFill>
                <a:latin typeface="Arial" panose="020B0604020202020204" pitchFamily="34" charset="0"/>
                <a:cs typeface="Arial" panose="020B0604020202020204" pitchFamily="34" charset="0"/>
              </a:defRPr>
            </a:lvl1pPr>
          </a:lstStyle>
          <a:p>
            <a:pPr lvl="0"/>
            <a:r>
              <a:rPr lang="en-AU"/>
              <a:t>Sub Title</a:t>
            </a:r>
          </a:p>
        </p:txBody>
      </p:sp>
      <p:sp>
        <p:nvSpPr>
          <p:cNvPr id="49" name="Text Placeholder 49"/>
          <p:cNvSpPr>
            <a:spLocks noGrp="1"/>
          </p:cNvSpPr>
          <p:nvPr>
            <p:ph type="body" sz="quarter" idx="15" hasCustomPrompt="1"/>
          </p:nvPr>
        </p:nvSpPr>
        <p:spPr>
          <a:xfrm>
            <a:off x="587829" y="2544616"/>
            <a:ext cx="11219858" cy="3493113"/>
          </a:xfrm>
        </p:spPr>
        <p:txBody>
          <a:bodyPr>
            <a:noAutofit/>
          </a:bodyPr>
          <a:lstStyle>
            <a:lvl1pPr marL="0" indent="0">
              <a:buNone/>
              <a:defRPr sz="1900">
                <a:solidFill>
                  <a:srgbClr val="3D3935"/>
                </a:solidFill>
                <a:latin typeface="Arial" panose="020B0604020202020204" pitchFamily="34" charset="0"/>
                <a:cs typeface="Arial" panose="020B0604020202020204" pitchFamily="34" charset="0"/>
              </a:defRPr>
            </a:lvl1pPr>
          </a:lstStyle>
          <a:p>
            <a:pPr lvl="0"/>
            <a:r>
              <a:rPr lang="en-AU"/>
              <a:t>Body</a:t>
            </a:r>
          </a:p>
        </p:txBody>
      </p:sp>
      <p:sp>
        <p:nvSpPr>
          <p:cNvPr id="8" name="Slide Number Placeholder 5">
            <a:extLst>
              <a:ext uri="{FF2B5EF4-FFF2-40B4-BE49-F238E27FC236}">
                <a16:creationId xmlns:a16="http://schemas.microsoft.com/office/drawing/2014/main" id="{D4CAB8C9-94BC-0B4F-90F3-D600785632C0}"/>
              </a:ext>
            </a:extLst>
          </p:cNvPr>
          <p:cNvSpPr>
            <a:spLocks noGrp="1"/>
          </p:cNvSpPr>
          <p:nvPr>
            <p:ph type="sldNum" sz="quarter" idx="4"/>
          </p:nvPr>
        </p:nvSpPr>
        <p:spPr>
          <a:xfrm>
            <a:off x="498929" y="6510471"/>
            <a:ext cx="448128" cy="246221"/>
          </a:xfrm>
          <a:prstGeom prst="rect">
            <a:avLst/>
          </a:prstGeom>
        </p:spPr>
        <p:txBody>
          <a:bodyPr wrap="square" anchor="t">
            <a:spAutoFit/>
          </a:bodyPr>
          <a:lstStyle>
            <a:lvl1pPr>
              <a:defRPr lang="en-AU" sz="1000" smtClean="0">
                <a:solidFill>
                  <a:srgbClr val="3D3935"/>
                </a:solidFill>
                <a:latin typeface="Arial" panose="020B0604020202020204" pitchFamily="34" charset="0"/>
                <a:cs typeface="Arial" panose="020B0604020202020204" pitchFamily="34" charset="0"/>
              </a:defRPr>
            </a:lvl1pPr>
          </a:lstStyle>
          <a:p>
            <a:fld id="{16A89BA3-132D-40E1-AAB4-CDCD0A14C216}" type="slidenum">
              <a:rPr lang="en-AU" smtClean="0"/>
              <a:pPr/>
              <a:t>‹#›</a:t>
            </a:fld>
            <a:endParaRPr lang="en-AU"/>
          </a:p>
        </p:txBody>
      </p:sp>
      <p:sp>
        <p:nvSpPr>
          <p:cNvPr id="9" name="Footer Placeholder 4">
            <a:extLst>
              <a:ext uri="{FF2B5EF4-FFF2-40B4-BE49-F238E27FC236}">
                <a16:creationId xmlns:a16="http://schemas.microsoft.com/office/drawing/2014/main" id="{196E8924-A8CF-7B4C-AAD8-949378ABEA1D}"/>
              </a:ext>
            </a:extLst>
          </p:cNvPr>
          <p:cNvSpPr>
            <a:spLocks noGrp="1"/>
          </p:cNvSpPr>
          <p:nvPr>
            <p:ph type="ftr" sz="quarter" idx="3"/>
          </p:nvPr>
        </p:nvSpPr>
        <p:spPr>
          <a:xfrm>
            <a:off x="690518" y="6510471"/>
            <a:ext cx="3086100" cy="246221"/>
          </a:xfrm>
          <a:prstGeom prst="rect">
            <a:avLst/>
          </a:prstGeom>
        </p:spPr>
        <p:txBody>
          <a:bodyPr wrap="square" anchor="t">
            <a:spAutoFit/>
          </a:bodyPr>
          <a:lstStyle>
            <a:lvl1pPr>
              <a:defRPr lang="en-AU" sz="1000" smtClean="0">
                <a:solidFill>
                  <a:srgbClr val="3D3935"/>
                </a:solidFill>
                <a:latin typeface="Arial" panose="020B0604020202020204" pitchFamily="34" charset="0"/>
                <a:cs typeface="Arial" panose="020B0604020202020204" pitchFamily="34" charset="0"/>
              </a:defRPr>
            </a:lvl1pPr>
          </a:lstStyle>
          <a:p>
            <a:r>
              <a:rPr lang="en-US"/>
              <a:t>| Directorate | Office | Faculty | School</a:t>
            </a:r>
          </a:p>
        </p:txBody>
      </p:sp>
      <p:sp>
        <p:nvSpPr>
          <p:cNvPr id="10" name="Text Placeholder 51">
            <a:extLst>
              <a:ext uri="{FF2B5EF4-FFF2-40B4-BE49-F238E27FC236}">
                <a16:creationId xmlns:a16="http://schemas.microsoft.com/office/drawing/2014/main" id="{291143CF-8806-A643-8D1E-63B029D8B545}"/>
              </a:ext>
            </a:extLst>
          </p:cNvPr>
          <p:cNvSpPr>
            <a:spLocks noGrp="1"/>
          </p:cNvSpPr>
          <p:nvPr>
            <p:ph type="body" sz="quarter" idx="16" hasCustomPrompt="1"/>
          </p:nvPr>
        </p:nvSpPr>
        <p:spPr>
          <a:xfrm>
            <a:off x="587829" y="-8733"/>
            <a:ext cx="5791199" cy="462758"/>
          </a:xfrm>
        </p:spPr>
        <p:txBody>
          <a:bodyPr anchor="ctr">
            <a:noAutofit/>
          </a:bodyPr>
          <a:lstStyle>
            <a:lvl1pPr marL="0" indent="0">
              <a:buNone/>
              <a:defRPr sz="1500" b="1">
                <a:solidFill>
                  <a:srgbClr val="3D3935"/>
                </a:solidFill>
                <a:latin typeface="Arial" panose="020B0604020202020204" pitchFamily="34" charset="0"/>
                <a:cs typeface="Arial" panose="020B0604020202020204" pitchFamily="34" charset="0"/>
              </a:defRPr>
            </a:lvl1pPr>
          </a:lstStyle>
          <a:p>
            <a:pPr lvl="0"/>
            <a:r>
              <a:rPr lang="en-AU"/>
              <a:t>Section heading</a:t>
            </a:r>
          </a:p>
        </p:txBody>
      </p:sp>
      <p:sp>
        <p:nvSpPr>
          <p:cNvPr id="11" name="Title 1">
            <a:extLst>
              <a:ext uri="{FF2B5EF4-FFF2-40B4-BE49-F238E27FC236}">
                <a16:creationId xmlns:a16="http://schemas.microsoft.com/office/drawing/2014/main" id="{6994EF34-D754-7C4F-AB75-1CE06BF47FC0}"/>
              </a:ext>
            </a:extLst>
          </p:cNvPr>
          <p:cNvSpPr>
            <a:spLocks noGrp="1"/>
          </p:cNvSpPr>
          <p:nvPr>
            <p:ph type="title" hasCustomPrompt="1"/>
          </p:nvPr>
        </p:nvSpPr>
        <p:spPr>
          <a:xfrm>
            <a:off x="595920" y="1101228"/>
            <a:ext cx="11211767" cy="493981"/>
          </a:xfrm>
        </p:spPr>
        <p:txBody>
          <a:bodyPr wrap="square" anchor="t" anchorCtr="0">
            <a:noAutofit/>
          </a:bodyPr>
          <a:lstStyle>
            <a:lvl1pPr>
              <a:defRPr sz="2900" b="1">
                <a:solidFill>
                  <a:schemeClr val="tx1"/>
                </a:solidFill>
                <a:latin typeface="Arial" panose="020B0604020202020204" pitchFamily="34" charset="0"/>
                <a:cs typeface="Arial" panose="020B0604020202020204" pitchFamily="34" charset="0"/>
              </a:defRPr>
            </a:lvl1pPr>
          </a:lstStyle>
          <a:p>
            <a:r>
              <a:rPr lang="en-US"/>
              <a:t>Heading</a:t>
            </a:r>
            <a:endParaRPr lang="en-AU"/>
          </a:p>
        </p:txBody>
      </p:sp>
    </p:spTree>
    <p:extLst>
      <p:ext uri="{BB962C8B-B14F-4D97-AF65-F5344CB8AC3E}">
        <p14:creationId xmlns:p14="http://schemas.microsoft.com/office/powerpoint/2010/main" val="3208934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split image">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49494340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4" name="Object 3"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2" name="Text Placeholder 49">
            <a:extLst>
              <a:ext uri="{FF2B5EF4-FFF2-40B4-BE49-F238E27FC236}">
                <a16:creationId xmlns:a16="http://schemas.microsoft.com/office/drawing/2014/main" id="{97FB53D0-1B23-4A4E-81FB-07002B89AC7E}"/>
              </a:ext>
            </a:extLst>
          </p:cNvPr>
          <p:cNvSpPr>
            <a:spLocks noGrp="1"/>
          </p:cNvSpPr>
          <p:nvPr>
            <p:ph type="body" sz="quarter" idx="15" hasCustomPrompt="1"/>
          </p:nvPr>
        </p:nvSpPr>
        <p:spPr>
          <a:xfrm>
            <a:off x="587829" y="1828800"/>
            <a:ext cx="11219858" cy="3959181"/>
          </a:xfrm>
        </p:spPr>
        <p:txBody>
          <a:bodyPr>
            <a:noAutofit/>
          </a:bodyPr>
          <a:lstStyle>
            <a:lvl1pPr marL="0" indent="0">
              <a:buNone/>
              <a:defRPr sz="1900">
                <a:solidFill>
                  <a:srgbClr val="3D3935"/>
                </a:solidFill>
                <a:latin typeface="Arial" panose="020B0604020202020204" pitchFamily="34" charset="0"/>
                <a:cs typeface="Arial" panose="020B0604020202020204" pitchFamily="34" charset="0"/>
              </a:defRPr>
            </a:lvl1pPr>
          </a:lstStyle>
          <a:p>
            <a:pPr lvl="0"/>
            <a:r>
              <a:rPr lang="en-AU"/>
              <a:t>Body</a:t>
            </a:r>
          </a:p>
        </p:txBody>
      </p:sp>
      <p:sp>
        <p:nvSpPr>
          <p:cNvPr id="83" name="Text Placeholder 51">
            <a:extLst>
              <a:ext uri="{FF2B5EF4-FFF2-40B4-BE49-F238E27FC236}">
                <a16:creationId xmlns:a16="http://schemas.microsoft.com/office/drawing/2014/main" id="{F0E14CA5-983C-9E44-BC66-57F743373387}"/>
              </a:ext>
            </a:extLst>
          </p:cNvPr>
          <p:cNvSpPr>
            <a:spLocks noGrp="1"/>
          </p:cNvSpPr>
          <p:nvPr>
            <p:ph type="body" sz="quarter" idx="16" hasCustomPrompt="1"/>
          </p:nvPr>
        </p:nvSpPr>
        <p:spPr>
          <a:xfrm>
            <a:off x="587829" y="-8733"/>
            <a:ext cx="5791199" cy="462758"/>
          </a:xfrm>
        </p:spPr>
        <p:txBody>
          <a:bodyPr anchor="ctr">
            <a:noAutofit/>
          </a:bodyPr>
          <a:lstStyle>
            <a:lvl1pPr marL="0" indent="0">
              <a:buNone/>
              <a:defRPr sz="1500" b="1">
                <a:solidFill>
                  <a:srgbClr val="3D3935"/>
                </a:solidFill>
                <a:latin typeface="Arial" panose="020B0604020202020204" pitchFamily="34" charset="0"/>
                <a:cs typeface="Arial" panose="020B0604020202020204" pitchFamily="34" charset="0"/>
              </a:defRPr>
            </a:lvl1pPr>
          </a:lstStyle>
          <a:p>
            <a:pPr lvl="0"/>
            <a:r>
              <a:rPr lang="en-AU"/>
              <a:t>Section heading</a:t>
            </a:r>
          </a:p>
        </p:txBody>
      </p:sp>
      <p:sp>
        <p:nvSpPr>
          <p:cNvPr id="84" name="Title 1">
            <a:extLst>
              <a:ext uri="{FF2B5EF4-FFF2-40B4-BE49-F238E27FC236}">
                <a16:creationId xmlns:a16="http://schemas.microsoft.com/office/drawing/2014/main" id="{552E09BB-E231-9143-9210-109A9EBBB2BA}"/>
              </a:ext>
            </a:extLst>
          </p:cNvPr>
          <p:cNvSpPr>
            <a:spLocks noGrp="1"/>
          </p:cNvSpPr>
          <p:nvPr>
            <p:ph type="title" hasCustomPrompt="1"/>
          </p:nvPr>
        </p:nvSpPr>
        <p:spPr>
          <a:xfrm>
            <a:off x="595920" y="1101228"/>
            <a:ext cx="11211767" cy="493981"/>
          </a:xfrm>
        </p:spPr>
        <p:txBody>
          <a:bodyPr wrap="square" anchor="t" anchorCtr="0">
            <a:noAutofit/>
          </a:bodyPr>
          <a:lstStyle>
            <a:lvl1pPr>
              <a:defRPr sz="2900" b="1">
                <a:solidFill>
                  <a:schemeClr val="tx1"/>
                </a:solidFill>
                <a:latin typeface="Arial" panose="020B0604020202020204" pitchFamily="34" charset="0"/>
                <a:cs typeface="Arial" panose="020B0604020202020204" pitchFamily="34" charset="0"/>
              </a:defRPr>
            </a:lvl1pPr>
          </a:lstStyle>
          <a:p>
            <a:r>
              <a:rPr lang="en-US"/>
              <a:t>Heading</a:t>
            </a:r>
            <a:endParaRPr lang="en-AU"/>
          </a:p>
        </p:txBody>
      </p:sp>
      <p:sp>
        <p:nvSpPr>
          <p:cNvPr id="6" name="Rectangle 5">
            <a:extLst>
              <a:ext uri="{FF2B5EF4-FFF2-40B4-BE49-F238E27FC236}">
                <a16:creationId xmlns:a16="http://schemas.microsoft.com/office/drawing/2014/main" id="{01A82B6B-FC9D-4F4D-BBA3-9CFAA940179F}"/>
              </a:ext>
            </a:extLst>
          </p:cNvPr>
          <p:cNvSpPr/>
          <p:nvPr userDrawn="1"/>
        </p:nvSpPr>
        <p:spPr>
          <a:xfrm>
            <a:off x="5903259" y="6364018"/>
            <a:ext cx="6288741" cy="493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D808CC41-2202-9444-99BC-DB6EB2AAC817}"/>
              </a:ext>
            </a:extLst>
          </p:cNvPr>
          <p:cNvSpPr>
            <a:spLocks noGrp="1"/>
          </p:cNvSpPr>
          <p:nvPr>
            <p:ph type="sldNum" sz="quarter" idx="4"/>
          </p:nvPr>
        </p:nvSpPr>
        <p:spPr>
          <a:xfrm>
            <a:off x="498929" y="6510471"/>
            <a:ext cx="448128" cy="246221"/>
          </a:xfrm>
          <a:prstGeom prst="rect">
            <a:avLst/>
          </a:prstGeom>
        </p:spPr>
        <p:txBody>
          <a:bodyPr wrap="square" anchor="t">
            <a:spAutoFit/>
          </a:bodyPr>
          <a:lstStyle>
            <a:lvl1pPr>
              <a:defRPr lang="en-AU" sz="1000" smtClean="0">
                <a:solidFill>
                  <a:srgbClr val="3D3935"/>
                </a:solidFill>
                <a:latin typeface="Arial" panose="020B0604020202020204" pitchFamily="34" charset="0"/>
                <a:cs typeface="Arial" panose="020B0604020202020204" pitchFamily="34" charset="0"/>
              </a:defRPr>
            </a:lvl1pPr>
          </a:lstStyle>
          <a:p>
            <a:fld id="{16A89BA3-132D-40E1-AAB4-CDCD0A14C216}" type="slidenum">
              <a:rPr lang="en-AU" smtClean="0"/>
              <a:pPr/>
              <a:t>‹#›</a:t>
            </a:fld>
            <a:endParaRPr lang="en-AU"/>
          </a:p>
        </p:txBody>
      </p:sp>
      <p:sp>
        <p:nvSpPr>
          <p:cNvPr id="8" name="Footer Placeholder 4">
            <a:extLst>
              <a:ext uri="{FF2B5EF4-FFF2-40B4-BE49-F238E27FC236}">
                <a16:creationId xmlns:a16="http://schemas.microsoft.com/office/drawing/2014/main" id="{F8550C2E-5625-1347-8959-47519BEE190C}"/>
              </a:ext>
            </a:extLst>
          </p:cNvPr>
          <p:cNvSpPr>
            <a:spLocks noGrp="1"/>
          </p:cNvSpPr>
          <p:nvPr>
            <p:ph type="ftr" sz="quarter" idx="3"/>
          </p:nvPr>
        </p:nvSpPr>
        <p:spPr>
          <a:xfrm>
            <a:off x="690518" y="6510471"/>
            <a:ext cx="3086100" cy="246221"/>
          </a:xfrm>
          <a:prstGeom prst="rect">
            <a:avLst/>
          </a:prstGeom>
        </p:spPr>
        <p:txBody>
          <a:bodyPr wrap="square" anchor="t">
            <a:spAutoFit/>
          </a:bodyPr>
          <a:lstStyle>
            <a:lvl1pPr>
              <a:defRPr lang="en-AU" sz="1000" smtClean="0">
                <a:solidFill>
                  <a:srgbClr val="3D3935"/>
                </a:solidFill>
                <a:latin typeface="Arial" panose="020B0604020202020204" pitchFamily="34" charset="0"/>
                <a:cs typeface="Arial" panose="020B0604020202020204" pitchFamily="34" charset="0"/>
              </a:defRPr>
            </a:lvl1pPr>
          </a:lstStyle>
          <a:p>
            <a:r>
              <a:rPr lang="en-US"/>
              <a:t>| Directorate | Office | Faculty | School</a:t>
            </a:r>
          </a:p>
        </p:txBody>
      </p:sp>
    </p:spTree>
    <p:extLst>
      <p:ext uri="{BB962C8B-B14F-4D97-AF65-F5344CB8AC3E}">
        <p14:creationId xmlns:p14="http://schemas.microsoft.com/office/powerpoint/2010/main" val="3777774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oleObject" Target="../embeddings/oleObject1.bin"/><Relationship Id="rId3" Type="http://schemas.openxmlformats.org/officeDocument/2006/relationships/slideLayout" Target="../slideLayouts/slideLayout3.xml"/><Relationship Id="rId21" Type="http://schemas.openxmlformats.org/officeDocument/2006/relationships/image" Target="../media/image3.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7"/>
            </p:custDataLst>
            <p:extLst>
              <p:ext uri="{D42A27DB-BD31-4B8C-83A1-F6EECF244321}">
                <p14:modId xmlns:p14="http://schemas.microsoft.com/office/powerpoint/2010/main" val="241115534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18" imgW="347" imgH="348" progId="TCLayout.ActiveDocument.1">
                  <p:embed/>
                </p:oleObj>
              </mc:Choice>
              <mc:Fallback>
                <p:oleObj name="think-cell Slide" r:id="rId18" imgW="347" imgH="348" progId="TCLayout.ActiveDocument.1">
                  <p:embed/>
                  <p:pic>
                    <p:nvPicPr>
                      <p:cNvPr id="4" name="Object 3" hidden="1"/>
                      <p:cNvPicPr/>
                      <p:nvPr/>
                    </p:nvPicPr>
                    <p:blipFill>
                      <a:blip r:embed="rId19"/>
                      <a:stretch>
                        <a:fillRect/>
                      </a:stretch>
                    </p:blipFill>
                    <p:spPr>
                      <a:xfrm>
                        <a:off x="1588" y="1588"/>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838200" y="1058315"/>
            <a:ext cx="10993948" cy="632375"/>
          </a:xfrm>
          <a:prstGeom prst="rect">
            <a:avLst/>
          </a:prstGeom>
        </p:spPr>
        <p:txBody>
          <a:bodyPr vert="horz" lIns="91440" tIns="45720" rIns="91440" bIns="45720" rtlCol="0" anchor="ctr">
            <a:noAutofit/>
          </a:bodyPr>
          <a:lstStyle/>
          <a:p>
            <a:r>
              <a:rPr lang="en-AU"/>
              <a:t>Click to edit Master title style</a:t>
            </a:r>
            <a:endParaRPr lang="en-US"/>
          </a:p>
        </p:txBody>
      </p:sp>
      <p:sp>
        <p:nvSpPr>
          <p:cNvPr id="3" name="Text Placeholder 2"/>
          <p:cNvSpPr>
            <a:spLocks noGrp="1"/>
          </p:cNvSpPr>
          <p:nvPr>
            <p:ph type="body" idx="1"/>
          </p:nvPr>
        </p:nvSpPr>
        <p:spPr>
          <a:xfrm>
            <a:off x="838199" y="1825625"/>
            <a:ext cx="10993947" cy="4351338"/>
          </a:xfrm>
          <a:prstGeom prst="rect">
            <a:avLst/>
          </a:prstGeom>
        </p:spPr>
        <p:txBody>
          <a:bodyPr vert="horz" lIns="91440" tIns="45720" rIns="91440" bIns="45720" rtlCol="0">
            <a:no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pic>
        <p:nvPicPr>
          <p:cNvPr id="50" name="Graphic 49">
            <a:extLst>
              <a:ext uri="{FF2B5EF4-FFF2-40B4-BE49-F238E27FC236}">
                <a16:creationId xmlns:a16="http://schemas.microsoft.com/office/drawing/2014/main" id="{59BECD13-0B10-AF44-9DCC-12F0FD4AFD38}"/>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407780" y="346101"/>
            <a:ext cx="1431530" cy="514559"/>
          </a:xfrm>
          <a:prstGeom prst="rect">
            <a:avLst/>
          </a:prstGeom>
        </p:spPr>
      </p:pic>
    </p:spTree>
    <p:extLst>
      <p:ext uri="{BB962C8B-B14F-4D97-AF65-F5344CB8AC3E}">
        <p14:creationId xmlns:p14="http://schemas.microsoft.com/office/powerpoint/2010/main" val="2980067865"/>
      </p:ext>
    </p:extLst>
  </p:cSld>
  <p:clrMap bg1="lt1" tx1="dk1" bg2="lt2" tx2="dk2" accent1="accent1" accent2="accent2" accent3="accent3" accent4="accent4" accent5="accent5" accent6="accent6" hlink="hlink" folHlink="folHlink"/>
  <p:sldLayoutIdLst>
    <p:sldLayoutId id="2147483694" r:id="rId1"/>
    <p:sldLayoutId id="2147483698" r:id="rId2"/>
    <p:sldLayoutId id="2147483693" r:id="rId3"/>
    <p:sldLayoutId id="2147483695" r:id="rId4"/>
    <p:sldLayoutId id="2147483697" r:id="rId5"/>
    <p:sldLayoutId id="2147483699" r:id="rId6"/>
    <p:sldLayoutId id="2147483665" r:id="rId7"/>
    <p:sldLayoutId id="2147483682" r:id="rId8"/>
    <p:sldLayoutId id="2147483661" r:id="rId9"/>
    <p:sldLayoutId id="2147483679" r:id="rId10"/>
    <p:sldLayoutId id="2147483689" r:id="rId11"/>
    <p:sldLayoutId id="2147483663" r:id="rId12"/>
    <p:sldLayoutId id="2147483692" r:id="rId13"/>
    <p:sldLayoutId id="2147483700" r:id="rId14"/>
    <p:sldLayoutId id="2147483701" r:id="rId15"/>
  </p:sldLayoutIdLst>
  <p:hf hdr="0" dt="0"/>
  <p:txStyles>
    <p:titleStyle>
      <a:lvl1pPr algn="l" defTabSz="914400" rtl="0" eaLnBrk="1" latinLnBrk="0" hangingPunct="1">
        <a:lnSpc>
          <a:spcPct val="90000"/>
        </a:lnSpc>
        <a:spcBef>
          <a:spcPct val="0"/>
        </a:spcBef>
        <a:buNone/>
        <a:defRPr sz="29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F2120C"/>
        </a:buClr>
        <a:buFont typeface="Arial" panose="020B0604020202020204" pitchFamily="34" charset="0"/>
        <a:buChar char="•"/>
        <a:defRPr sz="1900" kern="1200">
          <a:solidFill>
            <a:srgbClr val="3D393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rgbClr val="3D393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rgbClr val="3D393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400" kern="1200">
          <a:solidFill>
            <a:srgbClr val="3D393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2120C"/>
        </a:buClr>
        <a:buFont typeface="Arial" panose="020B0604020202020204" pitchFamily="34" charset="0"/>
        <a:buChar char="•"/>
        <a:defRPr sz="1400" kern="1200">
          <a:solidFill>
            <a:srgbClr val="3D393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emf"/><Relationship Id="rId5" Type="http://schemas.openxmlformats.org/officeDocument/2006/relationships/image" Target="../media/image10.jpeg"/><Relationship Id="rId4" Type="http://schemas.openxmlformats.org/officeDocument/2006/relationships/notesSlide" Target="../notesSlides/notesSlide1.xml"/><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3.jpeg"/><Relationship Id="rId5" Type="http://schemas.openxmlformats.org/officeDocument/2006/relationships/hyperlink" Target="https://staff.acu.edu.au/people_and_capability/working-here/acu-staff-enterprise-agreement-2022-2025/employment-categories"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jpeg"/><Relationship Id="rId5" Type="http://schemas.openxmlformats.org/officeDocument/2006/relationships/hyperlink" Target="https://staff.acu.edu.au/people_and_capability/working-here/acu-staff-enterprise-agreement-2022-2025/employment-categories"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5.jpeg"/><Relationship Id="rId5" Type="http://schemas.openxmlformats.org/officeDocument/2006/relationships/hyperlink" Target="https://staff.acu.edu.au/people_and_capability/working-here/acu-staff-enterprise-agreement-2022-2025/employment-categories"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1.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sky, outdoor, building&#10;&#10;Description automatically generated">
            <a:extLst>
              <a:ext uri="{FF2B5EF4-FFF2-40B4-BE49-F238E27FC236}">
                <a16:creationId xmlns:a16="http://schemas.microsoft.com/office/drawing/2014/main" id="{23E12E94-0A76-FF4B-87AC-57CEC708C478}"/>
              </a:ext>
            </a:extLst>
          </p:cNvPr>
          <p:cNvPicPr>
            <a:picLocks noGrp="1" noChangeAspect="1"/>
          </p:cNvPicPr>
          <p:nvPr>
            <p:ph type="pic" sz="quarter" idx="12"/>
          </p:nvPr>
        </p:nvPicPr>
        <p:blipFill rotWithShape="1">
          <a:blip r:embed="rId5" cstate="print">
            <a:extLst>
              <a:ext uri="{28A0092B-C50C-407E-A947-70E740481C1C}">
                <a14:useLocalDpi xmlns:a14="http://schemas.microsoft.com/office/drawing/2010/main" val="0"/>
              </a:ext>
            </a:extLst>
          </a:blip>
          <a:srcRect l="25247" r="14877"/>
          <a:stretch/>
        </p:blipFill>
        <p:spPr>
          <a:xfrm>
            <a:off x="0" y="0"/>
            <a:ext cx="6159398" cy="6858001"/>
          </a:xfrm>
        </p:spPr>
      </p:pic>
      <p:pic>
        <p:nvPicPr>
          <p:cNvPr id="21" name="Picture 20">
            <a:extLst>
              <a:ext uri="{FF2B5EF4-FFF2-40B4-BE49-F238E27FC236}">
                <a16:creationId xmlns:a16="http://schemas.microsoft.com/office/drawing/2014/main" id="{2AF106AC-61D5-8043-831D-4B534653AC91}"/>
              </a:ext>
            </a:extLst>
          </p:cNvPr>
          <p:cNvPicPr>
            <a:picLocks noChangeAspect="1"/>
          </p:cNvPicPr>
          <p:nvPr/>
        </p:nvPicPr>
        <p:blipFill>
          <a:blip r:embed="rId6"/>
          <a:stretch>
            <a:fillRect/>
          </a:stretch>
        </p:blipFill>
        <p:spPr>
          <a:xfrm>
            <a:off x="5613400" y="0"/>
            <a:ext cx="6578600" cy="6858000"/>
          </a:xfrm>
          <a:prstGeom prst="rect">
            <a:avLst/>
          </a:prstGeom>
        </p:spPr>
      </p:pic>
      <p:pic>
        <p:nvPicPr>
          <p:cNvPr id="22" name="Graphic 21">
            <a:extLst>
              <a:ext uri="{FF2B5EF4-FFF2-40B4-BE49-F238E27FC236}">
                <a16:creationId xmlns:a16="http://schemas.microsoft.com/office/drawing/2014/main" id="{2DEF48AF-36A8-9145-B245-819545E8BD0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07780" y="346101"/>
            <a:ext cx="1431530" cy="514559"/>
          </a:xfrm>
          <a:prstGeom prst="rect">
            <a:avLst/>
          </a:prstGeom>
        </p:spPr>
      </p:pic>
      <p:sp>
        <p:nvSpPr>
          <p:cNvPr id="9" name="Title 5">
            <a:extLst>
              <a:ext uri="{FF2B5EF4-FFF2-40B4-BE49-F238E27FC236}">
                <a16:creationId xmlns:a16="http://schemas.microsoft.com/office/drawing/2014/main" id="{553E5BA1-DE78-EF43-AF70-DAD2A2660E7C}"/>
              </a:ext>
            </a:extLst>
          </p:cNvPr>
          <p:cNvSpPr>
            <a:spLocks noGrp="1"/>
          </p:cNvSpPr>
          <p:nvPr>
            <p:ph type="title"/>
          </p:nvPr>
        </p:nvSpPr>
        <p:spPr>
          <a:xfrm>
            <a:off x="6644581" y="1908700"/>
            <a:ext cx="5240959" cy="2644446"/>
          </a:xfrm>
        </p:spPr>
        <p:txBody>
          <a:bodyPr/>
          <a:lstStyle/>
          <a:p>
            <a:pPr>
              <a:lnSpc>
                <a:spcPct val="75000"/>
              </a:lnSpc>
            </a:pPr>
            <a:r>
              <a:rPr lang="en-US" sz="3600"/>
              <a:t>Fixed term employment</a:t>
            </a:r>
            <a:br>
              <a:rPr lang="en-US" sz="3600"/>
            </a:br>
            <a:br>
              <a:rPr lang="en-US" sz="3600"/>
            </a:br>
            <a:r>
              <a:rPr lang="en-US" sz="3600">
                <a:solidFill>
                  <a:srgbClr val="F2120C"/>
                </a:solidFill>
                <a:latin typeface="Georgia" panose="02040502050405020303" pitchFamily="18" charset="0"/>
              </a:rPr>
              <a:t>Final implementation of regulatory changes for higher education</a:t>
            </a:r>
          </a:p>
        </p:txBody>
      </p:sp>
      <p:sp>
        <p:nvSpPr>
          <p:cNvPr id="12" name="Text Placeholder 8">
            <a:extLst>
              <a:ext uri="{FF2B5EF4-FFF2-40B4-BE49-F238E27FC236}">
                <a16:creationId xmlns:a16="http://schemas.microsoft.com/office/drawing/2014/main" id="{F5B0B9C4-1D41-A94C-9FDD-305ACC6341EC}"/>
              </a:ext>
            </a:extLst>
          </p:cNvPr>
          <p:cNvSpPr>
            <a:spLocks noGrp="1"/>
          </p:cNvSpPr>
          <p:nvPr>
            <p:ph type="body" sz="quarter" idx="11"/>
          </p:nvPr>
        </p:nvSpPr>
        <p:spPr>
          <a:xfrm>
            <a:off x="6618551" y="5611420"/>
            <a:ext cx="4568297" cy="328773"/>
          </a:xfrm>
        </p:spPr>
        <p:txBody>
          <a:bodyPr/>
          <a:lstStyle/>
          <a:p>
            <a:r>
              <a:rPr lang="en-US"/>
              <a:t>Date: September 2025</a:t>
            </a:r>
          </a:p>
          <a:p>
            <a:r>
              <a:rPr lang="en-US"/>
              <a:t>Authors: People and Capability</a:t>
            </a:r>
          </a:p>
        </p:txBody>
      </p:sp>
      <p:sp>
        <p:nvSpPr>
          <p:cNvPr id="4" name="Text Placeholder 3">
            <a:extLst>
              <a:ext uri="{FF2B5EF4-FFF2-40B4-BE49-F238E27FC236}">
                <a16:creationId xmlns:a16="http://schemas.microsoft.com/office/drawing/2014/main" id="{968C9B13-8E52-2CCD-DAB6-79C244166DFE}"/>
              </a:ext>
            </a:extLst>
          </p:cNvPr>
          <p:cNvSpPr>
            <a:spLocks noGrp="1"/>
          </p:cNvSpPr>
          <p:nvPr>
            <p:ph type="body" sz="quarter" idx="10"/>
          </p:nvPr>
        </p:nvSpPr>
        <p:spPr/>
        <p:txBody>
          <a:bodyPr/>
          <a:lstStyle/>
          <a:p>
            <a:r>
              <a:rPr lang="en-AU"/>
              <a:t>Supplementary Information Pack</a:t>
            </a:r>
          </a:p>
        </p:txBody>
      </p:sp>
      <p:pic>
        <p:nvPicPr>
          <p:cNvPr id="43" name="Audio 42">
            <a:hlinkClick r:id="" action="ppaction://media"/>
            <a:extLst>
              <a:ext uri="{FF2B5EF4-FFF2-40B4-BE49-F238E27FC236}">
                <a16:creationId xmlns:a16="http://schemas.microsoft.com/office/drawing/2014/main" id="{A4C36246-33AE-FFE7-5A94-B55B68F5867A}"/>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00070405"/>
      </p:ext>
    </p:extLst>
  </p:cSld>
  <p:clrMapOvr>
    <a:masterClrMapping/>
  </p:clrMapOvr>
  <mc:AlternateContent xmlns:mc="http://schemas.openxmlformats.org/markup-compatibility/2006" xmlns:p14="http://schemas.microsoft.com/office/powerpoint/2010/main">
    <mc:Choice Requires="p14">
      <p:transition spd="slow" p14:dur="2000" advTm="13132"/>
    </mc:Choice>
    <mc:Fallback xmlns="">
      <p:transition spd="slow" advTm="13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83F91-67BC-D9BC-BC31-256898BCCF0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A34E8D-3700-4F80-9639-301EA01CFF6A}"/>
              </a:ext>
            </a:extLst>
          </p:cNvPr>
          <p:cNvSpPr>
            <a:spLocks noGrp="1"/>
          </p:cNvSpPr>
          <p:nvPr>
            <p:ph type="title"/>
          </p:nvPr>
        </p:nvSpPr>
        <p:spPr>
          <a:xfrm>
            <a:off x="595920" y="356510"/>
            <a:ext cx="11211767" cy="493981"/>
          </a:xfrm>
        </p:spPr>
        <p:txBody>
          <a:bodyPr/>
          <a:lstStyle/>
          <a:p>
            <a:r>
              <a:rPr lang="en-AU"/>
              <a:t>Key fixed term reasons</a:t>
            </a:r>
          </a:p>
        </p:txBody>
      </p:sp>
      <p:sp>
        <p:nvSpPr>
          <p:cNvPr id="5" name="Slide Number Placeholder 4">
            <a:extLst>
              <a:ext uri="{FF2B5EF4-FFF2-40B4-BE49-F238E27FC236}">
                <a16:creationId xmlns:a16="http://schemas.microsoft.com/office/drawing/2014/main" id="{65ECD3EC-B8D7-B271-E7E9-0AEC7945D5EC}"/>
              </a:ext>
            </a:extLst>
          </p:cNvPr>
          <p:cNvSpPr>
            <a:spLocks noGrp="1"/>
          </p:cNvSpPr>
          <p:nvPr>
            <p:ph type="sldNum" sz="quarter" idx="4"/>
          </p:nvPr>
        </p:nvSpPr>
        <p:spPr/>
        <p:txBody>
          <a:bodyPr/>
          <a:lstStyle/>
          <a:p>
            <a:fld id="{16A89BA3-132D-40E1-AAB4-CDCD0A14C216}" type="slidenum">
              <a:rPr lang="en-AU" smtClean="0"/>
              <a:pPr/>
              <a:t>10</a:t>
            </a:fld>
            <a:endParaRPr lang="en-AU"/>
          </a:p>
        </p:txBody>
      </p:sp>
      <p:sp>
        <p:nvSpPr>
          <p:cNvPr id="6" name="Footer Placeholder 5">
            <a:extLst>
              <a:ext uri="{FF2B5EF4-FFF2-40B4-BE49-F238E27FC236}">
                <a16:creationId xmlns:a16="http://schemas.microsoft.com/office/drawing/2014/main" id="{4FF704AE-F3C3-DA1B-FBB4-6753334000D9}"/>
              </a:ext>
            </a:extLst>
          </p:cNvPr>
          <p:cNvSpPr>
            <a:spLocks noGrp="1"/>
          </p:cNvSpPr>
          <p:nvPr>
            <p:ph type="ftr" sz="quarter" idx="3"/>
          </p:nvPr>
        </p:nvSpPr>
        <p:spPr/>
        <p:txBody>
          <a:bodyPr wrap="square" lIns="91440" tIns="45720" rIns="91440" bIns="45720" anchor="t">
            <a:spAutoFit/>
          </a:bodyPr>
          <a:lstStyle/>
          <a:p>
            <a:r>
              <a:rPr lang="en-US">
                <a:latin typeface="Arial"/>
                <a:cs typeface="Arial"/>
              </a:rPr>
              <a:t>| People &amp; Capability</a:t>
            </a:r>
            <a:endParaRPr lang="en-US"/>
          </a:p>
        </p:txBody>
      </p:sp>
      <p:sp>
        <p:nvSpPr>
          <p:cNvPr id="2" name="Rectangle: Rounded Corners 1">
            <a:extLst>
              <a:ext uri="{FF2B5EF4-FFF2-40B4-BE49-F238E27FC236}">
                <a16:creationId xmlns:a16="http://schemas.microsoft.com/office/drawing/2014/main" id="{407F938B-53DF-1DD9-10D8-5C01D1EB5500}"/>
              </a:ext>
            </a:extLst>
          </p:cNvPr>
          <p:cNvSpPr/>
          <p:nvPr/>
        </p:nvSpPr>
        <p:spPr>
          <a:xfrm>
            <a:off x="357908" y="1316182"/>
            <a:ext cx="2470727" cy="4418793"/>
          </a:xfrm>
          <a:prstGeom prst="roundRect">
            <a:avLst/>
          </a:pr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0000"/>
              </a:solidFill>
              <a:cs typeface="Arial"/>
            </a:endParaRPr>
          </a:p>
          <a:p>
            <a:pPr algn="ctr"/>
            <a:endParaRPr lang="en-US" sz="2400">
              <a:solidFill>
                <a:srgbClr val="000000"/>
              </a:solidFill>
              <a:cs typeface="Arial"/>
            </a:endParaRPr>
          </a:p>
          <a:p>
            <a:pPr algn="ctr"/>
            <a:endParaRPr lang="en-US" sz="2400">
              <a:solidFill>
                <a:srgbClr val="000000"/>
              </a:solidFill>
              <a:cs typeface="Arial"/>
            </a:endParaRPr>
          </a:p>
          <a:p>
            <a:pPr algn="ctr"/>
            <a:endParaRPr lang="en-US" sz="2400">
              <a:solidFill>
                <a:srgbClr val="000000"/>
              </a:solidFill>
              <a:cs typeface="Arial"/>
            </a:endParaRPr>
          </a:p>
          <a:p>
            <a:pPr algn="ctr"/>
            <a:endParaRPr lang="en-US" sz="2400">
              <a:solidFill>
                <a:srgbClr val="000000"/>
              </a:solidFill>
              <a:cs typeface="Arial"/>
            </a:endParaRPr>
          </a:p>
          <a:p>
            <a:pPr algn="ctr"/>
            <a:endParaRPr lang="en-US" sz="2400">
              <a:solidFill>
                <a:srgbClr val="000000"/>
              </a:solidFill>
              <a:cs typeface="Arial"/>
            </a:endParaRPr>
          </a:p>
          <a:p>
            <a:pPr algn="ctr"/>
            <a:r>
              <a:rPr lang="en-US" sz="2400">
                <a:solidFill>
                  <a:srgbClr val="000000"/>
                </a:solidFill>
                <a:cs typeface="Arial"/>
              </a:rPr>
              <a:t>Specific Task or Project</a:t>
            </a:r>
          </a:p>
        </p:txBody>
      </p:sp>
      <p:sp>
        <p:nvSpPr>
          <p:cNvPr id="8" name="TextBox 7">
            <a:extLst>
              <a:ext uri="{FF2B5EF4-FFF2-40B4-BE49-F238E27FC236}">
                <a16:creationId xmlns:a16="http://schemas.microsoft.com/office/drawing/2014/main" id="{A57A2F40-1F57-44B3-64E2-81BD3BD5FD14}"/>
              </a:ext>
            </a:extLst>
          </p:cNvPr>
          <p:cNvSpPr txBox="1"/>
          <p:nvPr/>
        </p:nvSpPr>
        <p:spPr>
          <a:xfrm>
            <a:off x="3064164" y="1316182"/>
            <a:ext cx="8878453" cy="477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1600">
                <a:cs typeface="Arial"/>
              </a:rPr>
              <a:t>The </a:t>
            </a:r>
            <a:r>
              <a:rPr lang="en-AU" sz="1600">
                <a:solidFill>
                  <a:srgbClr val="3C1053"/>
                </a:solidFill>
                <a:cs typeface="Arial"/>
                <a:hlinkClick r:id="rId5"/>
              </a:rPr>
              <a:t>Enterprise Agreement</a:t>
            </a:r>
            <a:r>
              <a:rPr lang="en-AU" sz="1600">
                <a:cs typeface="Arial"/>
              </a:rPr>
              <a:t> specifies that this is primarily for use where the specific task or project Is </a:t>
            </a:r>
            <a:r>
              <a:rPr lang="en-AU" sz="1600" b="1">
                <a:cs typeface="Arial"/>
              </a:rPr>
              <a:t>externally funded.</a:t>
            </a:r>
            <a:endParaRPr lang="en-AU" sz="1600">
              <a:solidFill>
                <a:srgbClr val="3C1053"/>
              </a:solidFill>
              <a:cs typeface="Arial"/>
            </a:endParaRPr>
          </a:p>
          <a:p>
            <a:pPr marL="171450" indent="-171450">
              <a:buFont typeface="Arial,Sans-Serif"/>
              <a:buChar char="•"/>
            </a:pPr>
            <a:endParaRPr lang="en-US" sz="1600">
              <a:solidFill>
                <a:srgbClr val="3C1053"/>
              </a:solidFill>
              <a:cs typeface="Arial"/>
            </a:endParaRPr>
          </a:p>
          <a:p>
            <a:r>
              <a:rPr lang="en-US" sz="1600">
                <a:cs typeface="Arial"/>
              </a:rPr>
              <a:t>Where </a:t>
            </a:r>
            <a:r>
              <a:rPr lang="en-US" sz="1600" b="1" u="sng">
                <a:cs typeface="Arial"/>
              </a:rPr>
              <a:t>internal</a:t>
            </a:r>
            <a:r>
              <a:rPr lang="en-US" sz="1600">
                <a:cs typeface="Arial"/>
              </a:rPr>
              <a:t> funding is used, the task or project:</a:t>
            </a:r>
            <a:br>
              <a:rPr lang="en-US" sz="1600">
                <a:cs typeface="Arial"/>
              </a:rPr>
            </a:br>
            <a:endParaRPr lang="en-US" sz="1600">
              <a:solidFill>
                <a:srgbClr val="3C1053"/>
              </a:solidFill>
              <a:cs typeface="Arial"/>
            </a:endParaRPr>
          </a:p>
          <a:p>
            <a:pPr marL="171450" indent="-171450">
              <a:buFont typeface="Arial,Sans-Serif"/>
              <a:buChar char="•"/>
            </a:pPr>
            <a:r>
              <a:rPr lang="en-US" sz="1600">
                <a:cs typeface="Arial"/>
              </a:rPr>
              <a:t>is to be </a:t>
            </a:r>
            <a:r>
              <a:rPr lang="en-US" sz="1600" b="1">
                <a:cs typeface="Arial"/>
              </a:rPr>
              <a:t>clearly defined and distinguishable from ‘BAU’ activity </a:t>
            </a:r>
            <a:r>
              <a:rPr lang="en-US" sz="1600">
                <a:cs typeface="Arial"/>
              </a:rPr>
              <a:t>as a distinct, once off task or new work/ project with a clear start and finish date</a:t>
            </a:r>
            <a:br>
              <a:rPr lang="en-US" sz="1600">
                <a:cs typeface="Arial"/>
              </a:rPr>
            </a:br>
            <a:r>
              <a:rPr lang="en-US" sz="1600">
                <a:cs typeface="Arial"/>
              </a:rPr>
              <a:t> </a:t>
            </a:r>
            <a:endParaRPr lang="en-US" sz="1600">
              <a:solidFill>
                <a:srgbClr val="3C1053"/>
              </a:solidFill>
              <a:cs typeface="Arial"/>
            </a:endParaRPr>
          </a:p>
          <a:p>
            <a:pPr marL="171450" indent="-171450">
              <a:buFont typeface="Arial,Sans-Serif"/>
              <a:buChar char="•"/>
            </a:pPr>
            <a:r>
              <a:rPr lang="en-US" sz="1600" b="1">
                <a:cs typeface="Arial"/>
              </a:rPr>
              <a:t>requires specialized skills not otherwise available in the </a:t>
            </a:r>
            <a:r>
              <a:rPr lang="en-US" sz="1600" b="1" err="1">
                <a:cs typeface="Arial"/>
              </a:rPr>
              <a:t>organisation</a:t>
            </a:r>
            <a:r>
              <a:rPr lang="en-US" sz="1600" b="1">
                <a:cs typeface="Arial"/>
              </a:rPr>
              <a:t> </a:t>
            </a:r>
            <a:br>
              <a:rPr lang="en-US" sz="1600">
                <a:cs typeface="Arial"/>
              </a:rPr>
            </a:br>
            <a:endParaRPr lang="en-US" sz="1600">
              <a:solidFill>
                <a:srgbClr val="3C1053"/>
              </a:solidFill>
              <a:cs typeface="Arial"/>
            </a:endParaRPr>
          </a:p>
          <a:p>
            <a:pPr marL="171450" indent="-171450">
              <a:buFont typeface="Arial,Sans-Serif"/>
              <a:buChar char="•"/>
            </a:pPr>
            <a:r>
              <a:rPr lang="en-US" sz="1600" b="1">
                <a:cs typeface="Arial"/>
              </a:rPr>
              <a:t>after completion, standard operating teams integrate the work into their ongoing practice</a:t>
            </a:r>
            <a:r>
              <a:rPr lang="en-US" sz="1600">
                <a:cs typeface="Arial"/>
              </a:rPr>
              <a:t>, and the skill sets of the fixed term employment incumbent are no longer required</a:t>
            </a:r>
            <a:br>
              <a:rPr lang="en-US" sz="1600">
                <a:cs typeface="Arial"/>
              </a:rPr>
            </a:br>
            <a:endParaRPr lang="en-US" sz="1600">
              <a:solidFill>
                <a:srgbClr val="3C1053"/>
              </a:solidFill>
              <a:cs typeface="Arial"/>
            </a:endParaRPr>
          </a:p>
          <a:p>
            <a:endParaRPr lang="en-US" sz="1600">
              <a:solidFill>
                <a:srgbClr val="3C1053"/>
              </a:solidFill>
              <a:cs typeface="Arial"/>
            </a:endParaRPr>
          </a:p>
          <a:p>
            <a:r>
              <a:rPr lang="en-US" sz="1600">
                <a:cs typeface="Arial"/>
              </a:rPr>
              <a:t>Employment in a fixed term position for 5 years or more attracts conversion rights if the position is operationally funded and not externally funded.</a:t>
            </a:r>
          </a:p>
          <a:p>
            <a:endParaRPr lang="en-US" sz="1600">
              <a:cs typeface="Arial"/>
            </a:endParaRPr>
          </a:p>
          <a:p>
            <a:r>
              <a:rPr lang="en-US" sz="1600">
                <a:cs typeface="Arial"/>
              </a:rPr>
              <a:t>Government funding that is likely to be rolling and not for a once off fixed term (such as for an ARC or NHMRC grant) is likely to require continuing and not fixed term employment. </a:t>
            </a:r>
            <a:endParaRPr lang="en-US" sz="2400"/>
          </a:p>
        </p:txBody>
      </p:sp>
      <p:pic>
        <p:nvPicPr>
          <p:cNvPr id="7" name="Picture 6" descr="A pencil on top of a paper with a printed line graph">
            <a:extLst>
              <a:ext uri="{FF2B5EF4-FFF2-40B4-BE49-F238E27FC236}">
                <a16:creationId xmlns:a16="http://schemas.microsoft.com/office/drawing/2014/main" id="{E4056B62-1761-6B97-9BAF-AB6655309D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920" y="1715773"/>
            <a:ext cx="2022990" cy="2268000"/>
          </a:xfrm>
          <a:prstGeom prst="rect">
            <a:avLst/>
          </a:prstGeom>
        </p:spPr>
      </p:pic>
      <p:pic>
        <p:nvPicPr>
          <p:cNvPr id="34" name="Audio 33">
            <a:hlinkClick r:id="" action="ppaction://media"/>
            <a:extLst>
              <a:ext uri="{FF2B5EF4-FFF2-40B4-BE49-F238E27FC236}">
                <a16:creationId xmlns:a16="http://schemas.microsoft.com/office/drawing/2014/main" id="{972F65F6-633F-3A54-0CC0-65C54E326E6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01846382"/>
      </p:ext>
    </p:extLst>
  </p:cSld>
  <p:clrMapOvr>
    <a:masterClrMapping/>
  </p:clrMapOvr>
  <mc:AlternateContent xmlns:mc="http://schemas.openxmlformats.org/markup-compatibility/2006" xmlns:p14="http://schemas.microsoft.com/office/powerpoint/2010/main">
    <mc:Choice Requires="p14">
      <p:transition spd="slow" p14:dur="2000" advTm="86266"/>
    </mc:Choice>
    <mc:Fallback xmlns="">
      <p:transition spd="slow" advTm="86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F2107-F424-D093-B9C8-3133DA1ED2E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BEF331E-995D-ACFF-3B17-4FA6EAD11270}"/>
              </a:ext>
            </a:extLst>
          </p:cNvPr>
          <p:cNvSpPr>
            <a:spLocks noGrp="1"/>
          </p:cNvSpPr>
          <p:nvPr>
            <p:ph type="title"/>
          </p:nvPr>
        </p:nvSpPr>
        <p:spPr>
          <a:xfrm>
            <a:off x="595920" y="356510"/>
            <a:ext cx="11211767" cy="493981"/>
          </a:xfrm>
        </p:spPr>
        <p:txBody>
          <a:bodyPr/>
          <a:lstStyle/>
          <a:p>
            <a:r>
              <a:rPr lang="en-AU"/>
              <a:t>Key fixed term reasons</a:t>
            </a:r>
          </a:p>
        </p:txBody>
      </p:sp>
      <p:sp>
        <p:nvSpPr>
          <p:cNvPr id="5" name="Slide Number Placeholder 4">
            <a:extLst>
              <a:ext uri="{FF2B5EF4-FFF2-40B4-BE49-F238E27FC236}">
                <a16:creationId xmlns:a16="http://schemas.microsoft.com/office/drawing/2014/main" id="{1E9D9887-A438-D03C-F64B-5850DE5BAB02}"/>
              </a:ext>
            </a:extLst>
          </p:cNvPr>
          <p:cNvSpPr>
            <a:spLocks noGrp="1"/>
          </p:cNvSpPr>
          <p:nvPr>
            <p:ph type="sldNum" sz="quarter" idx="4"/>
          </p:nvPr>
        </p:nvSpPr>
        <p:spPr/>
        <p:txBody>
          <a:bodyPr/>
          <a:lstStyle/>
          <a:p>
            <a:fld id="{16A89BA3-132D-40E1-AAB4-CDCD0A14C216}" type="slidenum">
              <a:rPr lang="en-AU" smtClean="0"/>
              <a:pPr/>
              <a:t>11</a:t>
            </a:fld>
            <a:endParaRPr lang="en-AU"/>
          </a:p>
        </p:txBody>
      </p:sp>
      <p:sp>
        <p:nvSpPr>
          <p:cNvPr id="6" name="Footer Placeholder 5">
            <a:extLst>
              <a:ext uri="{FF2B5EF4-FFF2-40B4-BE49-F238E27FC236}">
                <a16:creationId xmlns:a16="http://schemas.microsoft.com/office/drawing/2014/main" id="{E65B0AB8-2161-0ED0-8906-BF3F4E33E96D}"/>
              </a:ext>
            </a:extLst>
          </p:cNvPr>
          <p:cNvSpPr>
            <a:spLocks noGrp="1"/>
          </p:cNvSpPr>
          <p:nvPr>
            <p:ph type="ftr" sz="quarter" idx="3"/>
          </p:nvPr>
        </p:nvSpPr>
        <p:spPr/>
        <p:txBody>
          <a:bodyPr wrap="square" lIns="91440" tIns="45720" rIns="91440" bIns="45720" anchor="t">
            <a:spAutoFit/>
          </a:bodyPr>
          <a:lstStyle/>
          <a:p>
            <a:r>
              <a:rPr lang="en-US">
                <a:latin typeface="Arial"/>
                <a:cs typeface="Arial"/>
              </a:rPr>
              <a:t>| People &amp; Capability</a:t>
            </a:r>
            <a:endParaRPr lang="en-US"/>
          </a:p>
        </p:txBody>
      </p:sp>
      <p:sp>
        <p:nvSpPr>
          <p:cNvPr id="2" name="Rectangle: Rounded Corners 1">
            <a:extLst>
              <a:ext uri="{FF2B5EF4-FFF2-40B4-BE49-F238E27FC236}">
                <a16:creationId xmlns:a16="http://schemas.microsoft.com/office/drawing/2014/main" id="{3E00891F-4417-3736-1FFC-515996584257}"/>
              </a:ext>
            </a:extLst>
          </p:cNvPr>
          <p:cNvSpPr/>
          <p:nvPr/>
        </p:nvSpPr>
        <p:spPr>
          <a:xfrm>
            <a:off x="357908" y="1316182"/>
            <a:ext cx="2470727" cy="4225635"/>
          </a:xfrm>
          <a:prstGeom prst="roundRect">
            <a:avLst/>
          </a:pr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a:solidFill>
                <a:srgbClr val="000000"/>
              </a:solidFill>
              <a:cs typeface="Arial"/>
            </a:endParaRPr>
          </a:p>
          <a:p>
            <a:pPr algn="ctr"/>
            <a:endParaRPr lang="en-US" sz="2400">
              <a:solidFill>
                <a:srgbClr val="000000"/>
              </a:solidFill>
              <a:cs typeface="Arial"/>
            </a:endParaRPr>
          </a:p>
          <a:p>
            <a:pPr algn="ctr"/>
            <a:endParaRPr lang="en-US" sz="2400">
              <a:solidFill>
                <a:srgbClr val="000000"/>
              </a:solidFill>
              <a:cs typeface="Arial"/>
            </a:endParaRPr>
          </a:p>
          <a:p>
            <a:pPr algn="ctr"/>
            <a:endParaRPr lang="en-US" sz="2400">
              <a:solidFill>
                <a:srgbClr val="000000"/>
              </a:solidFill>
              <a:cs typeface="Arial"/>
            </a:endParaRPr>
          </a:p>
          <a:p>
            <a:pPr algn="ctr"/>
            <a:endParaRPr lang="en-US" sz="2400">
              <a:solidFill>
                <a:srgbClr val="000000"/>
              </a:solidFill>
              <a:cs typeface="Arial"/>
            </a:endParaRPr>
          </a:p>
          <a:p>
            <a:pPr algn="ctr"/>
            <a:r>
              <a:rPr lang="en-US" sz="2400">
                <a:solidFill>
                  <a:srgbClr val="000000"/>
                </a:solidFill>
                <a:cs typeface="Arial"/>
              </a:rPr>
              <a:t>Replacement Staff Member</a:t>
            </a:r>
          </a:p>
        </p:txBody>
      </p:sp>
      <p:sp>
        <p:nvSpPr>
          <p:cNvPr id="8" name="TextBox 7">
            <a:extLst>
              <a:ext uri="{FF2B5EF4-FFF2-40B4-BE49-F238E27FC236}">
                <a16:creationId xmlns:a16="http://schemas.microsoft.com/office/drawing/2014/main" id="{97D9A05E-EE98-BB4B-710D-7357DE8A5369}"/>
              </a:ext>
            </a:extLst>
          </p:cNvPr>
          <p:cNvSpPr txBox="1"/>
          <p:nvPr/>
        </p:nvSpPr>
        <p:spPr>
          <a:xfrm>
            <a:off x="2961557" y="1536173"/>
            <a:ext cx="8878453"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Sans-Serif"/>
              <a:buChar char="•"/>
            </a:pPr>
            <a:r>
              <a:rPr lang="en-US" sz="1600">
                <a:cs typeface="Arial"/>
                <a:hlinkClick r:id="rId5"/>
              </a:rPr>
              <a:t>Replacing a staff member</a:t>
            </a:r>
            <a:r>
              <a:rPr lang="en-US" sz="1600">
                <a:cs typeface="Arial"/>
              </a:rPr>
              <a:t> who is on an </a:t>
            </a:r>
            <a:r>
              <a:rPr lang="en-US" sz="1600" b="1" err="1">
                <a:cs typeface="Arial"/>
              </a:rPr>
              <a:t>authorised</a:t>
            </a:r>
            <a:r>
              <a:rPr lang="en-US" sz="1600" b="1">
                <a:cs typeface="Arial"/>
              </a:rPr>
              <a:t> leave of absence </a:t>
            </a:r>
            <a:r>
              <a:rPr lang="en-US" sz="1600">
                <a:cs typeface="Arial"/>
              </a:rPr>
              <a:t>(sabbatical, LSL, parental leave, unpaid leave) or is temporarily seconded away from their usual work area – the replacement period must match the leave period.</a:t>
            </a:r>
            <a:br>
              <a:rPr lang="en-US" sz="1600">
                <a:cs typeface="Arial"/>
              </a:rPr>
            </a:br>
            <a:endParaRPr lang="en-US" sz="1600">
              <a:cs typeface="Arial"/>
            </a:endParaRPr>
          </a:p>
          <a:p>
            <a:pPr marL="171450" indent="-171450">
              <a:buFont typeface="Arial,Sans-Serif"/>
              <a:buChar char="•"/>
            </a:pPr>
            <a:r>
              <a:rPr lang="en-US" sz="1600">
                <a:cs typeface="Arial"/>
              </a:rPr>
              <a:t>A </a:t>
            </a:r>
            <a:r>
              <a:rPr lang="en-US" sz="1600" b="1">
                <a:cs typeface="Arial"/>
              </a:rPr>
              <a:t>short term replacement for a vacant position where the decision has been made to retain the same position and the action to recruit has commenced</a:t>
            </a:r>
            <a:r>
              <a:rPr lang="en-US" sz="1600">
                <a:cs typeface="Arial"/>
              </a:rPr>
              <a:t>, but there is an immediate need to fill. This will be a once off, short term contract.</a:t>
            </a:r>
            <a:br>
              <a:rPr lang="en-US" sz="1600">
                <a:cs typeface="Arial"/>
              </a:rPr>
            </a:br>
            <a:endParaRPr lang="en-US" sz="1600">
              <a:solidFill>
                <a:srgbClr val="3C1053"/>
              </a:solidFill>
              <a:cs typeface="Arial"/>
            </a:endParaRPr>
          </a:p>
          <a:p>
            <a:pPr marL="171450" indent="-171450">
              <a:buFont typeface="Arial,Sans-Serif"/>
              <a:buChar char="•"/>
            </a:pPr>
            <a:r>
              <a:rPr lang="en-US" sz="1600">
                <a:cs typeface="Arial"/>
              </a:rPr>
              <a:t>A </a:t>
            </a:r>
            <a:r>
              <a:rPr lang="en-US" sz="1600" b="1">
                <a:cs typeface="Arial"/>
              </a:rPr>
              <a:t>short term replacement when the normal occupant of a position is performing higher duties in another position</a:t>
            </a:r>
            <a:r>
              <a:rPr lang="en-US" sz="1600">
                <a:cs typeface="Arial"/>
              </a:rPr>
              <a:t>, the decision has been made to retain the same position and the action to recruit has commenced, but there is an immediate need to fill. This will be a once off, short term contract.</a:t>
            </a:r>
            <a:endParaRPr lang="en-US" sz="1600">
              <a:solidFill>
                <a:srgbClr val="3C1053"/>
              </a:solidFill>
              <a:cs typeface="Arial"/>
            </a:endParaRPr>
          </a:p>
          <a:p>
            <a:endParaRPr lang="en-US" sz="1600">
              <a:solidFill>
                <a:srgbClr val="3C1053"/>
              </a:solidFill>
              <a:cs typeface="Arial"/>
            </a:endParaRPr>
          </a:p>
          <a:p>
            <a:r>
              <a:rPr lang="en-US" sz="1600" b="1">
                <a:cs typeface="Arial"/>
              </a:rPr>
              <a:t>This reason is for the replacement </a:t>
            </a:r>
            <a:r>
              <a:rPr lang="en-US" sz="1600" b="1" u="sng">
                <a:cs typeface="Arial"/>
              </a:rPr>
              <a:t>of a person, not FTE</a:t>
            </a:r>
            <a:r>
              <a:rPr lang="en-US" sz="1600" b="1">
                <a:cs typeface="Arial"/>
              </a:rPr>
              <a:t>. Combining</a:t>
            </a:r>
            <a:r>
              <a:rPr lang="en-US" sz="1600">
                <a:cs typeface="Arial"/>
              </a:rPr>
              <a:t> </a:t>
            </a:r>
            <a:r>
              <a:rPr lang="en-US" sz="1600" b="1">
                <a:cs typeface="Arial"/>
              </a:rPr>
              <a:t>FTE from multiple positions/jobs of very different natures does not meet this fixed term reason. </a:t>
            </a:r>
            <a:endParaRPr lang="en-US" sz="2400" b="1"/>
          </a:p>
        </p:txBody>
      </p:sp>
      <p:pic>
        <p:nvPicPr>
          <p:cNvPr id="9" name="Picture 8" descr="People doing teamwork illustration">
            <a:extLst>
              <a:ext uri="{FF2B5EF4-FFF2-40B4-BE49-F238E27FC236}">
                <a16:creationId xmlns:a16="http://schemas.microsoft.com/office/drawing/2014/main" id="{BDA18F45-2ADB-FFC6-0829-B22A7BCEAC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920" y="1819145"/>
            <a:ext cx="2039778" cy="1998509"/>
          </a:xfrm>
          <a:prstGeom prst="rect">
            <a:avLst/>
          </a:prstGeom>
        </p:spPr>
      </p:pic>
      <p:pic>
        <p:nvPicPr>
          <p:cNvPr id="38" name="Audio 37">
            <a:hlinkClick r:id="" action="ppaction://media"/>
            <a:extLst>
              <a:ext uri="{FF2B5EF4-FFF2-40B4-BE49-F238E27FC236}">
                <a16:creationId xmlns:a16="http://schemas.microsoft.com/office/drawing/2014/main" id="{C018DEC1-F287-19E5-5C7A-0B147062E8C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54100824"/>
      </p:ext>
    </p:extLst>
  </p:cSld>
  <p:clrMapOvr>
    <a:masterClrMapping/>
  </p:clrMapOvr>
  <mc:AlternateContent xmlns:mc="http://schemas.openxmlformats.org/markup-compatibility/2006" xmlns:p14="http://schemas.microsoft.com/office/powerpoint/2010/main">
    <mc:Choice Requires="p14">
      <p:transition spd="slow" p14:dur="2000" advTm="101779"/>
    </mc:Choice>
    <mc:Fallback xmlns="">
      <p:transition spd="slow" advTm="101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F2107-F424-D093-B9C8-3133DA1ED2E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BEF331E-995D-ACFF-3B17-4FA6EAD11270}"/>
              </a:ext>
            </a:extLst>
          </p:cNvPr>
          <p:cNvSpPr>
            <a:spLocks noGrp="1"/>
          </p:cNvSpPr>
          <p:nvPr>
            <p:ph type="title"/>
          </p:nvPr>
        </p:nvSpPr>
        <p:spPr>
          <a:xfrm>
            <a:off x="595920" y="356510"/>
            <a:ext cx="11211767" cy="493981"/>
          </a:xfrm>
        </p:spPr>
        <p:txBody>
          <a:bodyPr/>
          <a:lstStyle/>
          <a:p>
            <a:r>
              <a:rPr lang="en-AU"/>
              <a:t>Key fixed term reasons and their proper use</a:t>
            </a:r>
          </a:p>
        </p:txBody>
      </p:sp>
      <p:sp>
        <p:nvSpPr>
          <p:cNvPr id="5" name="Slide Number Placeholder 4">
            <a:extLst>
              <a:ext uri="{FF2B5EF4-FFF2-40B4-BE49-F238E27FC236}">
                <a16:creationId xmlns:a16="http://schemas.microsoft.com/office/drawing/2014/main" id="{1E9D9887-A438-D03C-F64B-5850DE5BAB02}"/>
              </a:ext>
            </a:extLst>
          </p:cNvPr>
          <p:cNvSpPr>
            <a:spLocks noGrp="1"/>
          </p:cNvSpPr>
          <p:nvPr>
            <p:ph type="sldNum" sz="quarter" idx="4"/>
          </p:nvPr>
        </p:nvSpPr>
        <p:spPr/>
        <p:txBody>
          <a:bodyPr/>
          <a:lstStyle/>
          <a:p>
            <a:fld id="{16A89BA3-132D-40E1-AAB4-CDCD0A14C216}" type="slidenum">
              <a:rPr lang="en-AU" smtClean="0"/>
              <a:pPr/>
              <a:t>12</a:t>
            </a:fld>
            <a:endParaRPr lang="en-AU"/>
          </a:p>
        </p:txBody>
      </p:sp>
      <p:sp>
        <p:nvSpPr>
          <p:cNvPr id="6" name="Footer Placeholder 5">
            <a:extLst>
              <a:ext uri="{FF2B5EF4-FFF2-40B4-BE49-F238E27FC236}">
                <a16:creationId xmlns:a16="http://schemas.microsoft.com/office/drawing/2014/main" id="{E65B0AB8-2161-0ED0-8906-BF3F4E33E96D}"/>
              </a:ext>
            </a:extLst>
          </p:cNvPr>
          <p:cNvSpPr>
            <a:spLocks noGrp="1"/>
          </p:cNvSpPr>
          <p:nvPr>
            <p:ph type="ftr" sz="quarter" idx="3"/>
          </p:nvPr>
        </p:nvSpPr>
        <p:spPr/>
        <p:txBody>
          <a:bodyPr wrap="square" lIns="91440" tIns="45720" rIns="91440" bIns="45720" anchor="t">
            <a:spAutoFit/>
          </a:bodyPr>
          <a:lstStyle/>
          <a:p>
            <a:r>
              <a:rPr lang="en-US">
                <a:latin typeface="Arial"/>
                <a:cs typeface="Arial"/>
              </a:rPr>
              <a:t>| People &amp; Capability</a:t>
            </a:r>
            <a:endParaRPr lang="en-US"/>
          </a:p>
        </p:txBody>
      </p:sp>
      <p:sp>
        <p:nvSpPr>
          <p:cNvPr id="2" name="Rectangle: Rounded Corners 1">
            <a:extLst>
              <a:ext uri="{FF2B5EF4-FFF2-40B4-BE49-F238E27FC236}">
                <a16:creationId xmlns:a16="http://schemas.microsoft.com/office/drawing/2014/main" id="{3E00891F-4417-3736-1FFC-515996584257}"/>
              </a:ext>
            </a:extLst>
          </p:cNvPr>
          <p:cNvSpPr/>
          <p:nvPr/>
        </p:nvSpPr>
        <p:spPr>
          <a:xfrm>
            <a:off x="357908" y="1316182"/>
            <a:ext cx="2470727" cy="4225635"/>
          </a:xfrm>
          <a:prstGeom prst="roundRect">
            <a:avLst/>
          </a:pr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a:solidFill>
                <a:srgbClr val="000000"/>
              </a:solidFill>
              <a:cs typeface="Arial"/>
            </a:endParaRPr>
          </a:p>
          <a:p>
            <a:pPr algn="ctr"/>
            <a:endParaRPr lang="en-US" sz="2400">
              <a:solidFill>
                <a:srgbClr val="000000"/>
              </a:solidFill>
              <a:cs typeface="Arial"/>
            </a:endParaRPr>
          </a:p>
          <a:p>
            <a:pPr algn="ctr"/>
            <a:endParaRPr lang="en-US" sz="2400">
              <a:solidFill>
                <a:srgbClr val="000000"/>
              </a:solidFill>
              <a:cs typeface="Arial"/>
            </a:endParaRPr>
          </a:p>
          <a:p>
            <a:pPr algn="ctr"/>
            <a:endParaRPr lang="en-US" sz="2400">
              <a:solidFill>
                <a:srgbClr val="000000"/>
              </a:solidFill>
              <a:cs typeface="Arial"/>
            </a:endParaRPr>
          </a:p>
          <a:p>
            <a:pPr algn="ctr"/>
            <a:r>
              <a:rPr lang="en-US" sz="2400">
                <a:solidFill>
                  <a:srgbClr val="000000"/>
                </a:solidFill>
                <a:cs typeface="Arial"/>
              </a:rPr>
              <a:t>Research</a:t>
            </a:r>
          </a:p>
        </p:txBody>
      </p:sp>
      <p:sp>
        <p:nvSpPr>
          <p:cNvPr id="8" name="TextBox 7">
            <a:extLst>
              <a:ext uri="{FF2B5EF4-FFF2-40B4-BE49-F238E27FC236}">
                <a16:creationId xmlns:a16="http://schemas.microsoft.com/office/drawing/2014/main" id="{97D9A05E-EE98-BB4B-710D-7357DE8A5369}"/>
              </a:ext>
            </a:extLst>
          </p:cNvPr>
          <p:cNvSpPr txBox="1"/>
          <p:nvPr/>
        </p:nvSpPr>
        <p:spPr>
          <a:xfrm>
            <a:off x="3039123" y="1819145"/>
            <a:ext cx="8878453"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Sans-Serif"/>
              <a:buChar char="•"/>
            </a:pPr>
            <a:r>
              <a:rPr lang="en-US"/>
              <a:t>The </a:t>
            </a:r>
            <a:r>
              <a:rPr lang="en-US">
                <a:hlinkClick r:id="rId5"/>
              </a:rPr>
              <a:t>research reason </a:t>
            </a:r>
            <a:r>
              <a:rPr lang="en-US"/>
              <a:t>is for a </a:t>
            </a:r>
            <a:r>
              <a:rPr lang="en-US" b="1"/>
              <a:t>‘research only function’ with a limit of 5 years</a:t>
            </a:r>
            <a:r>
              <a:rPr lang="en-US"/>
              <a:t>.</a:t>
            </a:r>
          </a:p>
          <a:p>
            <a:pPr marL="171450" indent="-171450">
              <a:buFont typeface="Arial,Sans-Serif"/>
              <a:buChar char="•"/>
            </a:pPr>
            <a:endParaRPr lang="en-US"/>
          </a:p>
          <a:p>
            <a:pPr marL="171450" indent="-171450">
              <a:buFont typeface="Arial,Sans-Serif"/>
              <a:buChar char="•"/>
            </a:pPr>
            <a:r>
              <a:rPr lang="en-US"/>
              <a:t> Such an incumbent </a:t>
            </a:r>
            <a:r>
              <a:rPr lang="en-US" b="1"/>
              <a:t>can not have their Academic Career Pathway varied </a:t>
            </a:r>
            <a:r>
              <a:rPr lang="en-US"/>
              <a:t>to ‘teaching and research’ or ‘teaching focussed’ as this no longer complies with the reason for their fixed term employment.</a:t>
            </a:r>
          </a:p>
          <a:p>
            <a:pPr marL="171450" indent="-171450">
              <a:buFont typeface="Arial,Sans-Serif"/>
              <a:buChar char="•"/>
            </a:pPr>
            <a:endParaRPr lang="en-US"/>
          </a:p>
          <a:p>
            <a:pPr marL="171450" indent="-171450">
              <a:buFont typeface="Arial,Sans-Serif"/>
              <a:buChar char="•"/>
            </a:pPr>
            <a:r>
              <a:rPr lang="en-US"/>
              <a:t>‘</a:t>
            </a:r>
            <a:r>
              <a:rPr lang="en-US" b="1"/>
              <a:t>Teaching and research’ and ‘teaching focussed</a:t>
            </a:r>
            <a:r>
              <a:rPr lang="en-US"/>
              <a:t>’ are linked to standard, ongoing operational needs and funding, therefore </a:t>
            </a:r>
            <a:r>
              <a:rPr lang="en-US" b="1"/>
              <a:t>there are no fixed term reasons associated with them</a:t>
            </a:r>
            <a:r>
              <a:rPr lang="en-US"/>
              <a:t>.</a:t>
            </a:r>
          </a:p>
          <a:p>
            <a:pPr marL="171450" indent="-171450">
              <a:buFont typeface="Arial,Sans-Serif"/>
              <a:buChar char="•"/>
            </a:pPr>
            <a:endParaRPr lang="en-US"/>
          </a:p>
          <a:p>
            <a:pPr marL="171450" indent="-171450">
              <a:buFont typeface="Arial,Sans-Serif"/>
              <a:buChar char="•"/>
            </a:pPr>
            <a:r>
              <a:rPr lang="en-US"/>
              <a:t>If a teaching requirement arises due to </a:t>
            </a:r>
            <a:r>
              <a:rPr lang="en-US" b="1"/>
              <a:t>sudden fluctuations</a:t>
            </a:r>
            <a:r>
              <a:rPr lang="en-US"/>
              <a:t>, then </a:t>
            </a:r>
            <a:r>
              <a:rPr lang="en-US" b="1"/>
              <a:t>academic sessional employment </a:t>
            </a:r>
            <a:r>
              <a:rPr lang="en-US"/>
              <a:t>is the appropriate option.</a:t>
            </a:r>
          </a:p>
          <a:p>
            <a:endParaRPr lang="en-US"/>
          </a:p>
          <a:p>
            <a:r>
              <a:rPr lang="en-US">
                <a:cs typeface="Arial"/>
              </a:rPr>
              <a:t>Employment in a fixed term position for 5 years or more attracts conversion rights if the position is operationally funded.</a:t>
            </a:r>
            <a:endParaRPr lang="en-US"/>
          </a:p>
          <a:p>
            <a:pPr marL="171450" indent="-171450">
              <a:buFont typeface="Arial,Sans-Serif"/>
              <a:buChar char="•"/>
            </a:pPr>
            <a:endParaRPr lang="en-US"/>
          </a:p>
        </p:txBody>
      </p:sp>
      <p:pic>
        <p:nvPicPr>
          <p:cNvPr id="9" name="Picture 8" descr="Pipette dripping solution into test tube">
            <a:extLst>
              <a:ext uri="{FF2B5EF4-FFF2-40B4-BE49-F238E27FC236}">
                <a16:creationId xmlns:a16="http://schemas.microsoft.com/office/drawing/2014/main" id="{1F8F7456-5968-09BE-6DB6-412BCF1130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2993" y="1660124"/>
            <a:ext cx="1753877" cy="2201661"/>
          </a:xfrm>
          <a:prstGeom prst="rect">
            <a:avLst/>
          </a:prstGeom>
        </p:spPr>
      </p:pic>
      <p:pic>
        <p:nvPicPr>
          <p:cNvPr id="20" name="Audio 19">
            <a:hlinkClick r:id="" action="ppaction://media"/>
            <a:extLst>
              <a:ext uri="{FF2B5EF4-FFF2-40B4-BE49-F238E27FC236}">
                <a16:creationId xmlns:a16="http://schemas.microsoft.com/office/drawing/2014/main" id="{CF11ACDE-E467-EFC0-E1EC-45D39296103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79156011"/>
      </p:ext>
    </p:extLst>
  </p:cSld>
  <p:clrMapOvr>
    <a:masterClrMapping/>
  </p:clrMapOvr>
  <mc:AlternateContent xmlns:mc="http://schemas.openxmlformats.org/markup-compatibility/2006" xmlns:p14="http://schemas.microsoft.com/office/powerpoint/2010/main">
    <mc:Choice Requires="p14">
      <p:transition spd="slow" p14:dur="2000" advTm="68830"/>
    </mc:Choice>
    <mc:Fallback xmlns="">
      <p:transition spd="slow" advTm="68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D0055-644A-1D61-4DB5-4761C9B45CA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9B7E1F2-4635-0B2C-A167-5EDBB54077D3}"/>
              </a:ext>
            </a:extLst>
          </p:cNvPr>
          <p:cNvSpPr>
            <a:spLocks noGrp="1"/>
          </p:cNvSpPr>
          <p:nvPr>
            <p:ph type="body" sz="quarter" idx="10"/>
          </p:nvPr>
        </p:nvSpPr>
        <p:spPr/>
        <p:txBody>
          <a:bodyPr/>
          <a:lstStyle/>
          <a:p>
            <a:r>
              <a:rPr lang="en-AU" dirty="0"/>
              <a:t>Scenarios</a:t>
            </a:r>
          </a:p>
        </p:txBody>
      </p:sp>
      <p:pic>
        <p:nvPicPr>
          <p:cNvPr id="13" name="Audio 12">
            <a:hlinkClick r:id="" action="ppaction://media"/>
            <a:extLst>
              <a:ext uri="{FF2B5EF4-FFF2-40B4-BE49-F238E27FC236}">
                <a16:creationId xmlns:a16="http://schemas.microsoft.com/office/drawing/2014/main" id="{775822EA-B968-6BD9-BD0A-59E31627B63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67983703"/>
      </p:ext>
    </p:extLst>
  </p:cSld>
  <p:clrMapOvr>
    <a:masterClrMapping/>
  </p:clrMapOvr>
  <mc:AlternateContent xmlns:mc="http://schemas.openxmlformats.org/markup-compatibility/2006" xmlns:p14="http://schemas.microsoft.com/office/powerpoint/2010/main">
    <mc:Choice Requires="p14">
      <p:transition spd="slow" p14:dur="2000" advTm="26760"/>
    </mc:Choice>
    <mc:Fallback xmlns="">
      <p:transition spd="slow" advTm="26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AFABD9-B1D1-8366-3AB9-51286F6F57E8}"/>
              </a:ext>
            </a:extLst>
          </p:cNvPr>
          <p:cNvSpPr>
            <a:spLocks noGrp="1"/>
          </p:cNvSpPr>
          <p:nvPr>
            <p:ph type="sldNum" sz="quarter" idx="4"/>
          </p:nvPr>
        </p:nvSpPr>
        <p:spPr/>
        <p:txBody>
          <a:bodyPr/>
          <a:lstStyle/>
          <a:p>
            <a:fld id="{16A89BA3-132D-40E1-AAB4-CDCD0A14C216}" type="slidenum">
              <a:rPr lang="en-AU" smtClean="0"/>
              <a:pPr/>
              <a:t>14</a:t>
            </a:fld>
            <a:endParaRPr lang="en-AU"/>
          </a:p>
        </p:txBody>
      </p:sp>
      <p:sp>
        <p:nvSpPr>
          <p:cNvPr id="3" name="Footer Placeholder 2">
            <a:extLst>
              <a:ext uri="{FF2B5EF4-FFF2-40B4-BE49-F238E27FC236}">
                <a16:creationId xmlns:a16="http://schemas.microsoft.com/office/drawing/2014/main" id="{2386228B-CA75-52F7-6228-3559337E8D03}"/>
              </a:ext>
            </a:extLst>
          </p:cNvPr>
          <p:cNvSpPr>
            <a:spLocks noGrp="1"/>
          </p:cNvSpPr>
          <p:nvPr>
            <p:ph type="ftr" sz="quarter" idx="3"/>
          </p:nvPr>
        </p:nvSpPr>
        <p:spPr/>
        <p:txBody>
          <a:bodyPr/>
          <a:lstStyle/>
          <a:p>
            <a:r>
              <a:rPr lang="en-US"/>
              <a:t>| Directorate | Office | Faculty | School</a:t>
            </a:r>
          </a:p>
        </p:txBody>
      </p:sp>
      <p:sp>
        <p:nvSpPr>
          <p:cNvPr id="6" name="TextBox 5">
            <a:extLst>
              <a:ext uri="{FF2B5EF4-FFF2-40B4-BE49-F238E27FC236}">
                <a16:creationId xmlns:a16="http://schemas.microsoft.com/office/drawing/2014/main" id="{4CC84217-09BD-AAF6-1FD3-FA704B81419F}"/>
              </a:ext>
            </a:extLst>
          </p:cNvPr>
          <p:cNvSpPr txBox="1"/>
          <p:nvPr/>
        </p:nvSpPr>
        <p:spPr>
          <a:xfrm>
            <a:off x="503208" y="392221"/>
            <a:ext cx="86264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E64626"/>
                </a:solidFill>
                <a:cs typeface="Arial"/>
              </a:rPr>
              <a:t>Engaging staff member on fixed-term to replace an employee</a:t>
            </a:r>
            <a:endParaRPr lang="en-US"/>
          </a:p>
        </p:txBody>
      </p:sp>
      <p:sp>
        <p:nvSpPr>
          <p:cNvPr id="7" name="TextBox 6">
            <a:extLst>
              <a:ext uri="{FF2B5EF4-FFF2-40B4-BE49-F238E27FC236}">
                <a16:creationId xmlns:a16="http://schemas.microsoft.com/office/drawing/2014/main" id="{DB79F05D-BEF3-8742-C78D-131519E66153}"/>
              </a:ext>
            </a:extLst>
          </p:cNvPr>
          <p:cNvSpPr txBox="1"/>
          <p:nvPr/>
        </p:nvSpPr>
        <p:spPr>
          <a:xfrm>
            <a:off x="497013" y="766032"/>
            <a:ext cx="63006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900">
                <a:solidFill>
                  <a:srgbClr val="000000"/>
                </a:solidFill>
                <a:cs typeface="Times New Roman"/>
              </a:rPr>
              <a:t>This slide provides example application of the changes in legislation to the fixed-term reasonings relevant to replacing an Academic or Professional staff member with a fixed-term employee.</a:t>
            </a:r>
          </a:p>
        </p:txBody>
      </p:sp>
      <p:sp>
        <p:nvSpPr>
          <p:cNvPr id="9" name="TextBox 8">
            <a:extLst>
              <a:ext uri="{FF2B5EF4-FFF2-40B4-BE49-F238E27FC236}">
                <a16:creationId xmlns:a16="http://schemas.microsoft.com/office/drawing/2014/main" id="{CD55779E-790E-6FA3-D1B0-AD853570EC5B}"/>
              </a:ext>
            </a:extLst>
          </p:cNvPr>
          <p:cNvSpPr txBox="1"/>
          <p:nvPr/>
        </p:nvSpPr>
        <p:spPr>
          <a:xfrm>
            <a:off x="700283" y="2519721"/>
            <a:ext cx="5076374" cy="1092607"/>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1000" b="1">
                <a:solidFill>
                  <a:srgbClr val="E64626"/>
                </a:solidFill>
              </a:rPr>
              <a:t>Questions to consider:</a:t>
            </a:r>
            <a:endParaRPr lang="en-AU" sz="1000" b="1">
              <a:solidFill>
                <a:srgbClr val="E64626"/>
              </a:solidFill>
              <a:cs typeface="Arial"/>
            </a:endParaRPr>
          </a:p>
          <a:p>
            <a:pPr marL="228600" indent="-228600">
              <a:spcBef>
                <a:spcPts val="600"/>
              </a:spcBef>
              <a:buFont typeface="+mj-lt"/>
              <a:buAutoNum type="arabicPeriod"/>
            </a:pPr>
            <a:r>
              <a:rPr lang="en-AU" sz="1000">
                <a:solidFill>
                  <a:srgbClr val="000000"/>
                </a:solidFill>
              </a:rPr>
              <a:t>Is the incumbent replacing another staff member who is either on leave or temporarily seconded away from this role?</a:t>
            </a:r>
            <a:endParaRPr lang="en-AU" sz="1000">
              <a:solidFill>
                <a:srgbClr val="000000"/>
              </a:solidFill>
              <a:cs typeface="Arial"/>
            </a:endParaRPr>
          </a:p>
          <a:p>
            <a:pPr marL="228600" indent="-228600">
              <a:spcBef>
                <a:spcPts val="600"/>
              </a:spcBef>
              <a:buFont typeface="+mj-lt"/>
              <a:buAutoNum type="arabicPeriod"/>
            </a:pPr>
            <a:r>
              <a:rPr lang="en-AU" sz="1000">
                <a:solidFill>
                  <a:srgbClr val="000000"/>
                </a:solidFill>
              </a:rPr>
              <a:t>Is the staff member returning on a specified date?</a:t>
            </a:r>
          </a:p>
          <a:p>
            <a:pPr marL="228600" indent="-228600">
              <a:spcBef>
                <a:spcPts val="600"/>
              </a:spcBef>
              <a:buAutoNum type="arabicPeriod"/>
            </a:pPr>
            <a:endParaRPr lang="en-AU" sz="1000">
              <a:solidFill>
                <a:srgbClr val="000000"/>
              </a:solidFill>
              <a:cs typeface="Arial"/>
            </a:endParaRPr>
          </a:p>
        </p:txBody>
      </p:sp>
      <p:sp>
        <p:nvSpPr>
          <p:cNvPr id="10" name="TextBox 9">
            <a:extLst>
              <a:ext uri="{FF2B5EF4-FFF2-40B4-BE49-F238E27FC236}">
                <a16:creationId xmlns:a16="http://schemas.microsoft.com/office/drawing/2014/main" id="{297D8667-DD81-CA92-CE77-AC44544273A2}"/>
              </a:ext>
            </a:extLst>
          </p:cNvPr>
          <p:cNvSpPr txBox="1"/>
          <p:nvPr/>
        </p:nvSpPr>
        <p:spPr>
          <a:xfrm>
            <a:off x="698296" y="3735601"/>
            <a:ext cx="5074154" cy="1015663"/>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1000" b="1">
                <a:solidFill>
                  <a:srgbClr val="E64626"/>
                </a:solidFill>
              </a:rPr>
              <a:t>Recommendation: </a:t>
            </a:r>
            <a:r>
              <a:rPr lang="en-AU" sz="1000" b="1"/>
              <a:t>If yes to both</a:t>
            </a:r>
            <a:endParaRPr lang="en-AU" sz="1000" b="1">
              <a:cs typeface="Arial"/>
            </a:endParaRPr>
          </a:p>
          <a:p>
            <a:pPr marL="228600" indent="-228600">
              <a:spcBef>
                <a:spcPts val="600"/>
              </a:spcBef>
              <a:buFont typeface="+mj-lt"/>
              <a:buAutoNum type="arabicPeriod"/>
            </a:pPr>
            <a:r>
              <a:rPr lang="en-AU" sz="1000">
                <a:solidFill>
                  <a:srgbClr val="000000"/>
                </a:solidFill>
              </a:rPr>
              <a:t>Fixed-term  reason is replacement employee. </a:t>
            </a:r>
            <a:endParaRPr lang="en-AU" sz="1000">
              <a:solidFill>
                <a:srgbClr val="000000"/>
              </a:solidFill>
              <a:cs typeface="Arial"/>
            </a:endParaRPr>
          </a:p>
          <a:p>
            <a:pPr marL="228600" indent="-228600">
              <a:spcBef>
                <a:spcPts val="600"/>
              </a:spcBef>
              <a:buFont typeface="+mj-lt"/>
              <a:buAutoNum type="arabicPeriod"/>
            </a:pPr>
            <a:r>
              <a:rPr lang="en-AU" sz="1000">
                <a:solidFill>
                  <a:srgbClr val="000000"/>
                </a:solidFill>
              </a:rPr>
              <a:t>Modern award exception is replacement employee.</a:t>
            </a:r>
            <a:endParaRPr lang="en-AU" sz="1000">
              <a:solidFill>
                <a:srgbClr val="000000"/>
              </a:solidFill>
              <a:cs typeface="Arial"/>
            </a:endParaRPr>
          </a:p>
          <a:p>
            <a:pPr marL="228600" indent="-228600">
              <a:buAutoNum type="arabicPeriod"/>
            </a:pPr>
            <a:endParaRPr lang="en-AU" sz="1000">
              <a:solidFill>
                <a:srgbClr val="000000"/>
              </a:solidFill>
              <a:cs typeface="Arial"/>
            </a:endParaRPr>
          </a:p>
          <a:p>
            <a:pPr marL="228600" indent="-228600">
              <a:buAutoNum type="arabicPeriod"/>
            </a:pPr>
            <a:endParaRPr lang="en-AU" sz="1000">
              <a:solidFill>
                <a:srgbClr val="000000"/>
              </a:solidFill>
              <a:cs typeface="Arial"/>
            </a:endParaRPr>
          </a:p>
        </p:txBody>
      </p:sp>
      <p:sp>
        <p:nvSpPr>
          <p:cNvPr id="11" name="TextBox 10">
            <a:extLst>
              <a:ext uri="{FF2B5EF4-FFF2-40B4-BE49-F238E27FC236}">
                <a16:creationId xmlns:a16="http://schemas.microsoft.com/office/drawing/2014/main" id="{076C2A64-B989-21E3-B9DF-6877E8B0E826}"/>
              </a:ext>
            </a:extLst>
          </p:cNvPr>
          <p:cNvSpPr txBox="1"/>
          <p:nvPr/>
        </p:nvSpPr>
        <p:spPr>
          <a:xfrm>
            <a:off x="696308" y="4914309"/>
            <a:ext cx="5074156" cy="784830"/>
          </a:xfrm>
          <a:prstGeom prst="rect">
            <a:avLst/>
          </a:prstGeom>
          <a:solidFill>
            <a:schemeClr val="accent1">
              <a:lumMod val="20000"/>
              <a:lumOff val="80000"/>
            </a:schemeClr>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pPr>
            <a:r>
              <a:rPr lang="en-US" sz="1000" b="1">
                <a:solidFill>
                  <a:srgbClr val="E64626"/>
                </a:solidFill>
              </a:rPr>
              <a:t>Watchpoint:</a:t>
            </a:r>
            <a:endParaRPr lang="en-AU" sz="1000"/>
          </a:p>
          <a:p>
            <a:pPr marL="228600" indent="-228600">
              <a:spcBef>
                <a:spcPts val="600"/>
              </a:spcBef>
              <a:buAutoNum type="arabicPeriod"/>
            </a:pPr>
            <a:r>
              <a:rPr lang="en-AU" sz="1000"/>
              <a:t>Ordinarily there will be no renewals for this fixed-terms reason (unless there is an extension of approved absence of incumbent). </a:t>
            </a:r>
            <a:endParaRPr lang="en-AU" sz="1000">
              <a:cs typeface="Arial"/>
            </a:endParaRPr>
          </a:p>
          <a:p>
            <a:pPr marL="228600" indent="-228600">
              <a:buAutoNum type="arabicPeriod"/>
            </a:pPr>
            <a:endParaRPr lang="en-AU" sz="1000">
              <a:cs typeface="Arial"/>
            </a:endParaRPr>
          </a:p>
        </p:txBody>
      </p:sp>
      <p:sp>
        <p:nvSpPr>
          <p:cNvPr id="15" name="TextBox 14">
            <a:extLst>
              <a:ext uri="{FF2B5EF4-FFF2-40B4-BE49-F238E27FC236}">
                <a16:creationId xmlns:a16="http://schemas.microsoft.com/office/drawing/2014/main" id="{D3A65456-39B6-9245-E929-7CE57C894D63}"/>
              </a:ext>
            </a:extLst>
          </p:cNvPr>
          <p:cNvSpPr txBox="1"/>
          <p:nvPr/>
        </p:nvSpPr>
        <p:spPr>
          <a:xfrm>
            <a:off x="6206689" y="2519720"/>
            <a:ext cx="5076376" cy="1092607"/>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1000" b="1">
                <a:solidFill>
                  <a:srgbClr val="E64626"/>
                </a:solidFill>
              </a:rPr>
              <a:t>Questions to consider:</a:t>
            </a:r>
            <a:endParaRPr lang="en-AU" sz="1000" b="1">
              <a:solidFill>
                <a:srgbClr val="E64626"/>
              </a:solidFill>
              <a:cs typeface="Arial"/>
            </a:endParaRPr>
          </a:p>
          <a:p>
            <a:pPr marL="228600" indent="-228600">
              <a:buAutoNum type="arabicPeriod"/>
            </a:pPr>
            <a:r>
              <a:rPr lang="en-AU" sz="1000">
                <a:solidFill>
                  <a:srgbClr val="000000"/>
                </a:solidFill>
              </a:rPr>
              <a:t>Is the staff member performing duties of a vacant position for which the University has made a definite decision to fill and has commenced recruitment action?   </a:t>
            </a:r>
            <a:endParaRPr lang="en-AU">
              <a:cs typeface="Arial"/>
            </a:endParaRPr>
          </a:p>
          <a:p>
            <a:pPr marL="228600" indent="-228600">
              <a:spcBef>
                <a:spcPts val="600"/>
              </a:spcBef>
              <a:buAutoNum type="arabicPeriod"/>
            </a:pPr>
            <a:r>
              <a:rPr lang="en-AU" sz="1000">
                <a:solidFill>
                  <a:srgbClr val="000000"/>
                </a:solidFill>
                <a:cs typeface="Arial"/>
              </a:rPr>
              <a:t>Is the staff member performing duties of a position the normal occupant of which is performing higher duties pending the outcome of recruitment action initiated by the University and in progress for that vacant higher duties position</a:t>
            </a:r>
          </a:p>
        </p:txBody>
      </p:sp>
      <p:sp>
        <p:nvSpPr>
          <p:cNvPr id="16" name="TextBox 15">
            <a:extLst>
              <a:ext uri="{FF2B5EF4-FFF2-40B4-BE49-F238E27FC236}">
                <a16:creationId xmlns:a16="http://schemas.microsoft.com/office/drawing/2014/main" id="{D142191C-F9B5-A35A-1BE9-9C303F58B105}"/>
              </a:ext>
            </a:extLst>
          </p:cNvPr>
          <p:cNvSpPr txBox="1"/>
          <p:nvPr/>
        </p:nvSpPr>
        <p:spPr>
          <a:xfrm>
            <a:off x="6203891" y="3737033"/>
            <a:ext cx="5074154" cy="1015663"/>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1000" b="1">
                <a:solidFill>
                  <a:srgbClr val="E64626"/>
                </a:solidFill>
              </a:rPr>
              <a:t>Recommendation: </a:t>
            </a:r>
            <a:r>
              <a:rPr lang="en-AU" sz="1000" b="1"/>
              <a:t>If yes to either</a:t>
            </a:r>
            <a:endParaRPr lang="en-AU" sz="1000" b="1">
              <a:cs typeface="Arial"/>
            </a:endParaRPr>
          </a:p>
          <a:p>
            <a:pPr marL="228600" indent="-228600">
              <a:spcBef>
                <a:spcPts val="600"/>
              </a:spcBef>
              <a:buFont typeface="+mj-lt"/>
              <a:buAutoNum type="arabicPeriod"/>
            </a:pPr>
            <a:r>
              <a:rPr lang="en-AU" sz="1000">
                <a:solidFill>
                  <a:srgbClr val="000000"/>
                </a:solidFill>
              </a:rPr>
              <a:t>Fixed-term  reason is replacement employee. </a:t>
            </a:r>
            <a:endParaRPr lang="en-AU" sz="1000">
              <a:solidFill>
                <a:srgbClr val="000000"/>
              </a:solidFill>
              <a:cs typeface="Arial"/>
            </a:endParaRPr>
          </a:p>
          <a:p>
            <a:pPr marL="228600" indent="-228600">
              <a:spcBef>
                <a:spcPts val="600"/>
              </a:spcBef>
              <a:buFont typeface="+mj-lt"/>
              <a:buAutoNum type="arabicPeriod"/>
            </a:pPr>
            <a:r>
              <a:rPr lang="en-AU" sz="1000">
                <a:solidFill>
                  <a:srgbClr val="000000"/>
                </a:solidFill>
              </a:rPr>
              <a:t>Modern award exception is replacement employee.</a:t>
            </a:r>
            <a:endParaRPr lang="en-AU" sz="1000">
              <a:solidFill>
                <a:srgbClr val="000000"/>
              </a:solidFill>
              <a:cs typeface="Arial"/>
            </a:endParaRPr>
          </a:p>
          <a:p>
            <a:pPr marL="228600" indent="-228600">
              <a:buAutoNum type="arabicPeriod"/>
            </a:pPr>
            <a:endParaRPr lang="en-AU" sz="1000">
              <a:solidFill>
                <a:srgbClr val="000000"/>
              </a:solidFill>
              <a:cs typeface="Arial"/>
            </a:endParaRPr>
          </a:p>
          <a:p>
            <a:pPr marL="228600" indent="-228600">
              <a:buAutoNum type="arabicPeriod"/>
            </a:pPr>
            <a:endParaRPr lang="en-AU" sz="1000">
              <a:solidFill>
                <a:srgbClr val="000000"/>
              </a:solidFill>
              <a:cs typeface="Arial"/>
            </a:endParaRPr>
          </a:p>
        </p:txBody>
      </p:sp>
      <p:sp>
        <p:nvSpPr>
          <p:cNvPr id="17" name="TextBox 16">
            <a:extLst>
              <a:ext uri="{FF2B5EF4-FFF2-40B4-BE49-F238E27FC236}">
                <a16:creationId xmlns:a16="http://schemas.microsoft.com/office/drawing/2014/main" id="{D7D3D605-C87C-F9F5-3566-0B7CE8093591}"/>
              </a:ext>
            </a:extLst>
          </p:cNvPr>
          <p:cNvSpPr txBox="1"/>
          <p:nvPr/>
        </p:nvSpPr>
        <p:spPr>
          <a:xfrm>
            <a:off x="6203889" y="4916394"/>
            <a:ext cx="5074156" cy="784830"/>
          </a:xfrm>
          <a:prstGeom prst="rect">
            <a:avLst/>
          </a:prstGeom>
          <a:solidFill>
            <a:schemeClr val="accent1">
              <a:lumMod val="20000"/>
              <a:lumOff val="80000"/>
            </a:schemeClr>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pPr>
            <a:r>
              <a:rPr lang="en-US" sz="1000" b="1">
                <a:solidFill>
                  <a:srgbClr val="E64626"/>
                </a:solidFill>
              </a:rPr>
              <a:t>Watchpoint:</a:t>
            </a:r>
            <a:endParaRPr lang="en-AU" sz="1000"/>
          </a:p>
          <a:p>
            <a:pPr marL="228600" indent="-228600">
              <a:spcBef>
                <a:spcPts val="600"/>
              </a:spcBef>
              <a:buAutoNum type="arabicPeriod"/>
            </a:pPr>
            <a:r>
              <a:rPr lang="en-AU" sz="1000"/>
              <a:t>Ordinarily this will be a once-off contract and of short duration  </a:t>
            </a:r>
            <a:endParaRPr lang="en-AU" sz="1000">
              <a:cs typeface="Arial"/>
            </a:endParaRPr>
          </a:p>
          <a:p>
            <a:pPr marL="228600" indent="-228600">
              <a:buAutoNum type="arabicPeriod"/>
            </a:pPr>
            <a:endParaRPr lang="en-AU" sz="1000">
              <a:cs typeface="Arial"/>
            </a:endParaRPr>
          </a:p>
          <a:p>
            <a:pPr marL="228600" indent="-228600">
              <a:buAutoNum type="arabicPeriod"/>
            </a:pPr>
            <a:endParaRPr lang="en-AU" sz="1000">
              <a:cs typeface="Arial"/>
            </a:endParaRPr>
          </a:p>
        </p:txBody>
      </p:sp>
      <p:sp>
        <p:nvSpPr>
          <p:cNvPr id="4" name="Flowchart: Connector 3">
            <a:extLst>
              <a:ext uri="{FF2B5EF4-FFF2-40B4-BE49-F238E27FC236}">
                <a16:creationId xmlns:a16="http://schemas.microsoft.com/office/drawing/2014/main" id="{1B013BFF-B658-CCE9-CE20-CD6F330B40A7}"/>
              </a:ext>
            </a:extLst>
          </p:cNvPr>
          <p:cNvSpPr/>
          <p:nvPr/>
        </p:nvSpPr>
        <p:spPr>
          <a:xfrm>
            <a:off x="124385" y="1257126"/>
            <a:ext cx="1326432" cy="1306491"/>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1200" b="1">
                <a:solidFill>
                  <a:schemeClr val="bg1"/>
                </a:solidFill>
                <a:cs typeface="Arial"/>
              </a:rPr>
              <a:t>Replacing an employee</a:t>
            </a:r>
            <a:endParaRPr lang="en-US" sz="1200" err="1">
              <a:solidFill>
                <a:schemeClr val="bg1"/>
              </a:solidFill>
              <a:cs typeface="Arial"/>
            </a:endParaRPr>
          </a:p>
        </p:txBody>
      </p:sp>
      <p:sp>
        <p:nvSpPr>
          <p:cNvPr id="5" name="Flowchart: Connector 4">
            <a:extLst>
              <a:ext uri="{FF2B5EF4-FFF2-40B4-BE49-F238E27FC236}">
                <a16:creationId xmlns:a16="http://schemas.microsoft.com/office/drawing/2014/main" id="{BC9561D5-D958-70E1-398B-CB0F019C34B9}"/>
              </a:ext>
            </a:extLst>
          </p:cNvPr>
          <p:cNvSpPr/>
          <p:nvPr/>
        </p:nvSpPr>
        <p:spPr>
          <a:xfrm>
            <a:off x="5706191" y="1257125"/>
            <a:ext cx="1320237" cy="1306491"/>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1200" b="1">
                <a:solidFill>
                  <a:schemeClr val="bg1"/>
                </a:solidFill>
                <a:cs typeface="Arial"/>
              </a:rPr>
              <a:t>Filling a vacancy</a:t>
            </a:r>
            <a:endParaRPr lang="en-US" sz="1200">
              <a:solidFill>
                <a:schemeClr val="bg1"/>
              </a:solidFill>
            </a:endParaRPr>
          </a:p>
        </p:txBody>
      </p:sp>
      <p:pic>
        <p:nvPicPr>
          <p:cNvPr id="38" name="Audio 37">
            <a:hlinkClick r:id="" action="ppaction://media"/>
            <a:extLst>
              <a:ext uri="{FF2B5EF4-FFF2-40B4-BE49-F238E27FC236}">
                <a16:creationId xmlns:a16="http://schemas.microsoft.com/office/drawing/2014/main" id="{CECC2B01-9E75-91A4-25BA-08BA254BFA0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80722956"/>
      </p:ext>
    </p:extLst>
  </p:cSld>
  <p:clrMapOvr>
    <a:masterClrMapping/>
  </p:clrMapOvr>
  <mc:AlternateContent xmlns:mc="http://schemas.openxmlformats.org/markup-compatibility/2006" xmlns:p14="http://schemas.microsoft.com/office/powerpoint/2010/main">
    <mc:Choice Requires="p14">
      <p:transition spd="slow" p14:dur="2000" advTm="80326"/>
    </mc:Choice>
    <mc:Fallback xmlns="">
      <p:transition spd="slow" advTm="80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C2550-6C4D-DA8A-1052-827984C46DD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7BEDC4-C454-62FC-F3E8-ACA794DDBC84}"/>
              </a:ext>
            </a:extLst>
          </p:cNvPr>
          <p:cNvSpPr>
            <a:spLocks noGrp="1"/>
          </p:cNvSpPr>
          <p:nvPr>
            <p:ph type="sldNum" sz="quarter" idx="4"/>
          </p:nvPr>
        </p:nvSpPr>
        <p:spPr/>
        <p:txBody>
          <a:bodyPr/>
          <a:lstStyle/>
          <a:p>
            <a:fld id="{16A89BA3-132D-40E1-AAB4-CDCD0A14C216}" type="slidenum">
              <a:rPr lang="en-AU" smtClean="0"/>
              <a:pPr/>
              <a:t>15</a:t>
            </a:fld>
            <a:endParaRPr lang="en-AU"/>
          </a:p>
        </p:txBody>
      </p:sp>
      <p:sp>
        <p:nvSpPr>
          <p:cNvPr id="3" name="Footer Placeholder 2">
            <a:extLst>
              <a:ext uri="{FF2B5EF4-FFF2-40B4-BE49-F238E27FC236}">
                <a16:creationId xmlns:a16="http://schemas.microsoft.com/office/drawing/2014/main" id="{27026FA2-3114-3178-38DB-4F9DFDD40FF2}"/>
              </a:ext>
            </a:extLst>
          </p:cNvPr>
          <p:cNvSpPr>
            <a:spLocks noGrp="1"/>
          </p:cNvSpPr>
          <p:nvPr>
            <p:ph type="ftr" sz="quarter" idx="3"/>
          </p:nvPr>
        </p:nvSpPr>
        <p:spPr/>
        <p:txBody>
          <a:bodyPr/>
          <a:lstStyle/>
          <a:p>
            <a:r>
              <a:rPr lang="en-US"/>
              <a:t>| Directorate | Office | Faculty | School</a:t>
            </a:r>
          </a:p>
        </p:txBody>
      </p:sp>
      <p:sp>
        <p:nvSpPr>
          <p:cNvPr id="6" name="TextBox 5">
            <a:extLst>
              <a:ext uri="{FF2B5EF4-FFF2-40B4-BE49-F238E27FC236}">
                <a16:creationId xmlns:a16="http://schemas.microsoft.com/office/drawing/2014/main" id="{F5AA8B97-55BC-9E9B-22A0-255137AE35C7}"/>
              </a:ext>
            </a:extLst>
          </p:cNvPr>
          <p:cNvSpPr txBox="1"/>
          <p:nvPr/>
        </p:nvSpPr>
        <p:spPr>
          <a:xfrm>
            <a:off x="503208" y="596660"/>
            <a:ext cx="86264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E64626"/>
                </a:solidFill>
                <a:cs typeface="Arial"/>
              </a:rPr>
              <a:t>Engaging staff member on fixed-term to meet specific project needs</a:t>
            </a:r>
            <a:endParaRPr lang="en-US"/>
          </a:p>
        </p:txBody>
      </p:sp>
      <p:sp>
        <p:nvSpPr>
          <p:cNvPr id="7" name="TextBox 6">
            <a:extLst>
              <a:ext uri="{FF2B5EF4-FFF2-40B4-BE49-F238E27FC236}">
                <a16:creationId xmlns:a16="http://schemas.microsoft.com/office/drawing/2014/main" id="{E19B1361-A283-AFF0-BFD0-2FCF3131F0BE}"/>
              </a:ext>
            </a:extLst>
          </p:cNvPr>
          <p:cNvSpPr txBox="1"/>
          <p:nvPr/>
        </p:nvSpPr>
        <p:spPr>
          <a:xfrm>
            <a:off x="497013" y="970471"/>
            <a:ext cx="69697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900">
                <a:solidFill>
                  <a:srgbClr val="000000"/>
                </a:solidFill>
                <a:cs typeface="Times New Roman"/>
              </a:rPr>
              <a:t>This slide provides example application of the changes in legislation to the fixed-term reasonings relevant to engaging a staff member to perform a specific task or project</a:t>
            </a:r>
          </a:p>
        </p:txBody>
      </p:sp>
      <p:sp>
        <p:nvSpPr>
          <p:cNvPr id="9" name="TextBox 8">
            <a:extLst>
              <a:ext uri="{FF2B5EF4-FFF2-40B4-BE49-F238E27FC236}">
                <a16:creationId xmlns:a16="http://schemas.microsoft.com/office/drawing/2014/main" id="{DDA0E09A-5113-3AEC-B179-2EBAC647A39B}"/>
              </a:ext>
            </a:extLst>
          </p:cNvPr>
          <p:cNvSpPr txBox="1"/>
          <p:nvPr/>
        </p:nvSpPr>
        <p:spPr>
          <a:xfrm>
            <a:off x="1999271" y="2714744"/>
            <a:ext cx="7121118" cy="1092607"/>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1000" b="1">
                <a:solidFill>
                  <a:srgbClr val="E64626"/>
                </a:solidFill>
              </a:rPr>
              <a:t>Questions to consider:</a:t>
            </a:r>
            <a:endParaRPr lang="en-AU" sz="1000" b="1">
              <a:solidFill>
                <a:srgbClr val="E64626"/>
              </a:solidFill>
              <a:cs typeface="Arial"/>
            </a:endParaRPr>
          </a:p>
          <a:p>
            <a:pPr marL="228600" indent="-228600">
              <a:spcBef>
                <a:spcPts val="600"/>
              </a:spcBef>
              <a:buFont typeface="Arial"/>
              <a:buAutoNum type="arabicPeriod"/>
            </a:pPr>
            <a:r>
              <a:rPr lang="en-AU" sz="1000">
                <a:solidFill>
                  <a:srgbClr val="000000"/>
                </a:solidFill>
              </a:rPr>
              <a:t>Is the work separate and distinct from BAU activity?</a:t>
            </a:r>
            <a:endParaRPr lang="en-AU" sz="1000">
              <a:solidFill>
                <a:srgbClr val="000000"/>
              </a:solidFill>
              <a:cs typeface="Arial"/>
            </a:endParaRPr>
          </a:p>
          <a:p>
            <a:pPr marL="228600" indent="-228600">
              <a:spcBef>
                <a:spcPts val="600"/>
              </a:spcBef>
              <a:buFont typeface="+mj-lt"/>
              <a:buAutoNum type="arabicPeriod"/>
            </a:pPr>
            <a:r>
              <a:rPr lang="en-AU" sz="1000">
                <a:solidFill>
                  <a:srgbClr val="000000"/>
                </a:solidFill>
              </a:rPr>
              <a:t>Does the work or project have a clear start and end date?</a:t>
            </a:r>
            <a:endParaRPr lang="en-AU" sz="1000">
              <a:solidFill>
                <a:srgbClr val="000000"/>
              </a:solidFill>
              <a:cs typeface="Arial"/>
            </a:endParaRPr>
          </a:p>
          <a:p>
            <a:pPr marL="228600" indent="-228600">
              <a:spcBef>
                <a:spcPts val="600"/>
              </a:spcBef>
              <a:buFont typeface="+mj-lt"/>
              <a:buAutoNum type="arabicPeriod"/>
            </a:pPr>
            <a:r>
              <a:rPr lang="en-AU" sz="1000">
                <a:solidFill>
                  <a:srgbClr val="000000"/>
                </a:solidFill>
                <a:cs typeface="Arial"/>
              </a:rPr>
              <a:t>Is the position externally funded or funding that is not part of the university’s regular government operating grants or student fee payments?</a:t>
            </a:r>
          </a:p>
        </p:txBody>
      </p:sp>
      <p:sp>
        <p:nvSpPr>
          <p:cNvPr id="10" name="TextBox 9">
            <a:extLst>
              <a:ext uri="{FF2B5EF4-FFF2-40B4-BE49-F238E27FC236}">
                <a16:creationId xmlns:a16="http://schemas.microsoft.com/office/drawing/2014/main" id="{1FD2CB7A-A38A-54AC-4C5F-04348471D34E}"/>
              </a:ext>
            </a:extLst>
          </p:cNvPr>
          <p:cNvSpPr txBox="1"/>
          <p:nvPr/>
        </p:nvSpPr>
        <p:spPr>
          <a:xfrm>
            <a:off x="1993076" y="4001991"/>
            <a:ext cx="7124739" cy="938719"/>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1000" b="1">
                <a:solidFill>
                  <a:srgbClr val="E64626"/>
                </a:solidFill>
              </a:rPr>
              <a:t>Recommendation: </a:t>
            </a:r>
            <a:r>
              <a:rPr lang="en-AU" sz="1000" b="1"/>
              <a:t>If yes to all</a:t>
            </a:r>
            <a:endParaRPr lang="en-AU" sz="1000" b="1">
              <a:cs typeface="Arial"/>
            </a:endParaRPr>
          </a:p>
          <a:p>
            <a:pPr marL="228600" indent="-228600">
              <a:spcBef>
                <a:spcPts val="600"/>
              </a:spcBef>
              <a:buFont typeface="+mj-lt"/>
              <a:buAutoNum type="arabicPeriod"/>
            </a:pPr>
            <a:r>
              <a:rPr lang="en-AU" sz="1000">
                <a:solidFill>
                  <a:srgbClr val="000000"/>
                </a:solidFill>
              </a:rPr>
              <a:t>Fixed-term  reason is Specific Task or Project. </a:t>
            </a:r>
            <a:endParaRPr lang="en-AU" sz="1000">
              <a:solidFill>
                <a:srgbClr val="000000"/>
              </a:solidFill>
              <a:cs typeface="Arial"/>
            </a:endParaRPr>
          </a:p>
          <a:p>
            <a:pPr marL="228600" indent="-228600">
              <a:spcBef>
                <a:spcPts val="600"/>
              </a:spcBef>
              <a:buFont typeface="+mj-lt"/>
              <a:buAutoNum type="arabicPeriod"/>
            </a:pPr>
            <a:r>
              <a:rPr lang="en-AU" sz="1000">
                <a:solidFill>
                  <a:srgbClr val="000000"/>
                </a:solidFill>
              </a:rPr>
              <a:t>Modern award exception is Specific Task or Project.</a:t>
            </a:r>
            <a:endParaRPr lang="en-AU" sz="1000">
              <a:solidFill>
                <a:srgbClr val="000000"/>
              </a:solidFill>
              <a:cs typeface="Arial"/>
            </a:endParaRPr>
          </a:p>
          <a:p>
            <a:pPr>
              <a:spcBef>
                <a:spcPts val="600"/>
              </a:spcBef>
            </a:pPr>
            <a:endParaRPr lang="en-AU" sz="1000">
              <a:solidFill>
                <a:srgbClr val="000000"/>
              </a:solidFill>
              <a:cs typeface="Arial"/>
            </a:endParaRPr>
          </a:p>
        </p:txBody>
      </p:sp>
      <p:sp>
        <p:nvSpPr>
          <p:cNvPr id="11" name="TextBox 10">
            <a:extLst>
              <a:ext uri="{FF2B5EF4-FFF2-40B4-BE49-F238E27FC236}">
                <a16:creationId xmlns:a16="http://schemas.microsoft.com/office/drawing/2014/main" id="{68797726-7076-822E-EE35-4ECFE2E20D8F}"/>
              </a:ext>
            </a:extLst>
          </p:cNvPr>
          <p:cNvSpPr txBox="1"/>
          <p:nvPr/>
        </p:nvSpPr>
        <p:spPr>
          <a:xfrm>
            <a:off x="1995647" y="5135699"/>
            <a:ext cx="7124741" cy="784830"/>
          </a:xfrm>
          <a:prstGeom prst="rect">
            <a:avLst/>
          </a:prstGeom>
          <a:solidFill>
            <a:schemeClr val="accent1">
              <a:lumMod val="20000"/>
              <a:lumOff val="80000"/>
            </a:schemeClr>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pPr>
            <a:r>
              <a:rPr lang="en-US" sz="1000" b="1">
                <a:solidFill>
                  <a:srgbClr val="E64626"/>
                </a:solidFill>
              </a:rPr>
              <a:t>Watchpoints:</a:t>
            </a:r>
            <a:endParaRPr lang="en-US" sz="1000" b="1">
              <a:solidFill>
                <a:srgbClr val="E64626"/>
              </a:solidFill>
              <a:cs typeface="Arial"/>
            </a:endParaRPr>
          </a:p>
          <a:p>
            <a:pPr marL="228600" indent="-228600">
              <a:buAutoNum type="arabicPeriod"/>
            </a:pPr>
            <a:r>
              <a:rPr lang="en-AU" sz="1000">
                <a:ea typeface="+mn-lt"/>
                <a:cs typeface="+mn-lt"/>
              </a:rPr>
              <a:t>Renewals may be permitted for circumstances where the staff member is working on a new defined task or project.</a:t>
            </a:r>
            <a:endParaRPr lang="en-AU">
              <a:cs typeface="Arial"/>
            </a:endParaRPr>
          </a:p>
          <a:p>
            <a:pPr marL="228600" indent="-228600">
              <a:spcBef>
                <a:spcPts val="600"/>
              </a:spcBef>
              <a:buAutoNum type="arabicPeriod"/>
            </a:pPr>
            <a:r>
              <a:rPr lang="en-AU" sz="1000">
                <a:cs typeface="Arial"/>
              </a:rPr>
              <a:t>Positions that are operationally funded attract conversion rights at 5 years</a:t>
            </a:r>
            <a:endParaRPr lang="en-US" sz="1000" b="1">
              <a:solidFill>
                <a:srgbClr val="E64626"/>
              </a:solidFill>
              <a:cs typeface="Arial"/>
            </a:endParaRPr>
          </a:p>
          <a:p>
            <a:pPr marL="228600" indent="-228600">
              <a:buAutoNum type="arabicPeriod"/>
            </a:pPr>
            <a:endParaRPr lang="en-AU" sz="1000">
              <a:solidFill>
                <a:srgbClr val="3C1053"/>
              </a:solidFill>
              <a:cs typeface="Arial"/>
            </a:endParaRPr>
          </a:p>
        </p:txBody>
      </p:sp>
      <p:sp>
        <p:nvSpPr>
          <p:cNvPr id="5" name="Flowchart: Connector 4">
            <a:extLst>
              <a:ext uri="{FF2B5EF4-FFF2-40B4-BE49-F238E27FC236}">
                <a16:creationId xmlns:a16="http://schemas.microsoft.com/office/drawing/2014/main" id="{F631EC65-8533-FAFC-C37F-9C19ADFD5D7D}"/>
              </a:ext>
            </a:extLst>
          </p:cNvPr>
          <p:cNvSpPr/>
          <p:nvPr/>
        </p:nvSpPr>
        <p:spPr>
          <a:xfrm>
            <a:off x="1109409" y="1523516"/>
            <a:ext cx="1326432" cy="1306491"/>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1100" b="1">
                <a:solidFill>
                  <a:schemeClr val="bg1"/>
                </a:solidFill>
                <a:cs typeface="Arial"/>
              </a:rPr>
              <a:t>Staff member performing a specific task or project</a:t>
            </a:r>
          </a:p>
        </p:txBody>
      </p:sp>
      <p:pic>
        <p:nvPicPr>
          <p:cNvPr id="15" name="Audio 14">
            <a:hlinkClick r:id="" action="ppaction://media"/>
            <a:extLst>
              <a:ext uri="{FF2B5EF4-FFF2-40B4-BE49-F238E27FC236}">
                <a16:creationId xmlns:a16="http://schemas.microsoft.com/office/drawing/2014/main" id="{CB3A64D5-1744-D735-EF64-7BB2FF7797A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91253962"/>
      </p:ext>
    </p:extLst>
  </p:cSld>
  <p:clrMapOvr>
    <a:masterClrMapping/>
  </p:clrMapOvr>
  <mc:AlternateContent xmlns:mc="http://schemas.openxmlformats.org/markup-compatibility/2006" xmlns:p14="http://schemas.microsoft.com/office/powerpoint/2010/main">
    <mc:Choice Requires="p14">
      <p:transition spd="slow" p14:dur="2000" advTm="54386"/>
    </mc:Choice>
    <mc:Fallback xmlns="">
      <p:transition spd="slow" advTm="54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70B9B-C7E0-8119-098B-E8427B72C03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81DEA2-CA69-1BDD-C112-A2D54B9C523E}"/>
              </a:ext>
            </a:extLst>
          </p:cNvPr>
          <p:cNvSpPr>
            <a:spLocks noGrp="1"/>
          </p:cNvSpPr>
          <p:nvPr>
            <p:ph type="sldNum" sz="quarter" idx="4"/>
          </p:nvPr>
        </p:nvSpPr>
        <p:spPr/>
        <p:txBody>
          <a:bodyPr/>
          <a:lstStyle/>
          <a:p>
            <a:fld id="{16A89BA3-132D-40E1-AAB4-CDCD0A14C216}" type="slidenum">
              <a:rPr lang="en-AU" smtClean="0"/>
              <a:pPr/>
              <a:t>16</a:t>
            </a:fld>
            <a:endParaRPr lang="en-AU"/>
          </a:p>
        </p:txBody>
      </p:sp>
      <p:sp>
        <p:nvSpPr>
          <p:cNvPr id="3" name="Footer Placeholder 2">
            <a:extLst>
              <a:ext uri="{FF2B5EF4-FFF2-40B4-BE49-F238E27FC236}">
                <a16:creationId xmlns:a16="http://schemas.microsoft.com/office/drawing/2014/main" id="{DCA442BD-16E8-89B7-959D-7E77A0F248CC}"/>
              </a:ext>
            </a:extLst>
          </p:cNvPr>
          <p:cNvSpPr>
            <a:spLocks noGrp="1"/>
          </p:cNvSpPr>
          <p:nvPr>
            <p:ph type="ftr" sz="quarter" idx="3"/>
          </p:nvPr>
        </p:nvSpPr>
        <p:spPr/>
        <p:txBody>
          <a:bodyPr/>
          <a:lstStyle/>
          <a:p>
            <a:r>
              <a:rPr lang="en-US"/>
              <a:t>| Directorate | Office | Faculty | School</a:t>
            </a:r>
          </a:p>
        </p:txBody>
      </p:sp>
      <p:sp>
        <p:nvSpPr>
          <p:cNvPr id="6" name="TextBox 5">
            <a:extLst>
              <a:ext uri="{FF2B5EF4-FFF2-40B4-BE49-F238E27FC236}">
                <a16:creationId xmlns:a16="http://schemas.microsoft.com/office/drawing/2014/main" id="{A835BF36-65F6-367F-04A4-74234C76E24E}"/>
              </a:ext>
            </a:extLst>
          </p:cNvPr>
          <p:cNvSpPr txBox="1"/>
          <p:nvPr/>
        </p:nvSpPr>
        <p:spPr>
          <a:xfrm>
            <a:off x="503208" y="596660"/>
            <a:ext cx="86264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E64626"/>
                </a:solidFill>
                <a:cs typeface="Arial"/>
              </a:rPr>
              <a:t>Engaging staff member on fixed-term to complete research activities</a:t>
            </a:r>
            <a:endParaRPr lang="en-US"/>
          </a:p>
        </p:txBody>
      </p:sp>
      <p:sp>
        <p:nvSpPr>
          <p:cNvPr id="7" name="TextBox 6">
            <a:extLst>
              <a:ext uri="{FF2B5EF4-FFF2-40B4-BE49-F238E27FC236}">
                <a16:creationId xmlns:a16="http://schemas.microsoft.com/office/drawing/2014/main" id="{1ED00C75-5A08-8E1C-7D2E-42B0816283BB}"/>
              </a:ext>
            </a:extLst>
          </p:cNvPr>
          <p:cNvSpPr txBox="1"/>
          <p:nvPr/>
        </p:nvSpPr>
        <p:spPr>
          <a:xfrm>
            <a:off x="503208" y="970471"/>
            <a:ext cx="986286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900">
                <a:solidFill>
                  <a:srgbClr val="7F7F7F"/>
                </a:solidFill>
                <a:cs typeface="Times New Roman"/>
              </a:rPr>
              <a:t>This slide provides example application of the changes in legislation to the fixed-term reasonings relevant to undertaking research activities. </a:t>
            </a:r>
          </a:p>
        </p:txBody>
      </p:sp>
      <p:sp>
        <p:nvSpPr>
          <p:cNvPr id="8" name="TextBox 7">
            <a:extLst>
              <a:ext uri="{FF2B5EF4-FFF2-40B4-BE49-F238E27FC236}">
                <a16:creationId xmlns:a16="http://schemas.microsoft.com/office/drawing/2014/main" id="{68BF0B4F-D375-D17E-0510-228A01BF14BE}"/>
              </a:ext>
            </a:extLst>
          </p:cNvPr>
          <p:cNvSpPr txBox="1"/>
          <p:nvPr/>
        </p:nvSpPr>
        <p:spPr>
          <a:xfrm>
            <a:off x="1308338" y="1298916"/>
            <a:ext cx="2548045" cy="779026"/>
          </a:xfrm>
          <a:prstGeom prst="flowChartConnector">
            <a:avLst/>
          </a:prstGeom>
          <a:solidFill>
            <a:schemeClr val="accent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1000" b="1">
                <a:solidFill>
                  <a:schemeClr val="bg1"/>
                </a:solidFill>
              </a:rPr>
              <a:t>Professional or Academic staff engaged on research only functions </a:t>
            </a:r>
            <a:endParaRPr lang="en-AU" sz="1000" b="1">
              <a:solidFill>
                <a:schemeClr val="bg1"/>
              </a:solidFill>
              <a:cs typeface="Arial"/>
            </a:endParaRPr>
          </a:p>
        </p:txBody>
      </p:sp>
      <p:sp>
        <p:nvSpPr>
          <p:cNvPr id="9" name="TextBox 8">
            <a:extLst>
              <a:ext uri="{FF2B5EF4-FFF2-40B4-BE49-F238E27FC236}">
                <a16:creationId xmlns:a16="http://schemas.microsoft.com/office/drawing/2014/main" id="{57A63738-6BA1-CBD6-FF24-ACC2DF0931B1}"/>
              </a:ext>
            </a:extLst>
          </p:cNvPr>
          <p:cNvSpPr txBox="1"/>
          <p:nvPr/>
        </p:nvSpPr>
        <p:spPr>
          <a:xfrm>
            <a:off x="724334" y="2224548"/>
            <a:ext cx="5174210" cy="2310798"/>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1000" b="1">
                <a:solidFill>
                  <a:srgbClr val="E64626"/>
                </a:solidFill>
              </a:rPr>
              <a:t>Questions to consider:</a:t>
            </a:r>
            <a:endParaRPr lang="en-AU" sz="1000" b="1">
              <a:solidFill>
                <a:srgbClr val="E64626"/>
              </a:solidFill>
              <a:cs typeface="Arial"/>
            </a:endParaRPr>
          </a:p>
          <a:p>
            <a:pPr>
              <a:spcBef>
                <a:spcPts val="600"/>
              </a:spcBef>
            </a:pPr>
            <a:r>
              <a:rPr lang="en-AU" sz="1000">
                <a:solidFill>
                  <a:srgbClr val="000000"/>
                </a:solidFill>
              </a:rPr>
              <a:t>Academic staff undertaking research activities</a:t>
            </a:r>
            <a:endParaRPr lang="en-AU" sz="1000">
              <a:solidFill>
                <a:srgbClr val="000000"/>
              </a:solidFill>
              <a:cs typeface="Arial"/>
            </a:endParaRPr>
          </a:p>
          <a:p>
            <a:pPr marL="228600" indent="-228600">
              <a:spcBef>
                <a:spcPts val="600"/>
              </a:spcBef>
              <a:buAutoNum type="arabicPeriod"/>
            </a:pPr>
            <a:r>
              <a:rPr lang="en-AU" sz="1000">
                <a:solidFill>
                  <a:srgbClr val="000000"/>
                </a:solidFill>
              </a:rPr>
              <a:t>Does the work meet the definition of ‘Research’ Clause 5.2.3.2 of the EA?</a:t>
            </a:r>
            <a:endParaRPr lang="en-AU" sz="1000">
              <a:solidFill>
                <a:srgbClr val="000000"/>
              </a:solidFill>
              <a:cs typeface="Arial"/>
            </a:endParaRPr>
          </a:p>
          <a:p>
            <a:pPr marL="228600" indent="-228600">
              <a:spcBef>
                <a:spcPts val="600"/>
              </a:spcBef>
              <a:buFont typeface="+mj-lt"/>
              <a:buAutoNum type="arabicPeriod"/>
            </a:pPr>
            <a:r>
              <a:rPr lang="en-AU" sz="1000">
                <a:solidFill>
                  <a:srgbClr val="000000"/>
                </a:solidFill>
              </a:rPr>
              <a:t>Is the proposed period 5 years or less?</a:t>
            </a:r>
          </a:p>
          <a:p>
            <a:pPr marL="228600" indent="-228600">
              <a:spcBef>
                <a:spcPts val="600"/>
              </a:spcBef>
              <a:buFont typeface="+mj-lt"/>
              <a:buAutoNum type="arabicPeriod"/>
            </a:pPr>
            <a:r>
              <a:rPr lang="en-AU" sz="1000">
                <a:solidFill>
                  <a:srgbClr val="000000"/>
                </a:solidFill>
              </a:rPr>
              <a:t>Is the position externally funded </a:t>
            </a:r>
            <a:r>
              <a:rPr kumimoji="0" lang="en-AU" sz="1000" b="0" i="0" u="none" strike="noStrike" kern="1200" cap="none" spc="0" normalizeH="0" baseline="0" noProof="0">
                <a:ln>
                  <a:noFill/>
                </a:ln>
                <a:solidFill>
                  <a:srgbClr val="000000"/>
                </a:solidFill>
                <a:effectLst/>
                <a:uLnTx/>
                <a:uFillTx/>
                <a:latin typeface="Arial"/>
                <a:ea typeface="+mn-ea"/>
                <a:cs typeface="Arial"/>
              </a:rPr>
              <a:t>or funding that is not part of the university’s regular government operating grants or student fee payments?</a:t>
            </a:r>
          </a:p>
          <a:p>
            <a:pPr marL="228600" indent="-228600">
              <a:spcBef>
                <a:spcPts val="600"/>
              </a:spcBef>
              <a:buFont typeface="+mj-lt"/>
              <a:buAutoNum type="arabicPeriod"/>
            </a:pPr>
            <a:r>
              <a:rPr lang="en-AU" sz="1000">
                <a:solidFill>
                  <a:srgbClr val="000000"/>
                </a:solidFill>
                <a:latin typeface="Arial"/>
                <a:cs typeface="Arial"/>
              </a:rPr>
              <a:t>Is their ACP Research-only or Research-focused?</a:t>
            </a:r>
          </a:p>
          <a:p>
            <a:pPr>
              <a:spcBef>
                <a:spcPts val="600"/>
              </a:spcBef>
            </a:pPr>
            <a:r>
              <a:rPr lang="en-AU" sz="1000">
                <a:solidFill>
                  <a:srgbClr val="000000"/>
                </a:solidFill>
                <a:cs typeface="Arial"/>
              </a:rPr>
              <a:t>Professional/ Academic staff undertaking research support activities</a:t>
            </a:r>
          </a:p>
          <a:p>
            <a:pPr marL="228600" indent="-228600">
              <a:buAutoNum type="arabicPeriod"/>
            </a:pPr>
            <a:r>
              <a:rPr lang="en-AU" sz="1000">
                <a:solidFill>
                  <a:srgbClr val="000000"/>
                </a:solidFill>
                <a:cs typeface="Arial"/>
              </a:rPr>
              <a:t>Is the staff member directly involved in a research project?</a:t>
            </a:r>
            <a:endParaRPr lang="en-AU">
              <a:solidFill>
                <a:srgbClr val="3C1053"/>
              </a:solidFill>
              <a:cs typeface="Arial"/>
            </a:endParaRPr>
          </a:p>
          <a:p>
            <a:pPr marL="228600" indent="-228600">
              <a:buAutoNum type="arabicPeriod"/>
            </a:pPr>
            <a:r>
              <a:rPr lang="en-AU" sz="1000">
                <a:solidFill>
                  <a:srgbClr val="000000"/>
                </a:solidFill>
                <a:cs typeface="Arial"/>
              </a:rPr>
              <a:t>Are they working on a specific project or program of work?</a:t>
            </a:r>
            <a:endParaRPr lang="en-AU">
              <a:cs typeface="Arial"/>
            </a:endParaRPr>
          </a:p>
          <a:p>
            <a:pPr marL="228600" indent="-228600">
              <a:spcBef>
                <a:spcPts val="600"/>
              </a:spcBef>
              <a:buAutoNum type="arabicPeriod"/>
            </a:pPr>
            <a:endParaRPr lang="en-AU" sz="1000">
              <a:solidFill>
                <a:srgbClr val="000000"/>
              </a:solidFill>
              <a:cs typeface="Arial"/>
            </a:endParaRPr>
          </a:p>
        </p:txBody>
      </p:sp>
      <p:sp>
        <p:nvSpPr>
          <p:cNvPr id="10" name="TextBox 9">
            <a:extLst>
              <a:ext uri="{FF2B5EF4-FFF2-40B4-BE49-F238E27FC236}">
                <a16:creationId xmlns:a16="http://schemas.microsoft.com/office/drawing/2014/main" id="{2ED5B128-0567-580A-ACE6-DFDA57E69418}"/>
              </a:ext>
            </a:extLst>
          </p:cNvPr>
          <p:cNvSpPr txBox="1"/>
          <p:nvPr/>
        </p:nvSpPr>
        <p:spPr>
          <a:xfrm>
            <a:off x="6200401" y="2228827"/>
            <a:ext cx="5174210" cy="2323713"/>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1000" b="1">
                <a:solidFill>
                  <a:srgbClr val="E64626"/>
                </a:solidFill>
              </a:rPr>
              <a:t>Recommendation: </a:t>
            </a:r>
            <a:endParaRPr lang="en-AU" sz="1000" b="1">
              <a:solidFill>
                <a:srgbClr val="3C1053"/>
              </a:solidFill>
              <a:cs typeface="Arial"/>
            </a:endParaRPr>
          </a:p>
          <a:p>
            <a:pPr marL="228600" indent="-228600">
              <a:spcBef>
                <a:spcPts val="600"/>
              </a:spcBef>
              <a:buAutoNum type="arabicPeriod"/>
            </a:pPr>
            <a:r>
              <a:rPr lang="en-AU" sz="1000">
                <a:solidFill>
                  <a:srgbClr val="000000"/>
                </a:solidFill>
              </a:rPr>
              <a:t>Fixed-term  reason is Research. </a:t>
            </a:r>
            <a:endParaRPr lang="en-AU" sz="1000">
              <a:solidFill>
                <a:srgbClr val="000000"/>
              </a:solidFill>
              <a:cs typeface="Arial"/>
            </a:endParaRPr>
          </a:p>
          <a:p>
            <a:pPr marL="228600" indent="-228600">
              <a:spcBef>
                <a:spcPts val="600"/>
              </a:spcBef>
              <a:buFont typeface="+mj-lt"/>
              <a:buAutoNum type="arabicPeriod"/>
            </a:pPr>
            <a:r>
              <a:rPr lang="en-AU" sz="1000">
                <a:solidFill>
                  <a:srgbClr val="000000"/>
                </a:solidFill>
              </a:rPr>
              <a:t>Modern award exception is Research.</a:t>
            </a:r>
            <a:endParaRPr lang="en-AU" sz="1000">
              <a:solidFill>
                <a:srgbClr val="000000"/>
              </a:solidFill>
              <a:cs typeface="Arial"/>
            </a:endParaRPr>
          </a:p>
          <a:p>
            <a:pPr marL="228600" indent="-228600">
              <a:spcBef>
                <a:spcPts val="600"/>
              </a:spcBef>
              <a:buFontTx/>
              <a:buAutoNum type="arabicPeriod"/>
            </a:pPr>
            <a:r>
              <a:rPr lang="en-AU" sz="1000">
                <a:solidFill>
                  <a:srgbClr val="000000"/>
                </a:solidFill>
                <a:cs typeface="Arial"/>
              </a:rPr>
              <a:t>Professional/ Academic staff undertaking research support activities  Fixed-term reason is specific task or project / Modern Award exception is a specific task or project </a:t>
            </a:r>
          </a:p>
          <a:p>
            <a:pPr marL="228600" indent="-228600">
              <a:spcBef>
                <a:spcPts val="600"/>
              </a:spcBef>
              <a:buFontTx/>
              <a:buAutoNum type="arabicPeriod"/>
            </a:pPr>
            <a:endParaRPr lang="en-AU" sz="1000">
              <a:solidFill>
                <a:srgbClr val="000000"/>
              </a:solidFill>
              <a:cs typeface="Arial"/>
            </a:endParaRPr>
          </a:p>
          <a:p>
            <a:pPr marL="228600" indent="-228600">
              <a:spcBef>
                <a:spcPts val="600"/>
              </a:spcBef>
              <a:buFontTx/>
              <a:buAutoNum type="arabicPeriod"/>
            </a:pPr>
            <a:endParaRPr lang="en-AU" sz="1000">
              <a:solidFill>
                <a:srgbClr val="000000"/>
              </a:solidFill>
              <a:cs typeface="Arial"/>
            </a:endParaRPr>
          </a:p>
          <a:p>
            <a:pPr marL="228600" indent="-228600">
              <a:buAutoNum type="arabicPeriod"/>
            </a:pPr>
            <a:endParaRPr lang="en-AU" sz="1000">
              <a:solidFill>
                <a:srgbClr val="000000"/>
              </a:solidFill>
              <a:cs typeface="Arial"/>
            </a:endParaRPr>
          </a:p>
          <a:p>
            <a:pPr marL="228600" indent="-228600">
              <a:buAutoNum type="arabicPeriod"/>
            </a:pPr>
            <a:endParaRPr lang="en-AU" sz="1000">
              <a:solidFill>
                <a:srgbClr val="000000"/>
              </a:solidFill>
              <a:cs typeface="Arial"/>
            </a:endParaRPr>
          </a:p>
          <a:p>
            <a:pPr marL="228600" indent="-228600">
              <a:buAutoNum type="arabicPeriod"/>
            </a:pPr>
            <a:endParaRPr lang="en-AU" sz="1000">
              <a:solidFill>
                <a:srgbClr val="000000"/>
              </a:solidFill>
              <a:cs typeface="Arial"/>
            </a:endParaRPr>
          </a:p>
          <a:p>
            <a:pPr marL="228600" indent="-228600">
              <a:buAutoNum type="arabicPeriod"/>
            </a:pPr>
            <a:endParaRPr lang="en-AU" sz="1000">
              <a:solidFill>
                <a:srgbClr val="000000"/>
              </a:solidFill>
              <a:cs typeface="Arial"/>
            </a:endParaRPr>
          </a:p>
        </p:txBody>
      </p:sp>
      <p:sp>
        <p:nvSpPr>
          <p:cNvPr id="11" name="TextBox 10">
            <a:extLst>
              <a:ext uri="{FF2B5EF4-FFF2-40B4-BE49-F238E27FC236}">
                <a16:creationId xmlns:a16="http://schemas.microsoft.com/office/drawing/2014/main" id="{B0738E63-D42A-644B-7570-069517DB48A8}"/>
              </a:ext>
            </a:extLst>
          </p:cNvPr>
          <p:cNvSpPr txBox="1"/>
          <p:nvPr/>
        </p:nvSpPr>
        <p:spPr>
          <a:xfrm>
            <a:off x="3346131" y="4908754"/>
            <a:ext cx="5497091" cy="1015663"/>
          </a:xfrm>
          <a:prstGeom prst="rect">
            <a:avLst/>
          </a:prstGeom>
          <a:solidFill>
            <a:schemeClr val="accent1">
              <a:lumMod val="20000"/>
              <a:lumOff val="80000"/>
            </a:schemeClr>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pPr>
            <a:r>
              <a:rPr lang="en-US" sz="1000" b="1">
                <a:solidFill>
                  <a:srgbClr val="E64626"/>
                </a:solidFill>
              </a:rPr>
              <a:t>Watchpoint:</a:t>
            </a:r>
            <a:endParaRPr lang="en-US" sz="1000" b="1">
              <a:solidFill>
                <a:srgbClr val="E64626"/>
              </a:solidFill>
              <a:cs typeface="Arial"/>
            </a:endParaRPr>
          </a:p>
          <a:p>
            <a:pPr marL="228600" indent="-228600">
              <a:buAutoNum type="arabicPeriod"/>
            </a:pPr>
            <a:r>
              <a:rPr lang="en-AU" sz="1000">
                <a:solidFill>
                  <a:srgbClr val="3C1053"/>
                </a:solidFill>
                <a:cs typeface="Arial"/>
              </a:rPr>
              <a:t>Research only may be offered for up to five years. Consecutive contracts are permitted (but each contract must not exceed five years).</a:t>
            </a:r>
          </a:p>
          <a:p>
            <a:pPr marL="228600" marR="0" lvl="0" indent="-228600" algn="l" defTabSz="914400" rtl="0" eaLnBrk="1" fontAlgn="auto" latinLnBrk="0" hangingPunct="1">
              <a:lnSpc>
                <a:spcPct val="100000"/>
              </a:lnSpc>
              <a:spcBef>
                <a:spcPts val="600"/>
              </a:spcBef>
              <a:spcAft>
                <a:spcPts val="0"/>
              </a:spcAft>
              <a:buClrTx/>
              <a:buSzTx/>
              <a:buFontTx/>
              <a:buAutoNum type="arabicPeriod"/>
              <a:tabLst/>
              <a:defRPr/>
            </a:pPr>
            <a:r>
              <a:rPr kumimoji="0" lang="en-AU" sz="1000" b="0" i="0" u="none" strike="noStrike" kern="1200" cap="none" spc="0" normalizeH="0" baseline="0" noProof="0">
                <a:ln>
                  <a:noFill/>
                </a:ln>
                <a:solidFill>
                  <a:srgbClr val="3C1053"/>
                </a:solidFill>
                <a:effectLst/>
                <a:uLnTx/>
                <a:uFillTx/>
                <a:latin typeface="Arial"/>
                <a:ea typeface="+mn-ea"/>
                <a:cs typeface="Arial"/>
              </a:rPr>
              <a:t>Positions that are operationally funded attract conversion rights at 5 years</a:t>
            </a:r>
            <a:endParaRPr kumimoji="0" lang="en-US" sz="1000" b="1" i="0" u="none" strike="noStrike" kern="1200" cap="none" spc="0" normalizeH="0" baseline="0" noProof="0">
              <a:ln>
                <a:noFill/>
              </a:ln>
              <a:solidFill>
                <a:srgbClr val="E64626"/>
              </a:solidFill>
              <a:effectLst/>
              <a:uLnTx/>
              <a:uFillTx/>
              <a:latin typeface="Arial"/>
              <a:ea typeface="+mn-ea"/>
              <a:cs typeface="Arial"/>
            </a:endParaRPr>
          </a:p>
          <a:p>
            <a:pPr>
              <a:spcBef>
                <a:spcPts val="600"/>
              </a:spcBef>
            </a:pPr>
            <a:endParaRPr lang="en-AU" sz="1000">
              <a:solidFill>
                <a:srgbClr val="3C1053"/>
              </a:solidFill>
              <a:cs typeface="Arial"/>
            </a:endParaRPr>
          </a:p>
        </p:txBody>
      </p:sp>
      <p:pic>
        <p:nvPicPr>
          <p:cNvPr id="49" name="Audio 48">
            <a:hlinkClick r:id="" action="ppaction://media"/>
            <a:extLst>
              <a:ext uri="{FF2B5EF4-FFF2-40B4-BE49-F238E27FC236}">
                <a16:creationId xmlns:a16="http://schemas.microsoft.com/office/drawing/2014/main" id="{8A254EEE-9C8A-0457-2A66-576506AD6A3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36878963"/>
      </p:ext>
    </p:extLst>
  </p:cSld>
  <p:clrMapOvr>
    <a:masterClrMapping/>
  </p:clrMapOvr>
  <mc:AlternateContent xmlns:mc="http://schemas.openxmlformats.org/markup-compatibility/2006" xmlns:p14="http://schemas.microsoft.com/office/powerpoint/2010/main">
    <mc:Choice Requires="p14">
      <p:transition spd="slow" p14:dur="2000" advTm="104724"/>
    </mc:Choice>
    <mc:Fallback xmlns="">
      <p:transition spd="slow" advTm="104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8A407-56A0-84E3-D1BE-B3ED9D9993F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9C14DD4-7892-03D2-103A-81B3D3B258D6}"/>
              </a:ext>
            </a:extLst>
          </p:cNvPr>
          <p:cNvSpPr>
            <a:spLocks noGrp="1"/>
          </p:cNvSpPr>
          <p:nvPr>
            <p:ph type="body" sz="quarter" idx="15"/>
          </p:nvPr>
        </p:nvSpPr>
        <p:spPr/>
        <p:txBody>
          <a:bodyPr/>
          <a:lstStyle/>
          <a:p>
            <a:r>
              <a:rPr lang="en-AU" sz="1800" b="1">
                <a:solidFill>
                  <a:schemeClr val="tx1"/>
                </a:solidFill>
                <a:latin typeface="Arial"/>
                <a:cs typeface="Arial"/>
              </a:rPr>
              <a:t>Current fixed term contracts:</a:t>
            </a:r>
            <a:endParaRPr lang="en-AU" sz="1800">
              <a:solidFill>
                <a:schemeClr val="tx1"/>
              </a:solidFill>
              <a:latin typeface="Arial"/>
              <a:cs typeface="Arial"/>
            </a:endParaRPr>
          </a:p>
          <a:p>
            <a:pPr marL="342900" indent="-342900">
              <a:buFont typeface="Arial" panose="020B0604020202020204" pitchFamily="34" charset="0"/>
              <a:buChar char="•"/>
            </a:pPr>
            <a:r>
              <a:rPr lang="en-AU" sz="1800">
                <a:solidFill>
                  <a:schemeClr val="tx1"/>
                </a:solidFill>
                <a:latin typeface="Arial"/>
                <a:cs typeface="Arial"/>
              </a:rPr>
              <a:t>If you have staff with contracts that are due to expire between now and January 2026, your P&amp;C Business Partner will provide you with a staff list and schedule a 1:1 meeting to review this list with you. </a:t>
            </a:r>
          </a:p>
          <a:p>
            <a:pPr marL="342900" indent="-342900">
              <a:buFont typeface="Arial" panose="020B0604020202020204" pitchFamily="34" charset="0"/>
              <a:buChar char="•"/>
            </a:pPr>
            <a:r>
              <a:rPr lang="en-AU" sz="1800">
                <a:solidFill>
                  <a:schemeClr val="tx1"/>
                </a:solidFill>
                <a:latin typeface="Arial"/>
                <a:cs typeface="Arial"/>
              </a:rPr>
              <a:t>Where you are seeking to renew a fixed term contract you will be asked to identify a valid fixed term reason. </a:t>
            </a:r>
          </a:p>
          <a:p>
            <a:pPr marL="342900" indent="-342900">
              <a:buFont typeface="Arial" panose="020B0604020202020204" pitchFamily="34" charset="0"/>
              <a:buChar char="•"/>
            </a:pPr>
            <a:r>
              <a:rPr lang="en-AU" sz="1800">
                <a:solidFill>
                  <a:schemeClr val="tx1"/>
                </a:solidFill>
                <a:latin typeface="Arial"/>
                <a:cs typeface="Arial"/>
              </a:rPr>
              <a:t>For fixed term contracts that expire after January 2026, your P&amp;C Business Partner will meet with you regularly to review upcoming fixed term expiries.</a:t>
            </a:r>
          </a:p>
          <a:p>
            <a:endParaRPr lang="en-AU" sz="1800">
              <a:solidFill>
                <a:schemeClr val="tx1"/>
              </a:solidFill>
              <a:latin typeface="Arial"/>
              <a:cs typeface="Arial"/>
            </a:endParaRPr>
          </a:p>
          <a:p>
            <a:r>
              <a:rPr lang="en-AU" sz="1800" b="1">
                <a:solidFill>
                  <a:schemeClr val="tx1"/>
                </a:solidFill>
                <a:latin typeface="Arial"/>
                <a:cs typeface="Arial"/>
              </a:rPr>
              <a:t>New fixed term contracts:</a:t>
            </a:r>
          </a:p>
          <a:p>
            <a:pPr marL="342900" indent="-342900">
              <a:buFont typeface="Arial" panose="020B0604020202020204" pitchFamily="34" charset="0"/>
              <a:buChar char="•"/>
            </a:pPr>
            <a:r>
              <a:rPr lang="en-AU" sz="1800">
                <a:solidFill>
                  <a:schemeClr val="tx1"/>
                </a:solidFill>
                <a:latin typeface="Arial"/>
                <a:cs typeface="Arial"/>
              </a:rPr>
              <a:t>For any proposed new fixed term contract, you will need to refer to information in this pack and assess if it meets criteria. </a:t>
            </a:r>
          </a:p>
          <a:p>
            <a:pPr marL="342900" indent="-342900">
              <a:buFont typeface="Arial" panose="020B0604020202020204" pitchFamily="34" charset="0"/>
              <a:buChar char="•"/>
            </a:pPr>
            <a:r>
              <a:rPr lang="en-AU" sz="1800">
                <a:solidFill>
                  <a:schemeClr val="tx1"/>
                </a:solidFill>
                <a:latin typeface="Arial"/>
                <a:cs typeface="Arial"/>
              </a:rPr>
              <a:t>Then consult with your P&amp;C Business Partner for confirmation of compliance and then with your Finance Business Partner to confirm budget is available.</a:t>
            </a:r>
          </a:p>
        </p:txBody>
      </p:sp>
      <p:sp>
        <p:nvSpPr>
          <p:cNvPr id="3" name="Title 2">
            <a:extLst>
              <a:ext uri="{FF2B5EF4-FFF2-40B4-BE49-F238E27FC236}">
                <a16:creationId xmlns:a16="http://schemas.microsoft.com/office/drawing/2014/main" id="{F16AEAF6-DE8A-F98E-87C0-86A857A9C383}"/>
              </a:ext>
            </a:extLst>
          </p:cNvPr>
          <p:cNvSpPr>
            <a:spLocks noGrp="1"/>
          </p:cNvSpPr>
          <p:nvPr>
            <p:ph type="title"/>
          </p:nvPr>
        </p:nvSpPr>
        <p:spPr/>
        <p:txBody>
          <a:bodyPr/>
          <a:lstStyle/>
          <a:p>
            <a:r>
              <a:rPr lang="en-AU">
                <a:latin typeface="Arial"/>
                <a:cs typeface="Arial"/>
              </a:rPr>
              <a:t>Next Steps</a:t>
            </a:r>
          </a:p>
        </p:txBody>
      </p:sp>
      <p:sp>
        <p:nvSpPr>
          <p:cNvPr id="4" name="Slide Number Placeholder 3">
            <a:extLst>
              <a:ext uri="{FF2B5EF4-FFF2-40B4-BE49-F238E27FC236}">
                <a16:creationId xmlns:a16="http://schemas.microsoft.com/office/drawing/2014/main" id="{95808110-8312-7F24-B3DF-5CABE549B95C}"/>
              </a:ext>
            </a:extLst>
          </p:cNvPr>
          <p:cNvSpPr>
            <a:spLocks noGrp="1"/>
          </p:cNvSpPr>
          <p:nvPr>
            <p:ph type="sldNum" sz="quarter" idx="4"/>
          </p:nvPr>
        </p:nvSpPr>
        <p:spPr/>
        <p:txBody>
          <a:bodyPr/>
          <a:lstStyle/>
          <a:p>
            <a:fld id="{16A89BA3-132D-40E1-AAB4-CDCD0A14C216}" type="slidenum">
              <a:rPr lang="en-AU" smtClean="0"/>
              <a:pPr/>
              <a:t>17</a:t>
            </a:fld>
            <a:endParaRPr lang="en-AU"/>
          </a:p>
        </p:txBody>
      </p:sp>
      <p:sp>
        <p:nvSpPr>
          <p:cNvPr id="5" name="Footer Placeholder 4">
            <a:extLst>
              <a:ext uri="{FF2B5EF4-FFF2-40B4-BE49-F238E27FC236}">
                <a16:creationId xmlns:a16="http://schemas.microsoft.com/office/drawing/2014/main" id="{7B0199C6-1FBA-1A87-59C9-8343431E949C}"/>
              </a:ext>
            </a:extLst>
          </p:cNvPr>
          <p:cNvSpPr>
            <a:spLocks noGrp="1"/>
          </p:cNvSpPr>
          <p:nvPr>
            <p:ph type="ftr" sz="quarter" idx="3"/>
          </p:nvPr>
        </p:nvSpPr>
        <p:spPr/>
        <p:txBody>
          <a:bodyPr wrap="square" lIns="91440" tIns="45720" rIns="91440" bIns="45720" anchor="t">
            <a:spAutoFit/>
          </a:bodyPr>
          <a:lstStyle/>
          <a:p>
            <a:r>
              <a:rPr lang="en-US">
                <a:latin typeface="Arial"/>
                <a:cs typeface="Arial"/>
              </a:rPr>
              <a:t>| People &amp; Capability</a:t>
            </a:r>
            <a:endParaRPr lang="en-US"/>
          </a:p>
        </p:txBody>
      </p:sp>
      <p:pic>
        <p:nvPicPr>
          <p:cNvPr id="43" name="Audio 42">
            <a:hlinkClick r:id="" action="ppaction://media"/>
            <a:extLst>
              <a:ext uri="{FF2B5EF4-FFF2-40B4-BE49-F238E27FC236}">
                <a16:creationId xmlns:a16="http://schemas.microsoft.com/office/drawing/2014/main" id="{3F4C5947-261B-F78E-2299-E8B136B83C9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33207749"/>
      </p:ext>
    </p:extLst>
  </p:cSld>
  <p:clrMapOvr>
    <a:masterClrMapping/>
  </p:clrMapOvr>
  <mc:AlternateContent xmlns:mc="http://schemas.openxmlformats.org/markup-compatibility/2006" xmlns:p14="http://schemas.microsoft.com/office/powerpoint/2010/main">
    <mc:Choice Requires="p14">
      <p:transition spd="slow" p14:dur="2000" advTm="49815"/>
    </mc:Choice>
    <mc:Fallback xmlns="">
      <p:transition spd="slow" advTm="49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3302BD-915D-072A-24C7-5E61D4D941EF}"/>
              </a:ext>
            </a:extLst>
          </p:cNvPr>
          <p:cNvSpPr>
            <a:spLocks noGrp="1"/>
          </p:cNvSpPr>
          <p:nvPr>
            <p:ph type="sldNum" sz="quarter" idx="4"/>
          </p:nvPr>
        </p:nvSpPr>
        <p:spPr/>
        <p:txBody>
          <a:bodyPr/>
          <a:lstStyle/>
          <a:p>
            <a:fld id="{16A89BA3-132D-40E1-AAB4-CDCD0A14C216}" type="slidenum">
              <a:rPr lang="en-AU" smtClean="0"/>
              <a:pPr/>
              <a:t>18</a:t>
            </a:fld>
            <a:endParaRPr lang="en-AU"/>
          </a:p>
        </p:txBody>
      </p:sp>
      <p:sp>
        <p:nvSpPr>
          <p:cNvPr id="3" name="Footer Placeholder 2">
            <a:extLst>
              <a:ext uri="{FF2B5EF4-FFF2-40B4-BE49-F238E27FC236}">
                <a16:creationId xmlns:a16="http://schemas.microsoft.com/office/drawing/2014/main" id="{1EA9AE46-B604-EF3B-A18D-4A79FF46AA6B}"/>
              </a:ext>
            </a:extLst>
          </p:cNvPr>
          <p:cNvSpPr>
            <a:spLocks noGrp="1"/>
          </p:cNvSpPr>
          <p:nvPr>
            <p:ph type="ftr" sz="quarter" idx="3"/>
          </p:nvPr>
        </p:nvSpPr>
        <p:spPr/>
        <p:txBody>
          <a:bodyPr/>
          <a:lstStyle/>
          <a:p>
            <a:r>
              <a:rPr lang="en-US"/>
              <a:t>| </a:t>
            </a:r>
            <a:r>
              <a:rPr lang="en-US">
                <a:latin typeface="Arial"/>
                <a:cs typeface="Arial"/>
              </a:rPr>
              <a:t>People &amp; Capability</a:t>
            </a:r>
            <a:endParaRPr lang="en-US"/>
          </a:p>
        </p:txBody>
      </p:sp>
      <p:sp>
        <p:nvSpPr>
          <p:cNvPr id="4" name="Rectangle 3">
            <a:extLst>
              <a:ext uri="{FF2B5EF4-FFF2-40B4-BE49-F238E27FC236}">
                <a16:creationId xmlns:a16="http://schemas.microsoft.com/office/drawing/2014/main" id="{4F51265B-E06B-DCF9-04D6-CE41FCFD2791}"/>
              </a:ext>
            </a:extLst>
          </p:cNvPr>
          <p:cNvSpPr/>
          <p:nvPr/>
        </p:nvSpPr>
        <p:spPr>
          <a:xfrm>
            <a:off x="4522493" y="2967335"/>
            <a:ext cx="3147016" cy="923330"/>
          </a:xfrm>
          <a:prstGeom prst="rect">
            <a:avLst/>
          </a:prstGeom>
          <a:noFill/>
        </p:spPr>
        <p:txBody>
          <a:bodyPr wrap="none" lIns="91440" tIns="45720" rIns="91440" bIns="45720">
            <a:spAutoFit/>
          </a:bodyPr>
          <a:lstStyle/>
          <a:p>
            <a:pPr algn="ctr"/>
            <a:r>
              <a:rPr lang="en-US" sz="54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The End!</a:t>
            </a:r>
          </a:p>
        </p:txBody>
      </p:sp>
      <p:pic>
        <p:nvPicPr>
          <p:cNvPr id="15" name="Audio 14">
            <a:hlinkClick r:id="" action="ppaction://media"/>
            <a:extLst>
              <a:ext uri="{FF2B5EF4-FFF2-40B4-BE49-F238E27FC236}">
                <a16:creationId xmlns:a16="http://schemas.microsoft.com/office/drawing/2014/main" id="{53AA3BBA-CA80-DCFC-ABBA-A789F3C92A5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98351309"/>
      </p:ext>
    </p:extLst>
  </p:cSld>
  <p:clrMapOvr>
    <a:masterClrMapping/>
  </p:clrMapOvr>
  <mc:AlternateContent xmlns:mc="http://schemas.openxmlformats.org/markup-compatibility/2006" xmlns:p14="http://schemas.microsoft.com/office/powerpoint/2010/main">
    <mc:Choice Requires="p14">
      <p:transition spd="slow" p14:dur="2000" advTm="30602"/>
    </mc:Choice>
    <mc:Fallback xmlns="">
      <p:transition spd="slow" advTm="30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4691DC-3C72-CF42-9FA6-CDE51CCFBDC1}"/>
              </a:ext>
            </a:extLst>
          </p:cNvPr>
          <p:cNvSpPr>
            <a:spLocks noGrp="1"/>
          </p:cNvSpPr>
          <p:nvPr>
            <p:ph type="sldNum" sz="quarter" idx="4"/>
          </p:nvPr>
        </p:nvSpPr>
        <p:spPr/>
        <p:txBody>
          <a:bodyPr/>
          <a:lstStyle/>
          <a:p>
            <a:fld id="{16A89BA3-132D-40E1-AAB4-CDCD0A14C216}" type="slidenum">
              <a:rPr lang="en-AU" smtClean="0"/>
              <a:pPr/>
              <a:t>2</a:t>
            </a:fld>
            <a:endParaRPr lang="en-AU"/>
          </a:p>
        </p:txBody>
      </p:sp>
      <p:sp>
        <p:nvSpPr>
          <p:cNvPr id="5" name="Footer Placeholder 4">
            <a:extLst>
              <a:ext uri="{FF2B5EF4-FFF2-40B4-BE49-F238E27FC236}">
                <a16:creationId xmlns:a16="http://schemas.microsoft.com/office/drawing/2014/main" id="{36F8BECE-7AB2-D344-B874-F0C2F0C548EE}"/>
              </a:ext>
            </a:extLst>
          </p:cNvPr>
          <p:cNvSpPr>
            <a:spLocks noGrp="1"/>
          </p:cNvSpPr>
          <p:nvPr>
            <p:ph type="ftr" sz="quarter" idx="3"/>
          </p:nvPr>
        </p:nvSpPr>
        <p:spPr>
          <a:xfrm>
            <a:off x="663885" y="6523790"/>
            <a:ext cx="3086100" cy="246221"/>
          </a:xfrm>
        </p:spPr>
        <p:txBody>
          <a:bodyPr/>
          <a:lstStyle/>
          <a:p>
            <a:r>
              <a:rPr lang="en-US"/>
              <a:t>| People &amp; Capability </a:t>
            </a:r>
          </a:p>
        </p:txBody>
      </p:sp>
      <p:sp>
        <p:nvSpPr>
          <p:cNvPr id="7" name="Title 6">
            <a:extLst>
              <a:ext uri="{FF2B5EF4-FFF2-40B4-BE49-F238E27FC236}">
                <a16:creationId xmlns:a16="http://schemas.microsoft.com/office/drawing/2014/main" id="{93C4BE49-CAC5-1F74-057A-07B6C3752D90}"/>
              </a:ext>
            </a:extLst>
          </p:cNvPr>
          <p:cNvSpPr>
            <a:spLocks noGrp="1"/>
          </p:cNvSpPr>
          <p:nvPr>
            <p:ph type="title"/>
          </p:nvPr>
        </p:nvSpPr>
        <p:spPr>
          <a:xfrm>
            <a:off x="498929" y="279338"/>
            <a:ext cx="11211767" cy="493981"/>
          </a:xfrm>
        </p:spPr>
        <p:txBody>
          <a:bodyPr/>
          <a:lstStyle/>
          <a:p>
            <a:r>
              <a:rPr lang="en-AU"/>
              <a:t>Table of Contents</a:t>
            </a:r>
          </a:p>
        </p:txBody>
      </p:sp>
      <p:graphicFrame>
        <p:nvGraphicFramePr>
          <p:cNvPr id="10" name="Table 9">
            <a:extLst>
              <a:ext uri="{FF2B5EF4-FFF2-40B4-BE49-F238E27FC236}">
                <a16:creationId xmlns:a16="http://schemas.microsoft.com/office/drawing/2014/main" id="{53D4D2D8-7670-E444-8015-CA14EC275F96}"/>
              </a:ext>
            </a:extLst>
          </p:cNvPr>
          <p:cNvGraphicFramePr>
            <a:graphicFrameLocks noGrp="1"/>
          </p:cNvGraphicFramePr>
          <p:nvPr>
            <p:extLst>
              <p:ext uri="{D42A27DB-BD31-4B8C-83A1-F6EECF244321}">
                <p14:modId xmlns:p14="http://schemas.microsoft.com/office/powerpoint/2010/main" val="3663869530"/>
              </p:ext>
            </p:extLst>
          </p:nvPr>
        </p:nvGraphicFramePr>
        <p:xfrm>
          <a:off x="1411519" y="1150169"/>
          <a:ext cx="7725979" cy="3196175"/>
        </p:xfrm>
        <a:graphic>
          <a:graphicData uri="http://schemas.openxmlformats.org/drawingml/2006/table">
            <a:tbl>
              <a:tblPr firstRow="1" bandRow="1">
                <a:tableStyleId>{2D5ABB26-0587-4C30-8999-92F81FD0307C}</a:tableStyleId>
              </a:tblPr>
              <a:tblGrid>
                <a:gridCol w="6769538">
                  <a:extLst>
                    <a:ext uri="{9D8B030D-6E8A-4147-A177-3AD203B41FA5}">
                      <a16:colId xmlns:a16="http://schemas.microsoft.com/office/drawing/2014/main" val="2615390752"/>
                    </a:ext>
                  </a:extLst>
                </a:gridCol>
                <a:gridCol w="956441">
                  <a:extLst>
                    <a:ext uri="{9D8B030D-6E8A-4147-A177-3AD203B41FA5}">
                      <a16:colId xmlns:a16="http://schemas.microsoft.com/office/drawing/2014/main" val="1722334630"/>
                    </a:ext>
                  </a:extLst>
                </a:gridCol>
              </a:tblGrid>
              <a:tr h="266403">
                <a:tc>
                  <a:txBody>
                    <a:bodyPr/>
                    <a:lstStyle/>
                    <a:p>
                      <a:r>
                        <a:rPr lang="en-US" sz="1100" b="1">
                          <a:solidFill>
                            <a:schemeClr val="bg1"/>
                          </a:solidFill>
                          <a:latin typeface="Arial"/>
                          <a:cs typeface="Arial"/>
                        </a:rPr>
                        <a:t>Title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90000"/>
                        <a:lumOff val="10000"/>
                      </a:schemeClr>
                    </a:solidFill>
                  </a:tcPr>
                </a:tc>
                <a:tc>
                  <a:txBody>
                    <a:bodyPr/>
                    <a:lstStyle/>
                    <a:p>
                      <a:pPr algn="ctr"/>
                      <a:r>
                        <a:rPr lang="en-US" sz="1100">
                          <a:solidFill>
                            <a:schemeClr val="bg1"/>
                          </a:solidFill>
                          <a:latin typeface="Arial"/>
                          <a:cs typeface="Arial"/>
                        </a:rPr>
                        <a:t>Pages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90000"/>
                        <a:lumOff val="10000"/>
                      </a:schemeClr>
                    </a:solidFill>
                  </a:tcPr>
                </a:tc>
                <a:extLst>
                  <a:ext uri="{0D108BD9-81ED-4DB2-BD59-A6C34878D82A}">
                    <a16:rowId xmlns:a16="http://schemas.microsoft.com/office/drawing/2014/main" val="1181005505"/>
                  </a:ext>
                </a:extLst>
              </a:tr>
              <a:tr h="266403">
                <a:tc>
                  <a:txBody>
                    <a:bodyPr/>
                    <a:lstStyle/>
                    <a:p>
                      <a:r>
                        <a:rPr lang="en-US" sz="1100" b="1">
                          <a:latin typeface="Arial"/>
                          <a:cs typeface="Arial"/>
                        </a:rPr>
                        <a:t>RECAP: What are the regulatory changes?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latin typeface="Arial"/>
                          <a:cs typeface="Arial"/>
                        </a:rPr>
                        <a:t>3 - 5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50810918"/>
                  </a:ext>
                </a:extLst>
              </a:tr>
              <a:tr h="266403">
                <a:tc>
                  <a:txBody>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tx1"/>
                          </a:solidFill>
                          <a:latin typeface="Arial"/>
                          <a:ea typeface="+mn-ea"/>
                          <a:cs typeface="Arial"/>
                        </a:rPr>
                        <a:t>Limitations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59969180"/>
                  </a:ext>
                </a:extLst>
              </a:tr>
              <a:tr h="266403">
                <a:tc>
                  <a:txBody>
                    <a:bodyPr/>
                    <a:lstStyle/>
                    <a:p>
                      <a:pPr marL="457200"/>
                      <a:r>
                        <a:rPr lang="en-US" sz="1100" b="0" kern="1200">
                          <a:solidFill>
                            <a:schemeClr val="tx1"/>
                          </a:solidFill>
                          <a:latin typeface="Arial"/>
                          <a:ea typeface="+mn-ea"/>
                          <a:cs typeface="Arial"/>
                        </a:rPr>
                        <a:t>Why is compliance important?</a:t>
                      </a:r>
                      <a:endParaRPr lang="en-US" sz="1100" b="0" kern="1200">
                        <a:solidFill>
                          <a:schemeClr val="tx1"/>
                        </a:solidFill>
                        <a:latin typeface="Arial" panose="020B0604020202020204" pitchFamily="34" charset="0"/>
                        <a:ea typeface="+mn-ea"/>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93736380"/>
                  </a:ext>
                </a:extLst>
              </a:tr>
              <a:tr h="265742">
                <a:tc>
                  <a:txBody>
                    <a:bodyPr/>
                    <a:lstStyle/>
                    <a:p>
                      <a:pPr marL="457200" lvl="1" indent="0" defTabSz="1079500"/>
                      <a:endParaRPr lang="en-US" sz="1100" b="0" dirty="0">
                        <a:latin typeface="Arial"/>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2310229"/>
                  </a:ext>
                </a:extLst>
              </a:tr>
              <a:tr h="266403">
                <a:tc>
                  <a:txBody>
                    <a:bodyPr/>
                    <a:lstStyle/>
                    <a:p>
                      <a:r>
                        <a:rPr lang="en-US" sz="1100" b="1">
                          <a:latin typeface="Arial"/>
                          <a:cs typeface="Arial"/>
                        </a:rPr>
                        <a:t>What to consider for the correct use of fixed-term contracts </a:t>
                      </a:r>
                      <a:endParaRPr lang="en-US" sz="1100" b="1">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latin typeface="Arial"/>
                          <a:cs typeface="Arial"/>
                        </a:rPr>
                        <a:t>7 - 12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6485743"/>
                  </a:ext>
                </a:extLst>
              </a:tr>
              <a:tr h="266403">
                <a:tc>
                  <a:txBody>
                    <a:bodyPr/>
                    <a:lstStyle/>
                    <a:p>
                      <a:pPr lvl="1"/>
                      <a:r>
                        <a:rPr lang="en-US" sz="1100" b="0">
                          <a:latin typeface="Arial"/>
                          <a:cs typeface="Arial"/>
                        </a:rPr>
                        <a:t>ACU Enterprise Agreement fixed term reasons mapped to FWA changes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4900695"/>
                  </a:ext>
                </a:extLst>
              </a:tr>
              <a:tr h="266403">
                <a:tc>
                  <a:txBody>
                    <a:bodyPr/>
                    <a:lstStyle/>
                    <a:p>
                      <a:pPr lvl="1"/>
                      <a:r>
                        <a:rPr lang="en-US" sz="1100" b="0">
                          <a:latin typeface="Arial"/>
                          <a:cs typeface="Arial"/>
                        </a:rPr>
                        <a:t>Key “exceptions” to the 2-year Fixed-Term Contract general limitation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5454353"/>
                  </a:ext>
                </a:extLst>
              </a:tr>
              <a:tr h="266403">
                <a:tc>
                  <a:txBody>
                    <a:bodyPr/>
                    <a:lstStyle/>
                    <a:p>
                      <a:r>
                        <a:rPr lang="en-US" sz="1100" b="1">
                          <a:latin typeface="Arial"/>
                          <a:cs typeface="Arial"/>
                        </a:rPr>
                        <a:t>Scenarios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latin typeface="Arial"/>
                          <a:cs typeface="Arial"/>
                        </a:rPr>
                        <a:t>13 - 18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82004616"/>
                  </a:ext>
                </a:extLst>
              </a:tr>
              <a:tr h="266403">
                <a:tc>
                  <a:txBody>
                    <a:bodyPr/>
                    <a:lstStyle/>
                    <a:p>
                      <a:pPr lvl="1"/>
                      <a:r>
                        <a:rPr lang="en-US" sz="1100" b="0">
                          <a:latin typeface="Arial"/>
                          <a:cs typeface="Arial"/>
                        </a:rPr>
                        <a:t>Case examples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4946844"/>
                  </a:ext>
                </a:extLst>
              </a:tr>
              <a:tr h="266403">
                <a:tc>
                  <a:txBody>
                    <a:bodyPr/>
                    <a:lstStyle/>
                    <a:p>
                      <a:pPr lvl="1"/>
                      <a:endParaRPr lang="en-US" sz="1100" b="0" dirty="0">
                        <a:latin typeface="Arial"/>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7253306"/>
                  </a:ext>
                </a:extLst>
              </a:tr>
              <a:tr h="266403">
                <a:tc>
                  <a:txBody>
                    <a:bodyPr/>
                    <a:lstStyle/>
                    <a:p>
                      <a:pPr marL="457200" lvl="1" indent="0" algn="l">
                        <a:lnSpc>
                          <a:spcPct val="100000"/>
                        </a:lnSpc>
                        <a:buNone/>
                      </a:pPr>
                      <a:endParaRPr lang="en-US" sz="1100" b="0" i="0" u="none" strike="noStrike" baseline="0" noProof="0">
                        <a:solidFill>
                          <a:srgbClr val="3C1053"/>
                        </a:solidFill>
                        <a:latin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1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77221053"/>
                  </a:ext>
                </a:extLst>
              </a:tr>
            </a:tbl>
          </a:graphicData>
        </a:graphic>
      </p:graphicFrame>
      <p:pic>
        <p:nvPicPr>
          <p:cNvPr id="64" name="Audio 63">
            <a:hlinkClick r:id="" action="ppaction://media"/>
            <a:extLst>
              <a:ext uri="{FF2B5EF4-FFF2-40B4-BE49-F238E27FC236}">
                <a16:creationId xmlns:a16="http://schemas.microsoft.com/office/drawing/2014/main" id="{71C517DD-3205-CD0A-F416-C8AF18A753C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70736196"/>
      </p:ext>
    </p:extLst>
  </p:cSld>
  <p:clrMapOvr>
    <a:masterClrMapping/>
  </p:clrMapOvr>
  <mc:AlternateContent xmlns:mc="http://schemas.openxmlformats.org/markup-compatibility/2006" xmlns:p14="http://schemas.microsoft.com/office/powerpoint/2010/main">
    <mc:Choice Requires="p14">
      <p:transition spd="slow" p14:dur="2000" advTm="31030"/>
    </mc:Choice>
    <mc:Fallback xmlns="">
      <p:transition spd="slow" advTm="31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D92E84-D668-971A-3EA6-21E57F36AE2E}"/>
              </a:ext>
            </a:extLst>
          </p:cNvPr>
          <p:cNvSpPr>
            <a:spLocks noGrp="1"/>
          </p:cNvSpPr>
          <p:nvPr>
            <p:ph type="body" sz="quarter" idx="10"/>
          </p:nvPr>
        </p:nvSpPr>
        <p:spPr/>
        <p:txBody>
          <a:bodyPr/>
          <a:lstStyle/>
          <a:p>
            <a:r>
              <a:rPr lang="en-AU" dirty="0"/>
              <a:t>Recap: What are the regulatory changes?</a:t>
            </a:r>
          </a:p>
        </p:txBody>
      </p:sp>
      <p:pic>
        <p:nvPicPr>
          <p:cNvPr id="35" name="Audio 34">
            <a:hlinkClick r:id="" action="ppaction://media"/>
            <a:extLst>
              <a:ext uri="{FF2B5EF4-FFF2-40B4-BE49-F238E27FC236}">
                <a16:creationId xmlns:a16="http://schemas.microsoft.com/office/drawing/2014/main" id="{BA04A3B7-3119-B917-3E1C-E004EAF308C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03942436"/>
      </p:ext>
    </p:extLst>
  </p:cSld>
  <p:clrMapOvr>
    <a:masterClrMapping/>
  </p:clrMapOvr>
  <mc:AlternateContent xmlns:mc="http://schemas.openxmlformats.org/markup-compatibility/2006" xmlns:p14="http://schemas.microsoft.com/office/powerpoint/2010/main">
    <mc:Choice Requires="p14">
      <p:transition spd="slow" p14:dur="2000" advTm="10186"/>
    </mc:Choice>
    <mc:Fallback xmlns="">
      <p:transition spd="slow" advTm="10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E458F-B539-DC3D-0DC9-2135C4AC2DE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5B04BCA-6EE7-74A1-028D-BD9EF529BD7F}"/>
              </a:ext>
            </a:extLst>
          </p:cNvPr>
          <p:cNvSpPr>
            <a:spLocks noGrp="1"/>
          </p:cNvSpPr>
          <p:nvPr>
            <p:ph type="sldNum" sz="quarter" idx="4"/>
          </p:nvPr>
        </p:nvSpPr>
        <p:spPr/>
        <p:txBody>
          <a:bodyPr/>
          <a:lstStyle/>
          <a:p>
            <a:fld id="{16A89BA3-132D-40E1-AAB4-CDCD0A14C216}" type="slidenum">
              <a:rPr lang="en-AU" smtClean="0"/>
              <a:pPr/>
              <a:t>4</a:t>
            </a:fld>
            <a:endParaRPr lang="en-AU"/>
          </a:p>
        </p:txBody>
      </p:sp>
      <p:sp>
        <p:nvSpPr>
          <p:cNvPr id="5" name="Footer Placeholder 4">
            <a:extLst>
              <a:ext uri="{FF2B5EF4-FFF2-40B4-BE49-F238E27FC236}">
                <a16:creationId xmlns:a16="http://schemas.microsoft.com/office/drawing/2014/main" id="{F3AAD6F7-EC18-A04B-4719-5C441259A348}"/>
              </a:ext>
            </a:extLst>
          </p:cNvPr>
          <p:cNvSpPr>
            <a:spLocks noGrp="1"/>
          </p:cNvSpPr>
          <p:nvPr>
            <p:ph type="ftr" sz="quarter" idx="3"/>
          </p:nvPr>
        </p:nvSpPr>
        <p:spPr/>
        <p:txBody>
          <a:bodyPr/>
          <a:lstStyle/>
          <a:p>
            <a:r>
              <a:rPr lang="en-US"/>
              <a:t>| People &amp; Capability </a:t>
            </a:r>
          </a:p>
        </p:txBody>
      </p:sp>
      <p:sp>
        <p:nvSpPr>
          <p:cNvPr id="8" name="Title 7">
            <a:extLst>
              <a:ext uri="{FF2B5EF4-FFF2-40B4-BE49-F238E27FC236}">
                <a16:creationId xmlns:a16="http://schemas.microsoft.com/office/drawing/2014/main" id="{C78D1560-5347-2010-EC82-4E886AD6470A}"/>
              </a:ext>
            </a:extLst>
          </p:cNvPr>
          <p:cNvSpPr>
            <a:spLocks noGrp="1"/>
          </p:cNvSpPr>
          <p:nvPr>
            <p:ph type="title"/>
          </p:nvPr>
        </p:nvSpPr>
        <p:spPr>
          <a:xfrm>
            <a:off x="228108" y="388317"/>
            <a:ext cx="11211767" cy="493981"/>
          </a:xfrm>
        </p:spPr>
        <p:txBody>
          <a:bodyPr/>
          <a:lstStyle/>
          <a:p>
            <a:r>
              <a:rPr lang="en-US"/>
              <a:t>Summary Recap </a:t>
            </a:r>
          </a:p>
        </p:txBody>
      </p:sp>
      <p:sp>
        <p:nvSpPr>
          <p:cNvPr id="2" name="TextBox 1">
            <a:extLst>
              <a:ext uri="{FF2B5EF4-FFF2-40B4-BE49-F238E27FC236}">
                <a16:creationId xmlns:a16="http://schemas.microsoft.com/office/drawing/2014/main" id="{160349E4-1AF7-DC50-DEEA-A6C32CFC110A}"/>
              </a:ext>
            </a:extLst>
          </p:cNvPr>
          <p:cNvSpPr txBox="1"/>
          <p:nvPr/>
        </p:nvSpPr>
        <p:spPr>
          <a:xfrm>
            <a:off x="1475143" y="1074056"/>
            <a:ext cx="10619053" cy="5328000"/>
          </a:xfrm>
          <a:prstGeom prst="rect">
            <a:avLst/>
          </a:prstGeom>
          <a:solidFill>
            <a:sysClr val="window" lastClr="FFFFFF">
              <a:lumMod val="85000"/>
              <a:alpha val="29804"/>
            </a:sysClr>
          </a:solidFill>
          <a:ln w="6350" cap="flat" cmpd="sng" algn="ctr">
            <a:noFill/>
            <a:prstDash val="solid"/>
          </a:ln>
          <a:effectLst/>
        </p:spPr>
        <p:txBody>
          <a:bodyPr wrap="square" lIns="91440" tIns="45720" rIns="91440" bIns="45720" rtlCol="0" anchor="t">
            <a:no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AU" b="1" i="0" u="none" strike="noStrike" kern="0" cap="none" spc="0" normalizeH="0" baseline="0" noProof="0">
                <a:ln>
                  <a:noFill/>
                </a:ln>
                <a:solidFill>
                  <a:prstClr val="black"/>
                </a:solidFill>
                <a:effectLst/>
                <a:uLnTx/>
                <a:uFillTx/>
                <a:cs typeface="Arial" panose="020B0604020202020204" pitchFamily="34" charset="0"/>
              </a:rPr>
              <a:t>What are the regulatory changes?</a:t>
            </a:r>
          </a:p>
          <a:p>
            <a:pPr>
              <a:lnSpc>
                <a:spcPct val="107000"/>
              </a:lnSpc>
              <a:spcAft>
                <a:spcPts val="800"/>
              </a:spcAft>
            </a:pPr>
            <a:r>
              <a:rPr lang="en-AU" sz="1800" kern="100">
                <a:effectLst/>
                <a:latin typeface="+mj-lt"/>
                <a:ea typeface="Calibri" panose="020F0502020204030204" pitchFamily="34" charset="0"/>
                <a:cs typeface="Times New Roman" panose="02020603050405020304" pitchFamily="18" charset="0"/>
              </a:rPr>
              <a:t>The ‘</a:t>
            </a:r>
            <a:r>
              <a:rPr lang="en-AU" sz="1800" i="1" kern="100">
                <a:effectLst/>
                <a:latin typeface="+mj-lt"/>
                <a:ea typeface="Calibri" panose="020F0502020204030204" pitchFamily="34" charset="0"/>
                <a:cs typeface="Times New Roman" panose="02020603050405020304" pitchFamily="18" charset="0"/>
              </a:rPr>
              <a:t>Secure Jobs, Better Pay</a:t>
            </a:r>
            <a:r>
              <a:rPr lang="en-AU" sz="1800" kern="100">
                <a:effectLst/>
                <a:latin typeface="+mj-lt"/>
                <a:ea typeface="Calibri" panose="020F0502020204030204" pitchFamily="34" charset="0"/>
                <a:cs typeface="Times New Roman" panose="02020603050405020304" pitchFamily="18" charset="0"/>
              </a:rPr>
              <a:t>’ amendments to the </a:t>
            </a:r>
            <a:r>
              <a:rPr lang="en-AU" sz="1800" i="1" kern="100">
                <a:effectLst/>
                <a:latin typeface="+mj-lt"/>
                <a:ea typeface="Calibri" panose="020F0502020204030204" pitchFamily="34" charset="0"/>
                <a:cs typeface="Times New Roman" panose="02020603050405020304" pitchFamily="18" charset="0"/>
              </a:rPr>
              <a:t>Fair Work Act 2009</a:t>
            </a:r>
            <a:r>
              <a:rPr lang="en-AU" i="1" kern="100">
                <a:latin typeface="+mj-lt"/>
                <a:ea typeface="Calibri" panose="020F0502020204030204" pitchFamily="34" charset="0"/>
                <a:cs typeface="Times New Roman" panose="02020603050405020304" pitchFamily="18" charset="0"/>
              </a:rPr>
              <a:t> </a:t>
            </a:r>
            <a:r>
              <a:rPr lang="en-AU" kern="100">
                <a:latin typeface="+mj-lt"/>
                <a:ea typeface="Calibri" panose="020F0502020204030204" pitchFamily="34" charset="0"/>
                <a:cs typeface="Times New Roman" panose="02020603050405020304" pitchFamily="18" charset="0"/>
              </a:rPr>
              <a:t>introduced changes that set new limitations for fixed term contracting. To allow for further submissions and a transition period, these changes were delayed </a:t>
            </a:r>
            <a:r>
              <a:rPr lang="en-AU" sz="1800" kern="100">
                <a:effectLst/>
                <a:latin typeface="+mj-lt"/>
                <a:ea typeface="Calibri" panose="020F0502020204030204" pitchFamily="34" charset="0"/>
                <a:cs typeface="Times New Roman" panose="02020603050405020304" pitchFamily="18" charset="0"/>
              </a:rPr>
              <a:t>for the higher education sector </a:t>
            </a:r>
            <a:r>
              <a:rPr lang="en-AU" kern="100">
                <a:effectLst/>
                <a:latin typeface="+mj-lt"/>
                <a:ea typeface="Calibri" panose="020F0502020204030204" pitchFamily="34" charset="0"/>
                <a:cs typeface="Times New Roman" panose="02020603050405020304" pitchFamily="18" charset="0"/>
              </a:rPr>
              <a:t>until</a:t>
            </a:r>
            <a:r>
              <a:rPr lang="en-AU" sz="1800" kern="100">
                <a:effectLst/>
                <a:latin typeface="+mj-lt"/>
                <a:ea typeface="Calibri" panose="020F0502020204030204" pitchFamily="34" charset="0"/>
                <a:cs typeface="Times New Roman" panose="02020603050405020304" pitchFamily="18" charset="0"/>
              </a:rPr>
              <a:t> </a:t>
            </a:r>
            <a:r>
              <a:rPr lang="en-AU" sz="1800" b="1" kern="100">
                <a:effectLst/>
                <a:latin typeface="+mj-lt"/>
                <a:ea typeface="Calibri" panose="020F0502020204030204" pitchFamily="34" charset="0"/>
                <a:cs typeface="Times New Roman" panose="02020603050405020304" pitchFamily="18" charset="0"/>
              </a:rPr>
              <a:t>1</a:t>
            </a:r>
            <a:r>
              <a:rPr lang="en-AU" sz="1800" kern="100">
                <a:effectLst/>
                <a:latin typeface="+mj-lt"/>
                <a:ea typeface="Calibri" panose="020F0502020204030204" pitchFamily="34" charset="0"/>
                <a:cs typeface="Times New Roman" panose="02020603050405020304" pitchFamily="18" charset="0"/>
              </a:rPr>
              <a:t> </a:t>
            </a:r>
            <a:r>
              <a:rPr lang="en-AU" sz="1800" b="1" kern="100">
                <a:effectLst/>
                <a:latin typeface="+mj-lt"/>
                <a:ea typeface="Calibri" panose="020F0502020204030204" pitchFamily="34" charset="0"/>
                <a:cs typeface="Times New Roman" panose="02020603050405020304" pitchFamily="18" charset="0"/>
              </a:rPr>
              <a:t>November 2025.</a:t>
            </a:r>
          </a:p>
          <a:p>
            <a:pPr>
              <a:lnSpc>
                <a:spcPct val="107000"/>
              </a:lnSpc>
              <a:spcAft>
                <a:spcPts val="800"/>
              </a:spcAft>
            </a:pPr>
            <a:endParaRPr lang="en-AU" kern="100">
              <a:latin typeface="+mj-lt"/>
              <a:ea typeface="Calibri" panose="020F0502020204030204" pitchFamily="34" charset="0"/>
              <a:cs typeface="Times New Roman" panose="02020603050405020304" pitchFamily="18" charset="0"/>
            </a:endParaRPr>
          </a:p>
          <a:p>
            <a:pPr>
              <a:lnSpc>
                <a:spcPct val="107000"/>
              </a:lnSpc>
              <a:spcAft>
                <a:spcPts val="800"/>
              </a:spcAft>
            </a:pPr>
            <a:r>
              <a:rPr lang="en-AU" kern="100">
                <a:latin typeface="+mj-lt"/>
                <a:ea typeface="Calibri" panose="020F0502020204030204" pitchFamily="34" charset="0"/>
                <a:cs typeface="Times New Roman" panose="02020603050405020304" pitchFamily="18" charset="0"/>
              </a:rPr>
              <a:t>The new </a:t>
            </a:r>
            <a:r>
              <a:rPr lang="en-AU" u="sng" kern="100">
                <a:latin typeface="+mj-lt"/>
                <a:ea typeface="Calibri" panose="020F0502020204030204" pitchFamily="34" charset="0"/>
                <a:cs typeface="Times New Roman" panose="02020603050405020304" pitchFamily="18" charset="0"/>
              </a:rPr>
              <a:t>general</a:t>
            </a:r>
            <a:r>
              <a:rPr lang="en-AU" kern="100">
                <a:latin typeface="+mj-lt"/>
                <a:ea typeface="Calibri" panose="020F0502020204030204" pitchFamily="34" charset="0"/>
                <a:cs typeface="Times New Roman" panose="02020603050405020304" pitchFamily="18" charset="0"/>
              </a:rPr>
              <a:t> l</a:t>
            </a:r>
            <a:r>
              <a:rPr lang="en-AU" sz="1800" kern="100">
                <a:effectLst/>
                <a:latin typeface="+mj-lt"/>
                <a:ea typeface="Calibri" panose="020F0502020204030204" pitchFamily="34" charset="0"/>
                <a:cs typeface="Times New Roman" panose="02020603050405020304" pitchFamily="18" charset="0"/>
              </a:rPr>
              <a:t>imitations,</a:t>
            </a:r>
            <a:r>
              <a:rPr lang="en-AU" kern="100">
                <a:latin typeface="+mj-lt"/>
                <a:ea typeface="Calibri" panose="020F0502020204030204" pitchFamily="34" charset="0"/>
                <a:cs typeface="Times New Roman" panose="02020603050405020304" pitchFamily="18" charset="0"/>
              </a:rPr>
              <a:t> </a:t>
            </a:r>
            <a:r>
              <a:rPr lang="en-AU" b="1" kern="100">
                <a:latin typeface="+mj-lt"/>
                <a:ea typeface="Calibri" panose="020F0502020204030204" pitchFamily="34" charset="0"/>
                <a:cs typeface="Times New Roman" panose="02020603050405020304" pitchFamily="18" charset="0"/>
              </a:rPr>
              <a:t>which apply to both job and person</a:t>
            </a:r>
            <a:r>
              <a:rPr lang="en-AU" kern="100">
                <a:latin typeface="+mj-lt"/>
                <a:ea typeface="Calibri" panose="020F0502020204030204" pitchFamily="34" charset="0"/>
                <a:cs typeface="Times New Roman" panose="02020603050405020304" pitchFamily="18" charset="0"/>
              </a:rPr>
              <a:t>,</a:t>
            </a:r>
            <a:r>
              <a:rPr lang="en-AU" sz="1800" kern="100">
                <a:effectLst/>
                <a:latin typeface="+mj-lt"/>
                <a:ea typeface="Calibri" panose="020F0502020204030204" pitchFamily="34" charset="0"/>
                <a:cs typeface="Times New Roman" panose="02020603050405020304" pitchFamily="18" charset="0"/>
              </a:rPr>
              <a:t> are:</a:t>
            </a:r>
          </a:p>
          <a:p>
            <a:pPr marL="342900" lvl="0" indent="-342900">
              <a:lnSpc>
                <a:spcPct val="107000"/>
              </a:lnSpc>
              <a:spcBef>
                <a:spcPts val="600"/>
              </a:spcBef>
              <a:buFont typeface="Symbol" panose="05050102010706020507" pitchFamily="18" charset="2"/>
              <a:buChar char=""/>
            </a:pPr>
            <a:r>
              <a:rPr lang="en-AU" sz="1800" kern="100">
                <a:effectLst/>
                <a:latin typeface="+mj-lt"/>
                <a:ea typeface="Calibri" panose="020F0502020204030204" pitchFamily="34" charset="0"/>
                <a:cs typeface="Times New Roman" panose="02020603050405020304" pitchFamily="18" charset="0"/>
              </a:rPr>
              <a:t>Time limitation - </a:t>
            </a:r>
            <a:r>
              <a:rPr lang="en-AU" b="1" kern="100">
                <a:latin typeface="+mj-lt"/>
                <a:ea typeface="Calibri" panose="020F0502020204030204" pitchFamily="34" charset="0"/>
                <a:cs typeface="Times New Roman" panose="02020603050405020304" pitchFamily="18" charset="0"/>
              </a:rPr>
              <a:t>m</a:t>
            </a:r>
            <a:r>
              <a:rPr lang="en-AU" sz="1800" b="1" kern="100">
                <a:effectLst/>
                <a:latin typeface="+mj-lt"/>
                <a:ea typeface="Calibri" panose="020F0502020204030204" pitchFamily="34" charset="0"/>
                <a:cs typeface="Times New Roman" panose="02020603050405020304" pitchFamily="18" charset="0"/>
              </a:rPr>
              <a:t>aximum 2 year period </a:t>
            </a:r>
            <a:r>
              <a:rPr lang="en-AU" sz="1800" kern="100">
                <a:effectLst/>
                <a:latin typeface="+mj-lt"/>
                <a:ea typeface="Calibri" panose="020F0502020204030204" pitchFamily="34" charset="0"/>
                <a:cs typeface="Times New Roman" panose="02020603050405020304" pitchFamily="18" charset="0"/>
              </a:rPr>
              <a:t>fixed term employment for a job and individual </a:t>
            </a:r>
          </a:p>
          <a:p>
            <a:pPr marL="342900" lvl="0" indent="-342900">
              <a:lnSpc>
                <a:spcPct val="107000"/>
              </a:lnSpc>
              <a:spcBef>
                <a:spcPts val="600"/>
              </a:spcBef>
              <a:buFont typeface="Symbol" panose="05050102010706020507" pitchFamily="18" charset="2"/>
              <a:buChar char=""/>
            </a:pPr>
            <a:r>
              <a:rPr lang="en-AU" kern="100">
                <a:latin typeface="+mj-lt"/>
                <a:ea typeface="Calibri" panose="020F0502020204030204" pitchFamily="34" charset="0"/>
                <a:cs typeface="Times New Roman" panose="02020603050405020304" pitchFamily="18" charset="0"/>
              </a:rPr>
              <a:t>Renewal limitation - </a:t>
            </a:r>
            <a:r>
              <a:rPr lang="en-AU" b="1" kern="100">
                <a:latin typeface="+mj-lt"/>
                <a:ea typeface="Calibri" panose="020F0502020204030204" pitchFamily="34" charset="0"/>
                <a:cs typeface="Times New Roman" panose="02020603050405020304" pitchFamily="18" charset="0"/>
              </a:rPr>
              <a:t>ma</a:t>
            </a:r>
            <a:r>
              <a:rPr lang="en-AU" sz="1800" b="1" kern="100">
                <a:effectLst/>
                <a:latin typeface="+mj-lt"/>
                <a:ea typeface="Calibri" panose="020F0502020204030204" pitchFamily="34" charset="0"/>
                <a:cs typeface="Times New Roman" panose="02020603050405020304" pitchFamily="18" charset="0"/>
              </a:rPr>
              <a:t>ximum of one renewal </a:t>
            </a:r>
            <a:r>
              <a:rPr lang="en-AU" sz="1800" kern="100">
                <a:effectLst/>
                <a:latin typeface="+mj-lt"/>
                <a:ea typeface="Calibri" panose="020F0502020204030204" pitchFamily="34" charset="0"/>
                <a:cs typeface="Times New Roman" panose="02020603050405020304" pitchFamily="18" charset="0"/>
              </a:rPr>
              <a:t>within that total 2 year period</a:t>
            </a:r>
          </a:p>
          <a:p>
            <a:pPr marL="342900" lvl="0" indent="-342900">
              <a:lnSpc>
                <a:spcPct val="107000"/>
              </a:lnSpc>
              <a:spcBef>
                <a:spcPts val="600"/>
              </a:spcBef>
              <a:buFont typeface="Symbol" panose="05050102010706020507" pitchFamily="18" charset="2"/>
              <a:buChar char=""/>
            </a:pPr>
            <a:r>
              <a:rPr lang="en-AU" sz="1800" kern="100">
                <a:effectLst/>
                <a:latin typeface="+mj-lt"/>
                <a:ea typeface="Calibri" panose="020F0502020204030204" pitchFamily="34" charset="0"/>
                <a:cs typeface="Times New Roman" panose="02020603050405020304" pitchFamily="18" charset="0"/>
              </a:rPr>
              <a:t>Consecutive contract limitation - </a:t>
            </a:r>
            <a:r>
              <a:rPr lang="en-AU" sz="1800" b="1" kern="100">
                <a:effectLst/>
                <a:latin typeface="+mj-lt"/>
                <a:ea typeface="Calibri" panose="020F0502020204030204" pitchFamily="34" charset="0"/>
                <a:cs typeface="Times New Roman" panose="02020603050405020304" pitchFamily="18" charset="0"/>
              </a:rPr>
              <a:t>maximum of 2 consecutive contracts </a:t>
            </a:r>
            <a:r>
              <a:rPr lang="en-AU" sz="1800" kern="100">
                <a:effectLst/>
                <a:latin typeface="+mj-lt"/>
                <a:ea typeface="Calibri" panose="020F0502020204030204" pitchFamily="34" charset="0"/>
                <a:cs typeface="Times New Roman" panose="02020603050405020304" pitchFamily="18" charset="0"/>
              </a:rPr>
              <a:t>for an individual in an organisation to a total maximum time of 2 years </a:t>
            </a:r>
          </a:p>
          <a:p>
            <a:pPr marL="342900" lvl="0" indent="-342900">
              <a:lnSpc>
                <a:spcPct val="107000"/>
              </a:lnSpc>
              <a:spcBef>
                <a:spcPts val="600"/>
              </a:spcBef>
              <a:buFont typeface="Symbol" panose="05050102010706020507" pitchFamily="18" charset="2"/>
              <a:buChar char=""/>
            </a:pPr>
            <a:r>
              <a:rPr lang="en-AU" kern="100">
                <a:latin typeface="+mj-lt"/>
                <a:ea typeface="Calibri" panose="020F0502020204030204" pitchFamily="34" charset="0"/>
                <a:cs typeface="Times New Roman" panose="02020603050405020304" pitchFamily="18" charset="0"/>
              </a:rPr>
              <a:t>These limitations and any exceptions to them will now apply from 1 November. </a:t>
            </a:r>
            <a:endParaRPr lang="en-AU" sz="1800" kern="100">
              <a:effectLst/>
              <a:latin typeface="+mj-lt"/>
              <a:ea typeface="Calibri" panose="020F0502020204030204" pitchFamily="34" charset="0"/>
              <a:cs typeface="Times New Roman" panose="02020603050405020304" pitchFamily="18" charset="0"/>
            </a:endParaRPr>
          </a:p>
          <a:p>
            <a:pPr marL="342900" lvl="0" indent="-342900">
              <a:lnSpc>
                <a:spcPct val="107000"/>
              </a:lnSpc>
              <a:spcBef>
                <a:spcPts val="600"/>
              </a:spcBef>
              <a:buFont typeface="Symbol" panose="05050102010706020507" pitchFamily="18" charset="2"/>
              <a:buChar char=""/>
            </a:pPr>
            <a:endParaRPr lang="en-AU" kern="100">
              <a:latin typeface="+mj-lt"/>
              <a:ea typeface="Calibri" panose="020F0502020204030204" pitchFamily="34" charset="0"/>
              <a:cs typeface="Times New Roman" panose="02020603050405020304" pitchFamily="18" charset="0"/>
            </a:endParaRPr>
          </a:p>
          <a:p>
            <a:pPr lvl="0">
              <a:lnSpc>
                <a:spcPct val="107000"/>
              </a:lnSpc>
              <a:spcBef>
                <a:spcPts val="600"/>
              </a:spcBef>
            </a:pPr>
            <a:r>
              <a:rPr lang="en-AU" sz="1800" kern="100">
                <a:effectLst/>
                <a:latin typeface="+mj-lt"/>
                <a:ea typeface="Calibri" panose="020F0502020204030204" pitchFamily="34" charset="0"/>
                <a:cs typeface="Times New Roman" panose="02020603050405020304" pitchFamily="18" charset="0"/>
              </a:rPr>
              <a:t>Staff who were employed on a fixed term contract PRIOR to November 2025 may serve out the term of that contract. Any fixed term staff member who has been employed prior to November 2025 will only be able to be renewed beyond a total term of 2 years depending on exceptions assessment. </a:t>
            </a:r>
          </a:p>
          <a:p>
            <a:pPr marL="342900" lvl="0" indent="-342900">
              <a:lnSpc>
                <a:spcPct val="107000"/>
              </a:lnSpc>
              <a:spcBef>
                <a:spcPts val="600"/>
              </a:spcBef>
              <a:buFont typeface="Symbol" panose="05050102010706020507" pitchFamily="18" charset="2"/>
              <a:buChar char=""/>
            </a:pPr>
            <a:endParaRPr lang="en-AU" kern="100">
              <a:latin typeface="+mj-lt"/>
              <a:ea typeface="Calibri" panose="020F0502020204030204" pitchFamily="34" charset="0"/>
              <a:cs typeface="Times New Roman" panose="02020603050405020304" pitchFamily="18" charset="0"/>
            </a:endParaRPr>
          </a:p>
          <a:p>
            <a:pPr lvl="0">
              <a:lnSpc>
                <a:spcPct val="107000"/>
              </a:lnSpc>
              <a:spcBef>
                <a:spcPts val="600"/>
              </a:spcBef>
            </a:pPr>
            <a:endParaRPr lang="en-AU" sz="1800" kern="100">
              <a:effectLst/>
              <a:latin typeface="+mj-lt"/>
              <a:ea typeface="Calibri" panose="020F0502020204030204" pitchFamily="34" charset="0"/>
              <a:cs typeface="Times New Roman" panose="02020603050405020304" pitchFamily="18" charset="0"/>
            </a:endParaRPr>
          </a:p>
          <a:p>
            <a:pPr marL="342900" lvl="0" indent="-342900">
              <a:lnSpc>
                <a:spcPct val="107000"/>
              </a:lnSpc>
              <a:spcBef>
                <a:spcPts val="600"/>
              </a:spcBef>
              <a:buFont typeface="Symbol" panose="05050102010706020507" pitchFamily="18" charset="2"/>
              <a:buChar char=""/>
            </a:pPr>
            <a:endParaRPr lang="en-AU" kern="100">
              <a:latin typeface="+mj-lt"/>
              <a:ea typeface="Calibri" panose="020F0502020204030204" pitchFamily="34" charset="0"/>
              <a:cs typeface="Times New Roman" panose="02020603050405020304" pitchFamily="18" charset="0"/>
            </a:endParaRPr>
          </a:p>
          <a:p>
            <a:pPr>
              <a:lnSpc>
                <a:spcPct val="107000"/>
              </a:lnSpc>
            </a:pPr>
            <a:endParaRPr lang="en-AU" sz="1400" kern="100">
              <a:effectLst/>
              <a:latin typeface="+mj-lt"/>
              <a:ea typeface="Calibri" panose="020F0502020204030204" pitchFamily="34" charset="0"/>
              <a:cs typeface="Times New Roman" panose="02020603050405020304" pitchFamily="18" charset="0"/>
            </a:endParaRPr>
          </a:p>
          <a:p>
            <a:pPr>
              <a:lnSpc>
                <a:spcPct val="107000"/>
              </a:lnSpc>
              <a:spcAft>
                <a:spcPts val="800"/>
              </a:spcAft>
            </a:pPr>
            <a:endParaRPr lang="en-AU" sz="1800" kern="100">
              <a:effectLst/>
              <a:latin typeface="+mj-lt"/>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0000"/>
              </a:lnSpc>
              <a:spcBef>
                <a:spcPts val="0"/>
              </a:spcBef>
              <a:spcAft>
                <a:spcPts val="600"/>
              </a:spcAft>
              <a:buClrTx/>
              <a:buSzTx/>
              <a:buFontTx/>
              <a:buNone/>
              <a:tabLst/>
              <a:defRPr/>
            </a:pPr>
            <a:endParaRPr kumimoji="0" lang="en-AU" b="1" i="0" u="none" strike="noStrike" kern="0" cap="none" spc="0" normalizeH="0" baseline="0" noProof="0">
              <a:ln>
                <a:noFill/>
              </a:ln>
              <a:solidFill>
                <a:prstClr val="black"/>
              </a:solidFill>
              <a:effectLst/>
              <a:uLnTx/>
              <a:uFillTx/>
              <a:cs typeface="Arial" panose="020B0604020202020204" pitchFamily="34" charset="0"/>
            </a:endParaRPr>
          </a:p>
        </p:txBody>
      </p:sp>
      <p:grpSp>
        <p:nvGrpSpPr>
          <p:cNvPr id="10" name="Group 9">
            <a:extLst>
              <a:ext uri="{FF2B5EF4-FFF2-40B4-BE49-F238E27FC236}">
                <a16:creationId xmlns:a16="http://schemas.microsoft.com/office/drawing/2014/main" id="{7DF9FE05-B13A-4C1B-5F72-B465EB1237BD}"/>
              </a:ext>
            </a:extLst>
          </p:cNvPr>
          <p:cNvGrpSpPr/>
          <p:nvPr/>
        </p:nvGrpSpPr>
        <p:grpSpPr>
          <a:xfrm>
            <a:off x="228108" y="1074056"/>
            <a:ext cx="1133200" cy="5328000"/>
            <a:chOff x="216861" y="1199760"/>
            <a:chExt cx="1133200" cy="1623399"/>
          </a:xfrm>
        </p:grpSpPr>
        <p:sp>
          <p:nvSpPr>
            <p:cNvPr id="11" name="Rectangle 10">
              <a:extLst>
                <a:ext uri="{FF2B5EF4-FFF2-40B4-BE49-F238E27FC236}">
                  <a16:creationId xmlns:a16="http://schemas.microsoft.com/office/drawing/2014/main" id="{1A53A741-7CBD-092D-D8D0-3E5EE37CCD11}"/>
                </a:ext>
              </a:extLst>
            </p:cNvPr>
            <p:cNvSpPr/>
            <p:nvPr/>
          </p:nvSpPr>
          <p:spPr>
            <a:xfrm>
              <a:off x="216861" y="1199760"/>
              <a:ext cx="1133200" cy="1623399"/>
            </a:xfrm>
            <a:prstGeom prst="rect">
              <a:avLst/>
            </a:prstGeom>
            <a:solidFill>
              <a:schemeClr val="accent4">
                <a:lumMod val="90000"/>
                <a:lumOff val="10000"/>
              </a:schemeClr>
            </a:solidFill>
            <a:ln w="12700" cap="flat" cmpd="sng" algn="ctr">
              <a:solidFill>
                <a:schemeClr val="accent4">
                  <a:lumMod val="75000"/>
                  <a:lumOff val="25000"/>
                </a:schemeClr>
              </a:solidFill>
              <a:prstDash val="solid"/>
              <a:miter lim="800000"/>
            </a:ln>
            <a:effectLst/>
          </p:spPr>
          <p:txBody>
            <a:bodyPr wrap="square" lIns="91440" tIns="45720" rIns="91440" bIns="4572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100" b="1"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100" b="1"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100" b="1"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100" b="0" i="0" u="none" strike="noStrike" kern="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Arial" panose="020B0604020202020204" pitchFamily="34" charset="0"/>
                </a:rPr>
                <a:t>Regulatory changes to fixed term employment</a:t>
              </a:r>
            </a:p>
          </p:txBody>
        </p:sp>
        <p:pic>
          <p:nvPicPr>
            <p:cNvPr id="13" name="Picture 12" descr="A close up of a logo&#10;&#10;Description automatically generated">
              <a:extLst>
                <a:ext uri="{FF2B5EF4-FFF2-40B4-BE49-F238E27FC236}">
                  <a16:creationId xmlns:a16="http://schemas.microsoft.com/office/drawing/2014/main" id="{340338F2-95E7-004E-A38E-6C2BDCE42706}"/>
                </a:ext>
              </a:extLst>
            </p:cNvPr>
            <p:cNvPicPr>
              <a:picLocks noChangeAspect="1"/>
            </p:cNvPicPr>
            <p:nvPr/>
          </p:nvPicPr>
          <p:blipFill>
            <a:blip r:embed="rId5">
              <a:lum bright="70000" contrast="-70000"/>
            </a:blip>
            <a:stretch>
              <a:fillRect/>
            </a:stretch>
          </p:blipFill>
          <p:spPr>
            <a:xfrm>
              <a:off x="397125" y="1404276"/>
              <a:ext cx="887767" cy="528627"/>
            </a:xfrm>
            <a:prstGeom prst="rect">
              <a:avLst/>
            </a:prstGeom>
          </p:spPr>
        </p:pic>
      </p:grpSp>
      <p:pic>
        <p:nvPicPr>
          <p:cNvPr id="28" name="Audio 27">
            <a:hlinkClick r:id="" action="ppaction://media"/>
            <a:extLst>
              <a:ext uri="{FF2B5EF4-FFF2-40B4-BE49-F238E27FC236}">
                <a16:creationId xmlns:a16="http://schemas.microsoft.com/office/drawing/2014/main" id="{33CF8BED-4911-F815-EC18-74F270F69CD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21910052"/>
      </p:ext>
    </p:extLst>
  </p:cSld>
  <p:clrMapOvr>
    <a:masterClrMapping/>
  </p:clrMapOvr>
  <mc:AlternateContent xmlns:mc="http://schemas.openxmlformats.org/markup-compatibility/2006" xmlns:p14="http://schemas.microsoft.com/office/powerpoint/2010/main">
    <mc:Choice Requires="p14">
      <p:transition spd="slow" p14:dur="2000" advTm="110876"/>
    </mc:Choice>
    <mc:Fallback xmlns="">
      <p:transition spd="slow" advTm="110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24DA6-ABE0-F9D7-938C-E4C620FCA62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46B897-00D0-CDBD-6E53-475F0CDD4E53}"/>
              </a:ext>
            </a:extLst>
          </p:cNvPr>
          <p:cNvSpPr>
            <a:spLocks noGrp="1"/>
          </p:cNvSpPr>
          <p:nvPr>
            <p:ph type="sldNum" sz="quarter" idx="4"/>
          </p:nvPr>
        </p:nvSpPr>
        <p:spPr/>
        <p:txBody>
          <a:bodyPr/>
          <a:lstStyle/>
          <a:p>
            <a:fld id="{16A89BA3-132D-40E1-AAB4-CDCD0A14C216}" type="slidenum">
              <a:rPr lang="en-AU" smtClean="0"/>
              <a:pPr/>
              <a:t>5</a:t>
            </a:fld>
            <a:endParaRPr lang="en-AU"/>
          </a:p>
        </p:txBody>
      </p:sp>
      <p:sp>
        <p:nvSpPr>
          <p:cNvPr id="5" name="Footer Placeholder 4">
            <a:extLst>
              <a:ext uri="{FF2B5EF4-FFF2-40B4-BE49-F238E27FC236}">
                <a16:creationId xmlns:a16="http://schemas.microsoft.com/office/drawing/2014/main" id="{2D223D6C-70A2-38A5-9F91-6BBBDD8763FC}"/>
              </a:ext>
            </a:extLst>
          </p:cNvPr>
          <p:cNvSpPr>
            <a:spLocks noGrp="1"/>
          </p:cNvSpPr>
          <p:nvPr>
            <p:ph type="ftr" sz="quarter" idx="3"/>
          </p:nvPr>
        </p:nvSpPr>
        <p:spPr/>
        <p:txBody>
          <a:bodyPr/>
          <a:lstStyle/>
          <a:p>
            <a:r>
              <a:rPr lang="en-US"/>
              <a:t>| People &amp; Capability </a:t>
            </a:r>
          </a:p>
        </p:txBody>
      </p:sp>
      <p:sp>
        <p:nvSpPr>
          <p:cNvPr id="8" name="Title 7">
            <a:extLst>
              <a:ext uri="{FF2B5EF4-FFF2-40B4-BE49-F238E27FC236}">
                <a16:creationId xmlns:a16="http://schemas.microsoft.com/office/drawing/2014/main" id="{16007568-B35B-D307-CDA8-4C7E797C0E5C}"/>
              </a:ext>
            </a:extLst>
          </p:cNvPr>
          <p:cNvSpPr>
            <a:spLocks noGrp="1"/>
          </p:cNvSpPr>
          <p:nvPr>
            <p:ph type="title"/>
          </p:nvPr>
        </p:nvSpPr>
        <p:spPr>
          <a:xfrm>
            <a:off x="228108" y="388317"/>
            <a:ext cx="11211767" cy="493981"/>
          </a:xfrm>
        </p:spPr>
        <p:txBody>
          <a:bodyPr/>
          <a:lstStyle/>
          <a:p>
            <a:r>
              <a:rPr lang="en-US"/>
              <a:t>Summary Recap</a:t>
            </a:r>
          </a:p>
        </p:txBody>
      </p:sp>
      <p:sp>
        <p:nvSpPr>
          <p:cNvPr id="2" name="TextBox 1">
            <a:extLst>
              <a:ext uri="{FF2B5EF4-FFF2-40B4-BE49-F238E27FC236}">
                <a16:creationId xmlns:a16="http://schemas.microsoft.com/office/drawing/2014/main" id="{C1490225-4C17-4D52-3AE3-BD630C263B5F}"/>
              </a:ext>
            </a:extLst>
          </p:cNvPr>
          <p:cNvSpPr txBox="1"/>
          <p:nvPr/>
        </p:nvSpPr>
        <p:spPr>
          <a:xfrm>
            <a:off x="1448510" y="1074056"/>
            <a:ext cx="10619053" cy="5328000"/>
          </a:xfrm>
          <a:prstGeom prst="rect">
            <a:avLst/>
          </a:prstGeom>
          <a:solidFill>
            <a:sysClr val="window" lastClr="FFFFFF">
              <a:lumMod val="85000"/>
              <a:alpha val="29804"/>
            </a:sysClr>
          </a:solidFill>
          <a:ln w="6350" cap="flat" cmpd="sng" algn="ctr">
            <a:noFill/>
            <a:prstDash val="solid"/>
          </a:ln>
          <a:effectLst/>
        </p:spPr>
        <p:txBody>
          <a:bodyPr wrap="square" lIns="91440" tIns="45720" rIns="91440" bIns="45720" rtlCol="0" anchor="t">
            <a:no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AU" b="1" i="0" u="none" strike="noStrike" kern="0" cap="none" spc="0" normalizeH="0" baseline="0" noProof="0">
                <a:ln>
                  <a:noFill/>
                </a:ln>
                <a:solidFill>
                  <a:prstClr val="black"/>
                </a:solidFill>
                <a:effectLst/>
                <a:uLnTx/>
                <a:uFillTx/>
                <a:cs typeface="Arial" panose="020B0604020202020204" pitchFamily="34" charset="0"/>
              </a:rPr>
              <a:t>Anti-avoidance protections</a:t>
            </a:r>
          </a:p>
          <a:p>
            <a:pPr marL="285750" marR="0" lvl="0" indent="-28575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lang="en-AU" kern="0">
                <a:cs typeface="Arial" panose="020B0604020202020204" pitchFamily="34" charset="0"/>
              </a:rPr>
              <a:t>Employers can’t take actions to purposely avoid these rules. </a:t>
            </a:r>
          </a:p>
          <a:p>
            <a:pPr algn="l"/>
            <a:endParaRPr lang="en-US" b="0" i="0">
              <a:effectLst/>
            </a:endParaRPr>
          </a:p>
          <a:p>
            <a:pPr algn="l"/>
            <a:r>
              <a:rPr lang="en-US" b="0" i="0">
                <a:effectLst/>
              </a:rPr>
              <a:t>These protections are for:</a:t>
            </a:r>
          </a:p>
          <a:p>
            <a:pPr marL="285750" indent="-285750">
              <a:buFont typeface="Arial" panose="020B0604020202020204" pitchFamily="34" charset="0"/>
              <a:buChar char="•"/>
            </a:pPr>
            <a:r>
              <a:rPr lang="en-US"/>
              <a:t>E</a:t>
            </a:r>
            <a:r>
              <a:rPr lang="en-US" b="0" i="0">
                <a:effectLst/>
              </a:rPr>
              <a:t>nding employment or not re-employing the employee for a period of time to </a:t>
            </a:r>
            <a:r>
              <a:rPr lang="en-US" b="1" i="0">
                <a:effectLst/>
              </a:rPr>
              <a:t>artificially avoid triggering the limitations</a:t>
            </a:r>
            <a:r>
              <a:rPr lang="en-US" b="0" i="0">
                <a:effectLst/>
              </a:rPr>
              <a:t> (or trying to artificially ‘reset’ them).</a:t>
            </a:r>
            <a:r>
              <a:rPr lang="en-US"/>
              <a:t> </a:t>
            </a:r>
            <a:endParaRPr lang="en-US" b="0" i="0">
              <a:effectLst/>
              <a:cs typeface="Arial"/>
            </a:endParaRPr>
          </a:p>
          <a:p>
            <a:pPr marL="285750" indent="-285750" algn="l">
              <a:buFont typeface="Arial" panose="020B0604020202020204" pitchFamily="34" charset="0"/>
              <a:buChar char="•"/>
            </a:pPr>
            <a:r>
              <a:rPr lang="en-US"/>
              <a:t>N</a:t>
            </a:r>
            <a:r>
              <a:rPr lang="en-US" b="0" i="0">
                <a:effectLst/>
              </a:rPr>
              <a:t>ot re-engaging the employee and </a:t>
            </a:r>
            <a:r>
              <a:rPr lang="en-US" b="1" i="0">
                <a:effectLst/>
              </a:rPr>
              <a:t>employing someone else to do the same or substantially similar work </a:t>
            </a:r>
            <a:r>
              <a:rPr lang="en-US" b="0" i="0">
                <a:effectLst/>
              </a:rPr>
              <a:t>instead</a:t>
            </a:r>
            <a:r>
              <a:rPr lang="en-US"/>
              <a:t>.</a:t>
            </a:r>
            <a:endParaRPr lang="en-US" b="0" i="0">
              <a:effectLst/>
              <a:cs typeface="Arial"/>
            </a:endParaRPr>
          </a:p>
          <a:p>
            <a:pPr marL="285750" indent="-285750" algn="l">
              <a:buFont typeface="Arial" panose="020B0604020202020204" pitchFamily="34" charset="0"/>
              <a:buChar char="•"/>
            </a:pPr>
            <a:r>
              <a:rPr lang="en-US" b="1" i="0">
                <a:effectLst/>
              </a:rPr>
              <a:t>Changing the type of work or tasks </a:t>
            </a:r>
            <a:r>
              <a:rPr lang="en-US" b="0" i="0">
                <a:effectLst/>
              </a:rPr>
              <a:t>that an employee does or changing the employment relationship (for example, hiring them as a casual instead for a period</a:t>
            </a:r>
            <a:r>
              <a:rPr lang="en-US"/>
              <a:t>).</a:t>
            </a:r>
            <a:endParaRPr lang="en-US" b="0" i="0">
              <a:effectLst/>
              <a:cs typeface="Arial"/>
            </a:endParaRPr>
          </a:p>
          <a:p>
            <a:pPr algn="l"/>
            <a:r>
              <a:rPr lang="en-US" b="0" i="0">
                <a:effectLst/>
              </a:rPr>
              <a:t>If an employer does any of these things, it may also be adverse action under the </a:t>
            </a:r>
            <a:r>
              <a:rPr lang="en-US" b="0" i="1">
                <a:effectLst/>
              </a:rPr>
              <a:t>Fair Work Act</a:t>
            </a:r>
            <a:r>
              <a:rPr lang="en-US" b="0" i="0">
                <a:effectLst/>
              </a:rPr>
              <a:t>.</a:t>
            </a:r>
          </a:p>
          <a:p>
            <a:pPr algn="l"/>
            <a:endParaRPr lang="en-US"/>
          </a:p>
          <a:p>
            <a:pPr algn="l"/>
            <a:r>
              <a:rPr lang="en-US" b="0" i="0">
                <a:effectLst/>
              </a:rPr>
              <a:t>Two outcomes could result:</a:t>
            </a:r>
          </a:p>
          <a:p>
            <a:pPr marL="342900" indent="-342900" algn="l">
              <a:buFont typeface="+mj-lt"/>
              <a:buAutoNum type="arabicPeriod"/>
            </a:pPr>
            <a:r>
              <a:rPr lang="en-US" b="1"/>
              <a:t>Prosecution and fines </a:t>
            </a:r>
            <a:r>
              <a:rPr lang="en-US"/>
              <a:t>for the organization and for individuals who make unlawful decisions, and/or</a:t>
            </a:r>
          </a:p>
          <a:p>
            <a:pPr marL="342900" indent="-342900">
              <a:buFont typeface="+mj-lt"/>
              <a:buAutoNum type="arabicPeriod"/>
            </a:pPr>
            <a:r>
              <a:rPr lang="en-US" b="0" i="0">
                <a:effectLst/>
              </a:rPr>
              <a:t>The end date of the fixed term contract will no longer apply </a:t>
            </a:r>
            <a:r>
              <a:rPr lang="en-US" err="1"/>
              <a:t>ie</a:t>
            </a:r>
            <a:r>
              <a:rPr lang="en-US"/>
              <a:t> </a:t>
            </a:r>
            <a:r>
              <a:rPr lang="en-US" b="1"/>
              <a:t>the employment contract may be converted to ongoing. </a:t>
            </a:r>
            <a:endParaRPr lang="en-US" b="1" i="0">
              <a:effectLst/>
              <a:cs typeface="Arial"/>
            </a:endParaRPr>
          </a:p>
          <a:p>
            <a:pPr algn="l"/>
            <a:endParaRPr lang="en-US" b="0" i="0">
              <a:solidFill>
                <a:srgbClr val="000000"/>
              </a:solidFill>
              <a:effectLst/>
            </a:endParaRPr>
          </a:p>
          <a:p>
            <a:pPr marL="285750" marR="0" lvl="0" indent="-28575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AU" kern="0">
              <a:solidFill>
                <a:prstClr val="black"/>
              </a:solidFill>
              <a:cs typeface="Arial" panose="020B0604020202020204" pitchFamily="34" charset="0"/>
            </a:endParaRPr>
          </a:p>
        </p:txBody>
      </p:sp>
      <p:grpSp>
        <p:nvGrpSpPr>
          <p:cNvPr id="10" name="Group 9">
            <a:extLst>
              <a:ext uri="{FF2B5EF4-FFF2-40B4-BE49-F238E27FC236}">
                <a16:creationId xmlns:a16="http://schemas.microsoft.com/office/drawing/2014/main" id="{DAE99EAB-AB0A-39FE-FA88-8F2840E54911}"/>
              </a:ext>
            </a:extLst>
          </p:cNvPr>
          <p:cNvGrpSpPr/>
          <p:nvPr/>
        </p:nvGrpSpPr>
        <p:grpSpPr>
          <a:xfrm>
            <a:off x="228108" y="1074056"/>
            <a:ext cx="1133200" cy="5328000"/>
            <a:chOff x="216861" y="1199760"/>
            <a:chExt cx="1133200" cy="1623399"/>
          </a:xfrm>
        </p:grpSpPr>
        <p:sp>
          <p:nvSpPr>
            <p:cNvPr id="11" name="Rectangle 10">
              <a:extLst>
                <a:ext uri="{FF2B5EF4-FFF2-40B4-BE49-F238E27FC236}">
                  <a16:creationId xmlns:a16="http://schemas.microsoft.com/office/drawing/2014/main" id="{0C7D3BC0-A297-7729-6931-717F2C7E6066}"/>
                </a:ext>
              </a:extLst>
            </p:cNvPr>
            <p:cNvSpPr/>
            <p:nvPr/>
          </p:nvSpPr>
          <p:spPr>
            <a:xfrm>
              <a:off x="216861" y="1199760"/>
              <a:ext cx="1133200" cy="1623399"/>
            </a:xfrm>
            <a:prstGeom prst="rect">
              <a:avLst/>
            </a:prstGeom>
            <a:solidFill>
              <a:schemeClr val="accent4">
                <a:lumMod val="90000"/>
                <a:lumOff val="10000"/>
              </a:schemeClr>
            </a:solidFill>
            <a:ln w="12700" cap="flat" cmpd="sng" algn="ctr">
              <a:solidFill>
                <a:schemeClr val="accent4">
                  <a:lumMod val="75000"/>
                  <a:lumOff val="25000"/>
                </a:schemeClr>
              </a:solidFill>
              <a:prstDash val="solid"/>
              <a:miter lim="800000"/>
            </a:ln>
            <a:effectLst/>
          </p:spPr>
          <p:txBody>
            <a:bodyPr wrap="square" lIns="91440" tIns="45720" rIns="91440" bIns="4572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100" b="1"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100" b="1"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100" b="1"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100" b="0" i="0" u="none" strike="noStrike" kern="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Arial" panose="020B0604020202020204" pitchFamily="34" charset="0"/>
                </a:rPr>
                <a:t>Regulatory changes to fixed term employment</a:t>
              </a:r>
            </a:p>
          </p:txBody>
        </p:sp>
        <p:pic>
          <p:nvPicPr>
            <p:cNvPr id="13" name="Picture 12" descr="A close up of a logo&#10;&#10;Description automatically generated">
              <a:extLst>
                <a:ext uri="{FF2B5EF4-FFF2-40B4-BE49-F238E27FC236}">
                  <a16:creationId xmlns:a16="http://schemas.microsoft.com/office/drawing/2014/main" id="{F3302DEB-8B91-C32C-67EB-7167FE9610EA}"/>
                </a:ext>
              </a:extLst>
            </p:cNvPr>
            <p:cNvPicPr>
              <a:picLocks noChangeAspect="1"/>
            </p:cNvPicPr>
            <p:nvPr/>
          </p:nvPicPr>
          <p:blipFill>
            <a:blip r:embed="rId5">
              <a:lum bright="70000" contrast="-70000"/>
            </a:blip>
            <a:stretch>
              <a:fillRect/>
            </a:stretch>
          </p:blipFill>
          <p:spPr>
            <a:xfrm>
              <a:off x="397125" y="1404276"/>
              <a:ext cx="887767" cy="528627"/>
            </a:xfrm>
            <a:prstGeom prst="rect">
              <a:avLst/>
            </a:prstGeom>
          </p:spPr>
        </p:pic>
      </p:grpSp>
      <p:pic>
        <p:nvPicPr>
          <p:cNvPr id="7" name="Audio 6">
            <a:hlinkClick r:id="" action="ppaction://media"/>
            <a:extLst>
              <a:ext uri="{FF2B5EF4-FFF2-40B4-BE49-F238E27FC236}">
                <a16:creationId xmlns:a16="http://schemas.microsoft.com/office/drawing/2014/main" id="{F6C8100D-3CF1-4DD3-DF43-CD49ACBFF39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71781842"/>
      </p:ext>
    </p:extLst>
  </p:cSld>
  <p:clrMapOvr>
    <a:masterClrMapping/>
  </p:clrMapOvr>
  <mc:AlternateContent xmlns:mc="http://schemas.openxmlformats.org/markup-compatibility/2006" xmlns:p14="http://schemas.microsoft.com/office/powerpoint/2010/main">
    <mc:Choice Requires="p14">
      <p:transition spd="slow" p14:dur="2000" advTm="128580"/>
    </mc:Choice>
    <mc:Fallback xmlns="">
      <p:transition spd="slow" advTm="128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11293-4E03-C9E2-ECF3-52C9BE2B89E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1864707-8129-728A-A8C7-1F3FFDC0C68B}"/>
              </a:ext>
            </a:extLst>
          </p:cNvPr>
          <p:cNvSpPr>
            <a:spLocks noGrp="1"/>
          </p:cNvSpPr>
          <p:nvPr>
            <p:ph type="body" sz="quarter" idx="10"/>
          </p:nvPr>
        </p:nvSpPr>
        <p:spPr/>
        <p:txBody>
          <a:bodyPr/>
          <a:lstStyle/>
          <a:p>
            <a:r>
              <a:rPr lang="en-AU"/>
              <a:t>Exceptions to the standard limitations</a:t>
            </a:r>
          </a:p>
        </p:txBody>
      </p:sp>
      <p:pic>
        <p:nvPicPr>
          <p:cNvPr id="24" name="Audio 23">
            <a:hlinkClick r:id="" action="ppaction://media"/>
            <a:extLst>
              <a:ext uri="{FF2B5EF4-FFF2-40B4-BE49-F238E27FC236}">
                <a16:creationId xmlns:a16="http://schemas.microsoft.com/office/drawing/2014/main" id="{A4335C0B-4F94-4397-9A75-9F9CE430338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94840777"/>
      </p:ext>
    </p:extLst>
  </p:cSld>
  <p:clrMapOvr>
    <a:masterClrMapping/>
  </p:clrMapOvr>
  <mc:AlternateContent xmlns:mc="http://schemas.openxmlformats.org/markup-compatibility/2006" xmlns:p14="http://schemas.microsoft.com/office/powerpoint/2010/main">
    <mc:Choice Requires="p14">
      <p:transition spd="slow" p14:dur="2000" advTm="12546"/>
    </mc:Choice>
    <mc:Fallback xmlns="">
      <p:transition spd="slow" advTm="12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1457C-E9B5-9B87-AD6C-7BEBFABC72C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3496FCF-CDDD-1703-90E1-4AC3B51819F2}"/>
              </a:ext>
            </a:extLst>
          </p:cNvPr>
          <p:cNvSpPr>
            <a:spLocks noGrp="1"/>
          </p:cNvSpPr>
          <p:nvPr>
            <p:ph type="body" sz="quarter" idx="15"/>
          </p:nvPr>
        </p:nvSpPr>
        <p:spPr/>
        <p:txBody>
          <a:bodyPr/>
          <a:lstStyle/>
          <a:p>
            <a:pPr marR="0" lvl="0" defTabSz="914400" eaLnBrk="1" fontAlgn="auto" latinLnBrk="0" hangingPunct="1">
              <a:lnSpc>
                <a:spcPct val="100000"/>
              </a:lnSpc>
              <a:spcBef>
                <a:spcPts val="0"/>
              </a:spcBef>
              <a:spcAft>
                <a:spcPts val="600"/>
              </a:spcAft>
              <a:buClr>
                <a:srgbClr val="FF0000"/>
              </a:buClr>
              <a:buSzTx/>
              <a:tabLst/>
              <a:defRPr/>
            </a:pPr>
            <a:r>
              <a:rPr lang="en-AU" kern="0">
                <a:solidFill>
                  <a:schemeClr val="accent2"/>
                </a:solidFill>
                <a:cs typeface="Arial" panose="020B0604020202020204" pitchFamily="34" charset="0"/>
              </a:rPr>
              <a:t>The Fair Work Ombudsman has determined the following exceptions to the Fair Work Act limitations:</a:t>
            </a:r>
          </a:p>
          <a:p>
            <a:pPr marL="342900" lvl="0" indent="-342900">
              <a:lnSpc>
                <a:spcPct val="100000"/>
              </a:lnSpc>
              <a:spcBef>
                <a:spcPts val="0"/>
              </a:spcBef>
              <a:spcAft>
                <a:spcPts val="600"/>
              </a:spcAft>
              <a:buClr>
                <a:srgbClr val="FF0000"/>
              </a:buClr>
              <a:buFont typeface="Arial" panose="020B0604020202020204" pitchFamily="34" charset="0"/>
              <a:buChar char="•"/>
              <a:defRPr/>
            </a:pPr>
            <a:r>
              <a:rPr lang="en-AU" b="1" kern="0">
                <a:solidFill>
                  <a:schemeClr val="tx1"/>
                </a:solidFill>
              </a:rPr>
              <a:t>Award Provisions </a:t>
            </a:r>
            <a:r>
              <a:rPr lang="en-AU" kern="0">
                <a:solidFill>
                  <a:schemeClr val="tx1"/>
                </a:solidFill>
              </a:rPr>
              <a:t>- </a:t>
            </a:r>
            <a:r>
              <a:rPr lang="en-US" sz="1600"/>
              <a:t>If an award covers your employment and it allows any of the circumstances limited by the new rules. </a:t>
            </a:r>
          </a:p>
          <a:p>
            <a:pPr lvl="0">
              <a:lnSpc>
                <a:spcPct val="100000"/>
              </a:lnSpc>
              <a:spcBef>
                <a:spcPts val="0"/>
              </a:spcBef>
              <a:spcAft>
                <a:spcPts val="600"/>
              </a:spcAft>
              <a:buClr>
                <a:srgbClr val="FF0000"/>
              </a:buClr>
              <a:defRPr/>
            </a:pPr>
            <a:r>
              <a:rPr lang="en-US"/>
              <a:t>Where our Enterprise Agreement fixed term reasons overlay with those in the Higher Education Industry Modern Awards for Academics and for General Staff, an exception will apply.</a:t>
            </a:r>
            <a:endParaRPr lang="en-AU" kern="0">
              <a:solidFill>
                <a:schemeClr val="tx1"/>
              </a:solidFill>
            </a:endParaRPr>
          </a:p>
          <a:p>
            <a:pPr marL="342900" lvl="0" indent="-342900">
              <a:lnSpc>
                <a:spcPct val="100000"/>
              </a:lnSpc>
              <a:spcBef>
                <a:spcPts val="0"/>
              </a:spcBef>
              <a:spcAft>
                <a:spcPts val="600"/>
              </a:spcAft>
              <a:buClr>
                <a:srgbClr val="FF0000"/>
              </a:buClr>
              <a:buFont typeface="Arial" panose="020B0604020202020204" pitchFamily="34" charset="0"/>
              <a:buChar char="•"/>
              <a:defRPr/>
            </a:pPr>
            <a:r>
              <a:rPr lang="en-AU" b="1" kern="0">
                <a:solidFill>
                  <a:schemeClr val="tx1"/>
                </a:solidFill>
                <a:cs typeface="Arial" panose="020B0604020202020204" pitchFamily="34" charset="0"/>
              </a:rPr>
              <a:t>Positions subject to government funding </a:t>
            </a:r>
            <a:r>
              <a:rPr lang="en-AU" kern="0">
                <a:solidFill>
                  <a:schemeClr val="tx1"/>
                </a:solidFill>
                <a:cs typeface="Arial" panose="020B0604020202020204" pitchFamily="34" charset="0"/>
              </a:rPr>
              <a:t>- </a:t>
            </a:r>
            <a:r>
              <a:rPr lang="en-US" sz="1600"/>
              <a:t>Where the employee’s position is funded by government funding (completely or in part), the funding is for more than 2 years </a:t>
            </a:r>
            <a:r>
              <a:rPr lang="en-US" sz="1600" u="sng"/>
              <a:t>and the funding is unlikely to be renewed afterwards</a:t>
            </a:r>
            <a:r>
              <a:rPr lang="en-US" sz="1600"/>
              <a:t>. </a:t>
            </a:r>
          </a:p>
          <a:p>
            <a:pPr marL="342900" lvl="0" indent="-342900">
              <a:lnSpc>
                <a:spcPct val="100000"/>
              </a:lnSpc>
              <a:spcBef>
                <a:spcPts val="0"/>
              </a:spcBef>
              <a:spcAft>
                <a:spcPts val="600"/>
              </a:spcAft>
              <a:buClr>
                <a:srgbClr val="FF0000"/>
              </a:buClr>
              <a:buFont typeface="Arial" panose="020B0604020202020204" pitchFamily="34" charset="0"/>
              <a:buChar char="•"/>
              <a:defRPr/>
            </a:pPr>
            <a:r>
              <a:rPr kumimoji="0" lang="en-AU" b="1" i="0" u="none" strike="noStrike" kern="0" cap="none" spc="0" normalizeH="0" baseline="0" noProof="0">
                <a:ln>
                  <a:noFill/>
                </a:ln>
                <a:solidFill>
                  <a:schemeClr val="tx1"/>
                </a:solidFill>
                <a:effectLst/>
                <a:uLnTx/>
                <a:uFillTx/>
              </a:rPr>
              <a:t>Governance positions </a:t>
            </a:r>
            <a:r>
              <a:rPr kumimoji="0" lang="en-AU" i="0" u="none" strike="noStrike" kern="0" cap="none" spc="0" normalizeH="0" baseline="0" noProof="0">
                <a:ln>
                  <a:noFill/>
                </a:ln>
                <a:solidFill>
                  <a:schemeClr val="tx1"/>
                </a:solidFill>
                <a:effectLst/>
                <a:uLnTx/>
                <a:uFillTx/>
              </a:rPr>
              <a:t>– </a:t>
            </a:r>
            <a:r>
              <a:rPr lang="en-US" sz="1600"/>
              <a:t>A contract for a governance position that is for a limited time (based on the rules of the corporation or association). </a:t>
            </a:r>
          </a:p>
          <a:p>
            <a:pPr lvl="0">
              <a:lnSpc>
                <a:spcPct val="100000"/>
              </a:lnSpc>
              <a:spcBef>
                <a:spcPts val="0"/>
              </a:spcBef>
              <a:spcAft>
                <a:spcPts val="600"/>
              </a:spcAft>
              <a:buClr>
                <a:srgbClr val="FF0000"/>
              </a:buClr>
              <a:defRPr/>
            </a:pPr>
            <a:r>
              <a:rPr lang="en-US"/>
              <a:t>Refers to board positions and similar.</a:t>
            </a:r>
            <a:endParaRPr kumimoji="0" lang="en-AU" i="0" u="none" strike="noStrike" kern="0" cap="none" spc="0" normalizeH="0" baseline="0" noProof="0">
              <a:ln>
                <a:noFill/>
              </a:ln>
              <a:solidFill>
                <a:schemeClr val="tx1"/>
              </a:solidFill>
              <a:effectLst/>
              <a:uLnTx/>
              <a:uFillTx/>
            </a:endParaRPr>
          </a:p>
          <a:p>
            <a:pPr marL="342900" lvl="0" indent="-342900">
              <a:lnSpc>
                <a:spcPct val="100000"/>
              </a:lnSpc>
              <a:spcBef>
                <a:spcPts val="0"/>
              </a:spcBef>
              <a:spcAft>
                <a:spcPts val="600"/>
              </a:spcAft>
              <a:buClr>
                <a:srgbClr val="FF0000"/>
              </a:buClr>
              <a:buFont typeface="Arial" panose="020B0604020202020204" pitchFamily="34" charset="0"/>
              <a:buChar char="•"/>
              <a:defRPr/>
            </a:pPr>
            <a:r>
              <a:rPr lang="en-AU" b="1" kern="0">
                <a:solidFill>
                  <a:schemeClr val="tx1"/>
                </a:solidFill>
                <a:cs typeface="Arial" panose="020B0604020202020204" pitchFamily="34" charset="0"/>
              </a:rPr>
              <a:t>High income employees </a:t>
            </a:r>
            <a:r>
              <a:rPr lang="en-AU" kern="0">
                <a:solidFill>
                  <a:schemeClr val="tx1"/>
                </a:solidFill>
                <a:cs typeface="Arial" panose="020B0604020202020204" pitchFamily="34" charset="0"/>
              </a:rPr>
              <a:t>- </a:t>
            </a:r>
            <a:r>
              <a:rPr lang="en-US" sz="1600"/>
              <a:t>If the employee’s guaranteed salary is more than the high income threshold in the year the contract is entered into (pro rata for part-time employees)</a:t>
            </a:r>
            <a:endParaRPr lang="en-AU">
              <a:solidFill>
                <a:schemeClr val="tx1"/>
              </a:solidFill>
            </a:endParaRPr>
          </a:p>
        </p:txBody>
      </p:sp>
      <p:sp>
        <p:nvSpPr>
          <p:cNvPr id="3" name="Title 2">
            <a:extLst>
              <a:ext uri="{FF2B5EF4-FFF2-40B4-BE49-F238E27FC236}">
                <a16:creationId xmlns:a16="http://schemas.microsoft.com/office/drawing/2014/main" id="{97248166-5922-FF40-560E-52C3955CD0D9}"/>
              </a:ext>
            </a:extLst>
          </p:cNvPr>
          <p:cNvSpPr>
            <a:spLocks noGrp="1"/>
          </p:cNvSpPr>
          <p:nvPr>
            <p:ph type="title"/>
          </p:nvPr>
        </p:nvSpPr>
        <p:spPr/>
        <p:txBody>
          <a:bodyPr/>
          <a:lstStyle/>
          <a:p>
            <a:r>
              <a:rPr lang="en-AU"/>
              <a:t>Exceptions</a:t>
            </a:r>
          </a:p>
        </p:txBody>
      </p:sp>
      <p:sp>
        <p:nvSpPr>
          <p:cNvPr id="4" name="Slide Number Placeholder 3">
            <a:extLst>
              <a:ext uri="{FF2B5EF4-FFF2-40B4-BE49-F238E27FC236}">
                <a16:creationId xmlns:a16="http://schemas.microsoft.com/office/drawing/2014/main" id="{9592D510-AE1E-5793-01D7-3A1F69FB6713}"/>
              </a:ext>
            </a:extLst>
          </p:cNvPr>
          <p:cNvSpPr>
            <a:spLocks noGrp="1"/>
          </p:cNvSpPr>
          <p:nvPr>
            <p:ph type="sldNum" sz="quarter" idx="4"/>
          </p:nvPr>
        </p:nvSpPr>
        <p:spPr/>
        <p:txBody>
          <a:bodyPr/>
          <a:lstStyle/>
          <a:p>
            <a:fld id="{16A89BA3-132D-40E1-AAB4-CDCD0A14C216}" type="slidenum">
              <a:rPr lang="en-AU" smtClean="0"/>
              <a:pPr/>
              <a:t>7</a:t>
            </a:fld>
            <a:endParaRPr lang="en-AU"/>
          </a:p>
        </p:txBody>
      </p:sp>
      <p:sp>
        <p:nvSpPr>
          <p:cNvPr id="5" name="Footer Placeholder 4">
            <a:extLst>
              <a:ext uri="{FF2B5EF4-FFF2-40B4-BE49-F238E27FC236}">
                <a16:creationId xmlns:a16="http://schemas.microsoft.com/office/drawing/2014/main" id="{33A26FEC-6A9F-89F2-58B8-A99C292E0CB4}"/>
              </a:ext>
            </a:extLst>
          </p:cNvPr>
          <p:cNvSpPr>
            <a:spLocks noGrp="1"/>
          </p:cNvSpPr>
          <p:nvPr>
            <p:ph type="ftr" sz="quarter" idx="3"/>
          </p:nvPr>
        </p:nvSpPr>
        <p:spPr/>
        <p:txBody>
          <a:bodyPr/>
          <a:lstStyle/>
          <a:p>
            <a:r>
              <a:rPr lang="en-US"/>
              <a:t>| People &amp; Capability </a:t>
            </a:r>
          </a:p>
        </p:txBody>
      </p:sp>
      <p:pic>
        <p:nvPicPr>
          <p:cNvPr id="20" name="Audio 19">
            <a:hlinkClick r:id="" action="ppaction://media"/>
            <a:extLst>
              <a:ext uri="{FF2B5EF4-FFF2-40B4-BE49-F238E27FC236}">
                <a16:creationId xmlns:a16="http://schemas.microsoft.com/office/drawing/2014/main" id="{256BBA6E-8CEC-D0CF-1269-327F65ED0BD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02115331"/>
      </p:ext>
    </p:extLst>
  </p:cSld>
  <p:clrMapOvr>
    <a:masterClrMapping/>
  </p:clrMapOvr>
  <mc:AlternateContent xmlns:mc="http://schemas.openxmlformats.org/markup-compatibility/2006" xmlns:p14="http://schemas.microsoft.com/office/powerpoint/2010/main">
    <mc:Choice Requires="p14">
      <p:transition spd="slow" p14:dur="2000" advTm="70592"/>
    </mc:Choice>
    <mc:Fallback xmlns="">
      <p:transition spd="slow" advTm="70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E776C-86CB-0A18-B9BB-8B7613298CB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521AC83-3370-8125-A3AE-7DFBDEDD196D}"/>
              </a:ext>
            </a:extLst>
          </p:cNvPr>
          <p:cNvSpPr>
            <a:spLocks noGrp="1"/>
          </p:cNvSpPr>
          <p:nvPr>
            <p:ph type="title"/>
          </p:nvPr>
        </p:nvSpPr>
        <p:spPr/>
        <p:txBody>
          <a:bodyPr/>
          <a:lstStyle/>
          <a:p>
            <a:r>
              <a:rPr lang="en-AU"/>
              <a:t>ACU EA fixed term reasons</a:t>
            </a:r>
          </a:p>
        </p:txBody>
      </p:sp>
      <p:sp>
        <p:nvSpPr>
          <p:cNvPr id="4" name="Slide Number Placeholder 3">
            <a:extLst>
              <a:ext uri="{FF2B5EF4-FFF2-40B4-BE49-F238E27FC236}">
                <a16:creationId xmlns:a16="http://schemas.microsoft.com/office/drawing/2014/main" id="{271B7E92-723D-EE23-4867-5262F4070A56}"/>
              </a:ext>
            </a:extLst>
          </p:cNvPr>
          <p:cNvSpPr>
            <a:spLocks noGrp="1"/>
          </p:cNvSpPr>
          <p:nvPr>
            <p:ph type="sldNum" sz="quarter" idx="4"/>
          </p:nvPr>
        </p:nvSpPr>
        <p:spPr/>
        <p:txBody>
          <a:bodyPr/>
          <a:lstStyle/>
          <a:p>
            <a:fld id="{16A89BA3-132D-40E1-AAB4-CDCD0A14C216}" type="slidenum">
              <a:rPr lang="en-AU" smtClean="0"/>
              <a:pPr/>
              <a:t>8</a:t>
            </a:fld>
            <a:endParaRPr lang="en-AU"/>
          </a:p>
        </p:txBody>
      </p:sp>
      <p:sp>
        <p:nvSpPr>
          <p:cNvPr id="5" name="Footer Placeholder 4">
            <a:extLst>
              <a:ext uri="{FF2B5EF4-FFF2-40B4-BE49-F238E27FC236}">
                <a16:creationId xmlns:a16="http://schemas.microsoft.com/office/drawing/2014/main" id="{AF3F3F53-3539-D056-2E46-376F9E7597B3}"/>
              </a:ext>
            </a:extLst>
          </p:cNvPr>
          <p:cNvSpPr>
            <a:spLocks noGrp="1"/>
          </p:cNvSpPr>
          <p:nvPr>
            <p:ph type="ftr" sz="quarter" idx="3"/>
          </p:nvPr>
        </p:nvSpPr>
        <p:spPr/>
        <p:txBody>
          <a:bodyPr wrap="square" lIns="91440" tIns="45720" rIns="91440" bIns="45720" anchor="t">
            <a:spAutoFit/>
          </a:bodyPr>
          <a:lstStyle/>
          <a:p>
            <a:r>
              <a:rPr lang="en-US">
                <a:latin typeface="Arial"/>
                <a:cs typeface="Arial"/>
              </a:rPr>
              <a:t>| People &amp; Capability</a:t>
            </a:r>
            <a:endParaRPr lang="en-US"/>
          </a:p>
        </p:txBody>
      </p:sp>
      <p:graphicFrame>
        <p:nvGraphicFramePr>
          <p:cNvPr id="7" name="Table 8">
            <a:extLst>
              <a:ext uri="{FF2B5EF4-FFF2-40B4-BE49-F238E27FC236}">
                <a16:creationId xmlns:a16="http://schemas.microsoft.com/office/drawing/2014/main" id="{5E75FB3F-71D6-C475-7481-610B802CECA6}"/>
              </a:ext>
            </a:extLst>
          </p:cNvPr>
          <p:cNvGraphicFramePr>
            <a:graphicFrameLocks noGrp="1"/>
          </p:cNvGraphicFramePr>
          <p:nvPr>
            <p:extLst>
              <p:ext uri="{D42A27DB-BD31-4B8C-83A1-F6EECF244321}">
                <p14:modId xmlns:p14="http://schemas.microsoft.com/office/powerpoint/2010/main" val="1822678065"/>
              </p:ext>
            </p:extLst>
          </p:nvPr>
        </p:nvGraphicFramePr>
        <p:xfrm>
          <a:off x="588136" y="1728080"/>
          <a:ext cx="10849121" cy="4088722"/>
        </p:xfrm>
        <a:graphic>
          <a:graphicData uri="http://schemas.openxmlformats.org/drawingml/2006/table">
            <a:tbl>
              <a:tblPr firstRow="1" bandRow="1">
                <a:tableStyleId>{5C22544A-7EE6-4342-B048-85BDC9FD1C3A}</a:tableStyleId>
              </a:tblPr>
              <a:tblGrid>
                <a:gridCol w="3896778">
                  <a:extLst>
                    <a:ext uri="{9D8B030D-6E8A-4147-A177-3AD203B41FA5}">
                      <a16:colId xmlns:a16="http://schemas.microsoft.com/office/drawing/2014/main" val="3342258069"/>
                    </a:ext>
                  </a:extLst>
                </a:gridCol>
                <a:gridCol w="5399315">
                  <a:extLst>
                    <a:ext uri="{9D8B030D-6E8A-4147-A177-3AD203B41FA5}">
                      <a16:colId xmlns:a16="http://schemas.microsoft.com/office/drawing/2014/main" val="4015392883"/>
                    </a:ext>
                  </a:extLst>
                </a:gridCol>
                <a:gridCol w="1553028">
                  <a:extLst>
                    <a:ext uri="{9D8B030D-6E8A-4147-A177-3AD203B41FA5}">
                      <a16:colId xmlns:a16="http://schemas.microsoft.com/office/drawing/2014/main" val="681609047"/>
                    </a:ext>
                  </a:extLst>
                </a:gridCol>
              </a:tblGrid>
              <a:tr h="358312">
                <a:tc>
                  <a:txBody>
                    <a:bodyPr/>
                    <a:lstStyle/>
                    <a:p>
                      <a:r>
                        <a:rPr lang="en-AU" sz="1900">
                          <a:latin typeface="+mj-lt"/>
                          <a:cs typeface="Calibri" panose="020F0502020204030204" pitchFamily="34" charset="0"/>
                        </a:rPr>
                        <a:t>EA Fixed Term Reason</a:t>
                      </a:r>
                    </a:p>
                  </a:txBody>
                  <a:tcPr marL="95976" marR="95976" marT="47988" marB="47988">
                    <a:solidFill>
                      <a:schemeClr val="tx2">
                        <a:lumMod val="90000"/>
                        <a:lumOff val="10000"/>
                      </a:schemeClr>
                    </a:solidFill>
                  </a:tcPr>
                </a:tc>
                <a:tc gridSpan="2">
                  <a:txBody>
                    <a:bodyPr/>
                    <a:lstStyle/>
                    <a:p>
                      <a:r>
                        <a:rPr lang="en-AU" sz="1900">
                          <a:latin typeface="+mj-lt"/>
                          <a:cs typeface="Calibri" panose="020F0502020204030204" pitchFamily="34" charset="0"/>
                        </a:rPr>
                        <a:t>Assessment </a:t>
                      </a:r>
                    </a:p>
                  </a:txBody>
                  <a:tcPr marL="95976" marR="95976" marT="47988" marB="47988">
                    <a:solidFill>
                      <a:schemeClr val="tx2">
                        <a:lumMod val="90000"/>
                        <a:lumOff val="10000"/>
                      </a:schemeClr>
                    </a:solidFill>
                  </a:tcPr>
                </a:tc>
                <a:tc hMerge="1">
                  <a:txBody>
                    <a:bodyPr/>
                    <a:lstStyle/>
                    <a:p>
                      <a:endParaRPr lang="en-AU" sz="1500"/>
                    </a:p>
                  </a:txBody>
                  <a:tcPr marL="95976" marR="95976" marT="47988" marB="47988">
                    <a:solidFill>
                      <a:srgbClr val="7030A0"/>
                    </a:solidFill>
                  </a:tcPr>
                </a:tc>
                <a:extLst>
                  <a:ext uri="{0D108BD9-81ED-4DB2-BD59-A6C34878D82A}">
                    <a16:rowId xmlns:a16="http://schemas.microsoft.com/office/drawing/2014/main" val="2632791873"/>
                  </a:ext>
                </a:extLst>
              </a:tr>
              <a:tr h="358312">
                <a:tc>
                  <a:txBody>
                    <a:bodyPr/>
                    <a:lstStyle/>
                    <a:p>
                      <a:r>
                        <a:rPr lang="en-AU" sz="1900">
                          <a:latin typeface="+mj-lt"/>
                          <a:cs typeface="Calibri" panose="020F0502020204030204" pitchFamily="34" charset="0"/>
                        </a:rPr>
                        <a:t>Specific task or project</a:t>
                      </a:r>
                    </a:p>
                  </a:txBody>
                  <a:tcPr marL="95976" marR="95976" marT="47988" marB="47988"/>
                </a:tc>
                <a:tc>
                  <a:txBody>
                    <a:bodyPr/>
                    <a:lstStyle/>
                    <a:p>
                      <a:r>
                        <a:rPr lang="en-AU" sz="1800">
                          <a:latin typeface="+mj-lt"/>
                          <a:cs typeface="Calibri" panose="020F0502020204030204" pitchFamily="34" charset="0"/>
                        </a:rPr>
                        <a:t>Exception applies – use with caution, if not externally funded conversion applies after 5 years</a:t>
                      </a:r>
                    </a:p>
                  </a:txBody>
                  <a:tcPr marL="95976" marR="95976" marT="47988" marB="47988"/>
                </a:tc>
                <a:tc>
                  <a:txBody>
                    <a:bodyPr/>
                    <a:lstStyle/>
                    <a:p>
                      <a:endParaRPr lang="en-AU" sz="1500"/>
                    </a:p>
                  </a:txBody>
                  <a:tcPr marL="95976" marR="95976" marT="47988" marB="47988"/>
                </a:tc>
                <a:extLst>
                  <a:ext uri="{0D108BD9-81ED-4DB2-BD59-A6C34878D82A}">
                    <a16:rowId xmlns:a16="http://schemas.microsoft.com/office/drawing/2014/main" val="293885986"/>
                  </a:ext>
                </a:extLst>
              </a:tr>
              <a:tr h="806201">
                <a:tc>
                  <a:txBody>
                    <a:bodyPr/>
                    <a:lstStyle/>
                    <a:p>
                      <a:r>
                        <a:rPr lang="en-AU" sz="1900">
                          <a:latin typeface="+mj-lt"/>
                          <a:cs typeface="Calibri" panose="020F0502020204030204" pitchFamily="34" charset="0"/>
                        </a:rPr>
                        <a:t>Research</a:t>
                      </a:r>
                    </a:p>
                  </a:txBody>
                  <a:tcPr marL="95976" marR="95976" marT="47988" marB="47988"/>
                </a:tc>
                <a:tc>
                  <a:txBody>
                    <a:bodyPr/>
                    <a:lstStyle/>
                    <a:p>
                      <a:r>
                        <a:rPr lang="en-AU" sz="1800">
                          <a:latin typeface="+mj-lt"/>
                          <a:cs typeface="Calibri"/>
                        </a:rPr>
                        <a:t>Exception applies</a:t>
                      </a:r>
                      <a:endParaRPr lang="en-AU" sz="1800" b="1">
                        <a:solidFill>
                          <a:srgbClr val="FF9966"/>
                        </a:solidFill>
                        <a:latin typeface="+mj-lt"/>
                        <a:cs typeface="Calibri"/>
                      </a:endParaRPr>
                    </a:p>
                  </a:txBody>
                  <a:tcPr marL="95976" marR="95976" marT="47988" marB="47988"/>
                </a:tc>
                <a:tc>
                  <a:txBody>
                    <a:bodyPr/>
                    <a:lstStyle/>
                    <a:p>
                      <a:endParaRPr lang="en-AU" sz="1500"/>
                    </a:p>
                  </a:txBody>
                  <a:tcPr marL="95976" marR="95976" marT="47988" marB="47988"/>
                </a:tc>
                <a:extLst>
                  <a:ext uri="{0D108BD9-81ED-4DB2-BD59-A6C34878D82A}">
                    <a16:rowId xmlns:a16="http://schemas.microsoft.com/office/drawing/2014/main" val="3056759840"/>
                  </a:ext>
                </a:extLst>
              </a:tr>
              <a:tr h="358312">
                <a:tc>
                  <a:txBody>
                    <a:bodyPr/>
                    <a:lstStyle/>
                    <a:p>
                      <a:r>
                        <a:rPr lang="en-AU" sz="1900">
                          <a:latin typeface="+mj-lt"/>
                          <a:cs typeface="Calibri" panose="020F0502020204030204" pitchFamily="34" charset="0"/>
                        </a:rPr>
                        <a:t>Replacement staff member</a:t>
                      </a:r>
                    </a:p>
                  </a:txBody>
                  <a:tcPr marL="95976" marR="95976" marT="47988" marB="47988"/>
                </a:tc>
                <a:tc>
                  <a:txBody>
                    <a:bodyPr/>
                    <a:lstStyle/>
                    <a:p>
                      <a:r>
                        <a:rPr lang="en-AU" sz="1800">
                          <a:latin typeface="+mj-lt"/>
                          <a:cs typeface="Calibri" panose="020F0502020204030204" pitchFamily="34" charset="0"/>
                        </a:rPr>
                        <a:t>Exception applies – limitations built into the clause</a:t>
                      </a:r>
                    </a:p>
                  </a:txBody>
                  <a:tcPr marL="95976" marR="95976" marT="47988" marB="47988"/>
                </a:tc>
                <a:tc>
                  <a:txBody>
                    <a:bodyPr/>
                    <a:lstStyle/>
                    <a:p>
                      <a:endParaRPr lang="en-AU" sz="1500"/>
                    </a:p>
                  </a:txBody>
                  <a:tcPr marL="95976" marR="95976" marT="47988" marB="47988"/>
                </a:tc>
                <a:extLst>
                  <a:ext uri="{0D108BD9-81ED-4DB2-BD59-A6C34878D82A}">
                    <a16:rowId xmlns:a16="http://schemas.microsoft.com/office/drawing/2014/main" val="1154693314"/>
                  </a:ext>
                </a:extLst>
              </a:tr>
              <a:tr h="582257">
                <a:tc>
                  <a:txBody>
                    <a:bodyPr/>
                    <a:lstStyle/>
                    <a:p>
                      <a:r>
                        <a:rPr lang="en-AU" sz="1900">
                          <a:latin typeface="+mj-lt"/>
                          <a:cs typeface="Calibri" panose="020F0502020204030204" pitchFamily="34" charset="0"/>
                        </a:rPr>
                        <a:t>Recent professional practice required </a:t>
                      </a:r>
                    </a:p>
                  </a:txBody>
                  <a:tcPr marL="95976" marR="95976" marT="47988" marB="47988"/>
                </a:tc>
                <a:tc>
                  <a:txBody>
                    <a:bodyPr/>
                    <a:lstStyle/>
                    <a:p>
                      <a:r>
                        <a:rPr lang="en-AU" sz="1800">
                          <a:latin typeface="+mj-lt"/>
                          <a:cs typeface="Calibri" panose="020F0502020204030204" pitchFamily="34" charset="0"/>
                        </a:rPr>
                        <a:t>Exception applies for </a:t>
                      </a:r>
                      <a:r>
                        <a:rPr lang="en-AU" sz="1800" b="1">
                          <a:latin typeface="+mj-lt"/>
                          <a:cs typeface="Calibri" panose="020F0502020204030204" pitchFamily="34" charset="0"/>
                        </a:rPr>
                        <a:t>Academic</a:t>
                      </a:r>
                      <a:r>
                        <a:rPr lang="en-AU" sz="1800">
                          <a:latin typeface="+mj-lt"/>
                          <a:cs typeface="Calibri" panose="020F0502020204030204" pitchFamily="34" charset="0"/>
                        </a:rPr>
                        <a:t> </a:t>
                      </a:r>
                      <a:r>
                        <a:rPr lang="en-AU" sz="1800" b="1">
                          <a:latin typeface="+mj-lt"/>
                          <a:cs typeface="Calibri" panose="020F0502020204030204" pitchFamily="34" charset="0"/>
                        </a:rPr>
                        <a:t>Staff</a:t>
                      </a:r>
                      <a:r>
                        <a:rPr lang="en-AU" sz="1800">
                          <a:latin typeface="+mj-lt"/>
                          <a:cs typeface="Calibri" panose="020F0502020204030204" pitchFamily="34" charset="0"/>
                        </a:rPr>
                        <a:t> only</a:t>
                      </a:r>
                    </a:p>
                  </a:txBody>
                  <a:tcPr marL="95976" marR="95976" marT="47988" marB="47988"/>
                </a:tc>
                <a:tc>
                  <a:txBody>
                    <a:bodyPr/>
                    <a:lstStyle/>
                    <a:p>
                      <a:endParaRPr lang="en-AU" sz="1500"/>
                    </a:p>
                  </a:txBody>
                  <a:tcPr marL="95976" marR="95976" marT="47988" marB="47988"/>
                </a:tc>
                <a:extLst>
                  <a:ext uri="{0D108BD9-81ED-4DB2-BD59-A6C34878D82A}">
                    <a16:rowId xmlns:a16="http://schemas.microsoft.com/office/drawing/2014/main" val="23996689"/>
                  </a:ext>
                </a:extLst>
              </a:tr>
              <a:tr h="358312">
                <a:tc>
                  <a:txBody>
                    <a:bodyPr/>
                    <a:lstStyle/>
                    <a:p>
                      <a:r>
                        <a:rPr lang="en-AU" sz="1900">
                          <a:latin typeface="+mj-lt"/>
                          <a:cs typeface="Calibri" panose="020F0502020204030204" pitchFamily="34" charset="0"/>
                        </a:rPr>
                        <a:t>Pre-retirement contract</a:t>
                      </a:r>
                    </a:p>
                  </a:txBody>
                  <a:tcPr marL="95976" marR="95976" marT="47988" marB="47988"/>
                </a:tc>
                <a:tc>
                  <a:txBody>
                    <a:bodyPr/>
                    <a:lstStyle/>
                    <a:p>
                      <a:r>
                        <a:rPr lang="en-AU" sz="1800">
                          <a:latin typeface="+mj-lt"/>
                          <a:cs typeface="Calibri" panose="020F0502020204030204" pitchFamily="34" charset="0"/>
                        </a:rPr>
                        <a:t>Exception applies – limitations built into clause</a:t>
                      </a:r>
                    </a:p>
                  </a:txBody>
                  <a:tcPr marL="95976" marR="95976" marT="47988" marB="47988"/>
                </a:tc>
                <a:tc>
                  <a:txBody>
                    <a:bodyPr/>
                    <a:lstStyle/>
                    <a:p>
                      <a:endParaRPr lang="en-AU" sz="1500"/>
                    </a:p>
                  </a:txBody>
                  <a:tcPr marL="95976" marR="95976" marT="47988" marB="47988"/>
                </a:tc>
                <a:extLst>
                  <a:ext uri="{0D108BD9-81ED-4DB2-BD59-A6C34878D82A}">
                    <a16:rowId xmlns:a16="http://schemas.microsoft.com/office/drawing/2014/main" val="3908924907"/>
                  </a:ext>
                </a:extLst>
              </a:tr>
              <a:tr h="806201">
                <a:tc>
                  <a:txBody>
                    <a:bodyPr/>
                    <a:lstStyle/>
                    <a:p>
                      <a:r>
                        <a:rPr lang="en-AU" sz="1900">
                          <a:latin typeface="+mj-lt"/>
                          <a:cs typeface="Calibri" panose="020F0502020204030204" pitchFamily="34" charset="0"/>
                        </a:rPr>
                        <a:t>Fixed-term contract employment subsidiary to studentship</a:t>
                      </a:r>
                    </a:p>
                  </a:txBody>
                  <a:tcPr marL="95976" marR="95976" marT="47988" marB="47988"/>
                </a:tc>
                <a:tc>
                  <a:txBody>
                    <a:bodyPr/>
                    <a:lstStyle/>
                    <a:p>
                      <a:r>
                        <a:rPr lang="en-AU" sz="1800">
                          <a:latin typeface="+mj-lt"/>
                          <a:cs typeface="Calibri" panose="020F0502020204030204" pitchFamily="34" charset="0"/>
                        </a:rPr>
                        <a:t>Exception applies</a:t>
                      </a:r>
                    </a:p>
                  </a:txBody>
                  <a:tcPr marL="95976" marR="95976" marT="47988" marB="47988"/>
                </a:tc>
                <a:tc>
                  <a:txBody>
                    <a:bodyPr/>
                    <a:lstStyle/>
                    <a:p>
                      <a:endParaRPr lang="en-AU" sz="1500"/>
                    </a:p>
                  </a:txBody>
                  <a:tcPr marL="95976" marR="95976" marT="47988" marB="47988"/>
                </a:tc>
                <a:extLst>
                  <a:ext uri="{0D108BD9-81ED-4DB2-BD59-A6C34878D82A}">
                    <a16:rowId xmlns:a16="http://schemas.microsoft.com/office/drawing/2014/main" val="1126946660"/>
                  </a:ext>
                </a:extLst>
              </a:tr>
            </a:tbl>
          </a:graphicData>
        </a:graphic>
      </p:graphicFrame>
      <p:sp>
        <p:nvSpPr>
          <p:cNvPr id="8" name="Oval 7">
            <a:extLst>
              <a:ext uri="{FF2B5EF4-FFF2-40B4-BE49-F238E27FC236}">
                <a16:creationId xmlns:a16="http://schemas.microsoft.com/office/drawing/2014/main" id="{F911AF7D-6523-8879-EC28-3671A7674666}"/>
              </a:ext>
            </a:extLst>
          </p:cNvPr>
          <p:cNvSpPr/>
          <p:nvPr/>
        </p:nvSpPr>
        <p:spPr>
          <a:xfrm>
            <a:off x="10459190" y="2138295"/>
            <a:ext cx="252000" cy="252000"/>
          </a:xfrm>
          <a:prstGeom prst="ellipse">
            <a:avLst/>
          </a:prstGeom>
          <a:solidFill>
            <a:srgbClr val="00B050"/>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B050"/>
              </a:solidFill>
              <a:effectLst/>
              <a:uLnTx/>
              <a:uFillTx/>
              <a:latin typeface="Arial"/>
              <a:ea typeface="+mn-ea"/>
              <a:cs typeface="+mn-cs"/>
            </a:endParaRPr>
          </a:p>
        </p:txBody>
      </p:sp>
      <p:sp>
        <p:nvSpPr>
          <p:cNvPr id="10" name="Oval 9">
            <a:extLst>
              <a:ext uri="{FF2B5EF4-FFF2-40B4-BE49-F238E27FC236}">
                <a16:creationId xmlns:a16="http://schemas.microsoft.com/office/drawing/2014/main" id="{96392B77-7C8C-D18A-6796-1A92B3096B66}"/>
              </a:ext>
            </a:extLst>
          </p:cNvPr>
          <p:cNvSpPr/>
          <p:nvPr/>
        </p:nvSpPr>
        <p:spPr>
          <a:xfrm>
            <a:off x="10459190" y="3635817"/>
            <a:ext cx="252000" cy="252000"/>
          </a:xfrm>
          <a:prstGeom prst="ellipse">
            <a:avLst/>
          </a:prstGeom>
          <a:solidFill>
            <a:srgbClr val="00B050"/>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Oval 11">
            <a:extLst>
              <a:ext uri="{FF2B5EF4-FFF2-40B4-BE49-F238E27FC236}">
                <a16:creationId xmlns:a16="http://schemas.microsoft.com/office/drawing/2014/main" id="{234AF522-6342-0C3F-3A03-95376DE0DDBF}"/>
              </a:ext>
            </a:extLst>
          </p:cNvPr>
          <p:cNvSpPr/>
          <p:nvPr/>
        </p:nvSpPr>
        <p:spPr>
          <a:xfrm>
            <a:off x="10459190" y="4676572"/>
            <a:ext cx="252000" cy="252000"/>
          </a:xfrm>
          <a:prstGeom prst="ellipse">
            <a:avLst/>
          </a:prstGeom>
          <a:solidFill>
            <a:srgbClr val="00B050"/>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Oval 12">
            <a:extLst>
              <a:ext uri="{FF2B5EF4-FFF2-40B4-BE49-F238E27FC236}">
                <a16:creationId xmlns:a16="http://schemas.microsoft.com/office/drawing/2014/main" id="{023C9624-776A-EAE1-3075-0C83022D9D59}"/>
              </a:ext>
            </a:extLst>
          </p:cNvPr>
          <p:cNvSpPr/>
          <p:nvPr/>
        </p:nvSpPr>
        <p:spPr>
          <a:xfrm>
            <a:off x="10459190" y="5112007"/>
            <a:ext cx="252000" cy="252000"/>
          </a:xfrm>
          <a:prstGeom prst="ellipse">
            <a:avLst/>
          </a:prstGeom>
          <a:solidFill>
            <a:srgbClr val="00B050"/>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14" name="Table 13">
            <a:extLst>
              <a:ext uri="{FF2B5EF4-FFF2-40B4-BE49-F238E27FC236}">
                <a16:creationId xmlns:a16="http://schemas.microsoft.com/office/drawing/2014/main" id="{9978152D-6A85-5DA3-0CF5-18E64BE61934}"/>
              </a:ext>
            </a:extLst>
          </p:cNvPr>
          <p:cNvGraphicFramePr>
            <a:graphicFrameLocks noGrp="1"/>
          </p:cNvGraphicFramePr>
          <p:nvPr>
            <p:extLst>
              <p:ext uri="{D42A27DB-BD31-4B8C-83A1-F6EECF244321}">
                <p14:modId xmlns:p14="http://schemas.microsoft.com/office/powerpoint/2010/main" val="1495069176"/>
              </p:ext>
            </p:extLst>
          </p:nvPr>
        </p:nvGraphicFramePr>
        <p:xfrm>
          <a:off x="2596590" y="5900871"/>
          <a:ext cx="7210425" cy="1066800"/>
        </p:xfrm>
        <a:graphic>
          <a:graphicData uri="http://schemas.openxmlformats.org/drawingml/2006/table">
            <a:tbl>
              <a:tblPr firstRow="1" bandRow="1">
                <a:tableStyleId>{2D5ABB26-0587-4C30-8999-92F81FD0307C}</a:tableStyleId>
              </a:tblPr>
              <a:tblGrid>
                <a:gridCol w="786178">
                  <a:extLst>
                    <a:ext uri="{9D8B030D-6E8A-4147-A177-3AD203B41FA5}">
                      <a16:colId xmlns:a16="http://schemas.microsoft.com/office/drawing/2014/main" val="3059976652"/>
                    </a:ext>
                  </a:extLst>
                </a:gridCol>
                <a:gridCol w="741260">
                  <a:extLst>
                    <a:ext uri="{9D8B030D-6E8A-4147-A177-3AD203B41FA5}">
                      <a16:colId xmlns:a16="http://schemas.microsoft.com/office/drawing/2014/main" val="1994440101"/>
                    </a:ext>
                  </a:extLst>
                </a:gridCol>
                <a:gridCol w="5682987">
                  <a:extLst>
                    <a:ext uri="{9D8B030D-6E8A-4147-A177-3AD203B41FA5}">
                      <a16:colId xmlns:a16="http://schemas.microsoft.com/office/drawing/2014/main" val="1121832910"/>
                    </a:ext>
                  </a:extLst>
                </a:gridCol>
              </a:tblGrid>
              <a:tr h="174171">
                <a:tc>
                  <a:txBody>
                    <a:bodyPr/>
                    <a:lstStyle/>
                    <a:p>
                      <a:r>
                        <a:rPr lang="en-AU" sz="1400" b="1">
                          <a:latin typeface="Calibri" panose="020F0502020204030204" pitchFamily="34" charset="0"/>
                          <a:cs typeface="Calibri" panose="020F0502020204030204" pitchFamily="34" charset="0"/>
                        </a:rPr>
                        <a:t>Key</a:t>
                      </a:r>
                    </a:p>
                  </a:txBody>
                  <a:tcPr/>
                </a:tc>
                <a:tc>
                  <a:txBody>
                    <a:bodyPr/>
                    <a:lstStyle/>
                    <a:p>
                      <a:r>
                        <a:rPr lang="en-AU" sz="1200">
                          <a:solidFill>
                            <a:srgbClr val="00B050"/>
                          </a:solidFill>
                          <a:latin typeface="Calibri" panose="020F0502020204030204" pitchFamily="34" charset="0"/>
                          <a:cs typeface="Calibri" panose="020F0502020204030204" pitchFamily="34" charset="0"/>
                          <a:sym typeface="Wingdings" panose="05000000000000000000" pitchFamily="2" charset="2"/>
                        </a:rPr>
                        <a:t></a:t>
                      </a:r>
                      <a:endParaRPr lang="en-AU" sz="1200">
                        <a:solidFill>
                          <a:srgbClr val="00B050"/>
                        </a:solidFill>
                        <a:latin typeface="Calibri" panose="020F0502020204030204" pitchFamily="34" charset="0"/>
                        <a:cs typeface="Calibri" panose="020F0502020204030204" pitchFamily="34" charset="0"/>
                      </a:endParaRPr>
                    </a:p>
                  </a:txBody>
                  <a:tcPr/>
                </a:tc>
                <a:tc>
                  <a:txBody>
                    <a:bodyPr/>
                    <a:lstStyle/>
                    <a:p>
                      <a:r>
                        <a:rPr lang="en-AU" sz="1200">
                          <a:solidFill>
                            <a:srgbClr val="3D3935"/>
                          </a:solidFill>
                          <a:latin typeface="Calibri"/>
                          <a:cs typeface="Calibri"/>
                        </a:rPr>
                        <a:t>FWA Award based exception applies, contract can match funding or project length</a:t>
                      </a:r>
                      <a:endParaRPr lang="en-AU" sz="1200">
                        <a:solidFill>
                          <a:srgbClr val="3D3935"/>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598076990"/>
                  </a:ext>
                </a:extLst>
              </a:tr>
              <a:tr h="174171">
                <a:tc>
                  <a:txBody>
                    <a:bodyPr/>
                    <a:lstStyle/>
                    <a:p>
                      <a:endParaRPr lang="en-AU" sz="1400">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a:solidFill>
                            <a:srgbClr val="FFC000"/>
                          </a:solidFill>
                          <a:latin typeface="Calibri"/>
                          <a:cs typeface="Calibri"/>
                          <a:sym typeface="Wingdings" panose="05000000000000000000" pitchFamily="2" charset="2"/>
                        </a:rPr>
                        <a:t></a:t>
                      </a:r>
                      <a:endParaRPr lang="en-AU" sz="1200">
                        <a:solidFill>
                          <a:srgbClr val="FFC000"/>
                        </a:solidFill>
                        <a:latin typeface="Calibri"/>
                        <a:cs typeface="Calibri"/>
                      </a:endParaRPr>
                    </a:p>
                  </a:txBody>
                  <a:tcPr/>
                </a:tc>
                <a:tc>
                  <a:txBody>
                    <a:bodyPr/>
                    <a:lstStyle/>
                    <a:p>
                      <a:pPr marL="0" marR="0" lvl="0" indent="0" algn="l">
                        <a:lnSpc>
                          <a:spcPct val="100000"/>
                        </a:lnSpc>
                        <a:spcBef>
                          <a:spcPts val="0"/>
                        </a:spcBef>
                        <a:spcAft>
                          <a:spcPts val="0"/>
                        </a:spcAft>
                        <a:buNone/>
                      </a:pPr>
                      <a:r>
                        <a:rPr lang="en-AU" sz="1200" b="0" i="0" u="none" strike="noStrike" noProof="0">
                          <a:solidFill>
                            <a:srgbClr val="3D3935"/>
                          </a:solidFill>
                          <a:latin typeface="Calibri"/>
                        </a:rPr>
                        <a:t>FWA limitations apply</a:t>
                      </a:r>
                      <a:endParaRPr lang="en-AU" sz="1200">
                        <a:solidFill>
                          <a:srgbClr val="3D3935"/>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646767785"/>
                  </a:ext>
                </a:extLst>
              </a:tr>
              <a:tr h="261257">
                <a:tc>
                  <a:txBody>
                    <a:bodyPr/>
                    <a:lstStyle/>
                    <a:p>
                      <a:endParaRPr lang="en-AU" sz="1400">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chemeClr val="accent1"/>
                        </a:buClr>
                        <a:buSzPct val="200000"/>
                        <a:buFont typeface="Arial" panose="020B0604020202020204" pitchFamily="34" charset="0"/>
                        <a:buNone/>
                        <a:tabLst/>
                        <a:defRPr/>
                      </a:pPr>
                      <a:endParaRPr lang="en-AU" sz="1200">
                        <a:solidFill>
                          <a:srgbClr val="FF0000"/>
                        </a:solidFill>
                        <a:latin typeface="Calibri"/>
                        <a:cs typeface="Calibri"/>
                      </a:endParaRPr>
                    </a:p>
                    <a:p>
                      <a:pPr marL="0" marR="0" lvl="0" indent="0" algn="l" defTabSz="914400" rtl="0" eaLnBrk="1" fontAlgn="auto" latinLnBrk="0" hangingPunct="1">
                        <a:lnSpc>
                          <a:spcPct val="100000"/>
                        </a:lnSpc>
                        <a:spcBef>
                          <a:spcPts val="0"/>
                        </a:spcBef>
                        <a:spcAft>
                          <a:spcPts val="0"/>
                        </a:spcAft>
                        <a:buClr>
                          <a:schemeClr val="accent1"/>
                        </a:buClr>
                        <a:buSzPct val="200000"/>
                        <a:buFont typeface="Arial" panose="020B0604020202020204" pitchFamily="34" charset="0"/>
                        <a:buNone/>
                        <a:tabLst/>
                        <a:defRPr/>
                      </a:pPr>
                      <a:endParaRPr lang="en-AU" sz="1200">
                        <a:solidFill>
                          <a:srgbClr val="FFC000"/>
                        </a:solidFill>
                        <a:latin typeface="Calibri"/>
                        <a:cs typeface="Calibri"/>
                      </a:endParaRPr>
                    </a:p>
                  </a:txBody>
                  <a:tcPr/>
                </a:tc>
                <a:tc>
                  <a:txBody>
                    <a:bodyPr/>
                    <a:lstStyle/>
                    <a:p>
                      <a:pPr marL="0" marR="0" lvl="0" indent="0" algn="l">
                        <a:lnSpc>
                          <a:spcPct val="100000"/>
                        </a:lnSpc>
                        <a:spcBef>
                          <a:spcPts val="0"/>
                        </a:spcBef>
                        <a:spcAft>
                          <a:spcPts val="0"/>
                        </a:spcAft>
                        <a:buNone/>
                      </a:pPr>
                      <a:endParaRPr lang="en-AU" sz="1200">
                        <a:solidFill>
                          <a:srgbClr val="3D3935"/>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692683598"/>
                  </a:ext>
                </a:extLst>
              </a:tr>
            </a:tbl>
          </a:graphicData>
        </a:graphic>
      </p:graphicFrame>
      <p:sp>
        <p:nvSpPr>
          <p:cNvPr id="2" name="Oval 1">
            <a:extLst>
              <a:ext uri="{FF2B5EF4-FFF2-40B4-BE49-F238E27FC236}">
                <a16:creationId xmlns:a16="http://schemas.microsoft.com/office/drawing/2014/main" id="{D7ED5FB2-B4E3-3BF6-9C1A-757B7ECF6478}"/>
              </a:ext>
            </a:extLst>
          </p:cNvPr>
          <p:cNvSpPr/>
          <p:nvPr/>
        </p:nvSpPr>
        <p:spPr>
          <a:xfrm>
            <a:off x="10459190" y="2826417"/>
            <a:ext cx="252000" cy="252000"/>
          </a:xfrm>
          <a:prstGeom prst="ellipse">
            <a:avLst/>
          </a:prstGeom>
          <a:solidFill>
            <a:srgbClr val="00B050"/>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Oval 5">
            <a:extLst>
              <a:ext uri="{FF2B5EF4-FFF2-40B4-BE49-F238E27FC236}">
                <a16:creationId xmlns:a16="http://schemas.microsoft.com/office/drawing/2014/main" id="{278D55E9-3FBB-C50A-D477-965970A2FACF}"/>
              </a:ext>
            </a:extLst>
          </p:cNvPr>
          <p:cNvSpPr/>
          <p:nvPr/>
        </p:nvSpPr>
        <p:spPr>
          <a:xfrm>
            <a:off x="10459190" y="4015120"/>
            <a:ext cx="252000" cy="252000"/>
          </a:xfrm>
          <a:prstGeom prst="ellipse">
            <a:avLst/>
          </a:prstGeom>
          <a:solidFill>
            <a:srgbClr val="00B050"/>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13B2C00-E84F-EEEB-5474-F411A8969C75}"/>
              </a:ext>
            </a:extLst>
          </p:cNvPr>
          <p:cNvSpPr/>
          <p:nvPr/>
        </p:nvSpPr>
        <p:spPr>
          <a:xfrm>
            <a:off x="5695308" y="589135"/>
            <a:ext cx="4024045" cy="904126"/>
          </a:xfrm>
          <a:prstGeom prst="rect">
            <a:avLst/>
          </a:prstGeom>
          <a:ln>
            <a:solidFill>
              <a:schemeClr val="accent6"/>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a:t>These fixed term reasons attract an exception as they map to one or both modern awards.</a:t>
            </a:r>
          </a:p>
        </p:txBody>
      </p:sp>
      <p:pic>
        <p:nvPicPr>
          <p:cNvPr id="34" name="Audio 33">
            <a:hlinkClick r:id="" action="ppaction://media"/>
            <a:extLst>
              <a:ext uri="{FF2B5EF4-FFF2-40B4-BE49-F238E27FC236}">
                <a16:creationId xmlns:a16="http://schemas.microsoft.com/office/drawing/2014/main" id="{48271CED-5F7E-BA97-A7F7-838A6848BF0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05945540"/>
      </p:ext>
    </p:extLst>
  </p:cSld>
  <p:clrMapOvr>
    <a:masterClrMapping/>
  </p:clrMapOvr>
  <mc:AlternateContent xmlns:mc="http://schemas.openxmlformats.org/markup-compatibility/2006" xmlns:p14="http://schemas.microsoft.com/office/powerpoint/2010/main">
    <mc:Choice Requires="p14">
      <p:transition spd="slow" p14:dur="2000" advTm="30235"/>
    </mc:Choice>
    <mc:Fallback xmlns="">
      <p:transition spd="slow" advTm="30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8C884-C152-7693-DA59-0127039E0EC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AF12A3D-890C-C6EA-7151-83A43A778E54}"/>
              </a:ext>
            </a:extLst>
          </p:cNvPr>
          <p:cNvSpPr>
            <a:spLocks noGrp="1"/>
          </p:cNvSpPr>
          <p:nvPr>
            <p:ph type="title"/>
          </p:nvPr>
        </p:nvSpPr>
        <p:spPr/>
        <p:txBody>
          <a:bodyPr/>
          <a:lstStyle/>
          <a:p>
            <a:r>
              <a:rPr lang="en-AU"/>
              <a:t>ACU EA fixed term reasons</a:t>
            </a:r>
          </a:p>
        </p:txBody>
      </p:sp>
      <p:sp>
        <p:nvSpPr>
          <p:cNvPr id="4" name="Slide Number Placeholder 3">
            <a:extLst>
              <a:ext uri="{FF2B5EF4-FFF2-40B4-BE49-F238E27FC236}">
                <a16:creationId xmlns:a16="http://schemas.microsoft.com/office/drawing/2014/main" id="{BAC3E2A6-12E5-8129-E88C-2910B90F4535}"/>
              </a:ext>
            </a:extLst>
          </p:cNvPr>
          <p:cNvSpPr>
            <a:spLocks noGrp="1"/>
          </p:cNvSpPr>
          <p:nvPr>
            <p:ph type="sldNum" sz="quarter" idx="4"/>
          </p:nvPr>
        </p:nvSpPr>
        <p:spPr/>
        <p:txBody>
          <a:bodyPr/>
          <a:lstStyle/>
          <a:p>
            <a:fld id="{16A89BA3-132D-40E1-AAB4-CDCD0A14C216}" type="slidenum">
              <a:rPr lang="en-AU" smtClean="0"/>
              <a:pPr/>
              <a:t>9</a:t>
            </a:fld>
            <a:endParaRPr lang="en-AU"/>
          </a:p>
        </p:txBody>
      </p:sp>
      <p:sp>
        <p:nvSpPr>
          <p:cNvPr id="5" name="Footer Placeholder 4">
            <a:extLst>
              <a:ext uri="{FF2B5EF4-FFF2-40B4-BE49-F238E27FC236}">
                <a16:creationId xmlns:a16="http://schemas.microsoft.com/office/drawing/2014/main" id="{45D3023F-E049-FFD4-C8D4-A20A18D8A4EF}"/>
              </a:ext>
            </a:extLst>
          </p:cNvPr>
          <p:cNvSpPr>
            <a:spLocks noGrp="1"/>
          </p:cNvSpPr>
          <p:nvPr>
            <p:ph type="ftr" sz="quarter" idx="3"/>
          </p:nvPr>
        </p:nvSpPr>
        <p:spPr/>
        <p:txBody>
          <a:bodyPr wrap="square" lIns="91440" tIns="45720" rIns="91440" bIns="45720" anchor="t">
            <a:spAutoFit/>
          </a:bodyPr>
          <a:lstStyle/>
          <a:p>
            <a:r>
              <a:rPr lang="en-US">
                <a:latin typeface="Arial"/>
                <a:cs typeface="Arial"/>
              </a:rPr>
              <a:t>| People &amp; Capability</a:t>
            </a:r>
            <a:endParaRPr lang="en-US"/>
          </a:p>
        </p:txBody>
      </p:sp>
      <p:graphicFrame>
        <p:nvGraphicFramePr>
          <p:cNvPr id="7" name="Table 8">
            <a:extLst>
              <a:ext uri="{FF2B5EF4-FFF2-40B4-BE49-F238E27FC236}">
                <a16:creationId xmlns:a16="http://schemas.microsoft.com/office/drawing/2014/main" id="{30037CAD-E442-26DC-2C81-6F8F6732FA07}"/>
              </a:ext>
            </a:extLst>
          </p:cNvPr>
          <p:cNvGraphicFramePr>
            <a:graphicFrameLocks noGrp="1"/>
          </p:cNvGraphicFramePr>
          <p:nvPr>
            <p:extLst>
              <p:ext uri="{D42A27DB-BD31-4B8C-83A1-F6EECF244321}">
                <p14:modId xmlns:p14="http://schemas.microsoft.com/office/powerpoint/2010/main" val="3891969471"/>
              </p:ext>
            </p:extLst>
          </p:nvPr>
        </p:nvGraphicFramePr>
        <p:xfrm>
          <a:off x="588136" y="2051930"/>
          <a:ext cx="10849121" cy="2637905"/>
        </p:xfrm>
        <a:graphic>
          <a:graphicData uri="http://schemas.openxmlformats.org/drawingml/2006/table">
            <a:tbl>
              <a:tblPr firstRow="1" bandRow="1">
                <a:tableStyleId>{5C22544A-7EE6-4342-B048-85BDC9FD1C3A}</a:tableStyleId>
              </a:tblPr>
              <a:tblGrid>
                <a:gridCol w="3896778">
                  <a:extLst>
                    <a:ext uri="{9D8B030D-6E8A-4147-A177-3AD203B41FA5}">
                      <a16:colId xmlns:a16="http://schemas.microsoft.com/office/drawing/2014/main" val="3342258069"/>
                    </a:ext>
                  </a:extLst>
                </a:gridCol>
                <a:gridCol w="5399315">
                  <a:extLst>
                    <a:ext uri="{9D8B030D-6E8A-4147-A177-3AD203B41FA5}">
                      <a16:colId xmlns:a16="http://schemas.microsoft.com/office/drawing/2014/main" val="4015392883"/>
                    </a:ext>
                  </a:extLst>
                </a:gridCol>
                <a:gridCol w="1553028">
                  <a:extLst>
                    <a:ext uri="{9D8B030D-6E8A-4147-A177-3AD203B41FA5}">
                      <a16:colId xmlns:a16="http://schemas.microsoft.com/office/drawing/2014/main" val="681609047"/>
                    </a:ext>
                  </a:extLst>
                </a:gridCol>
              </a:tblGrid>
              <a:tr h="358312">
                <a:tc>
                  <a:txBody>
                    <a:bodyPr/>
                    <a:lstStyle/>
                    <a:p>
                      <a:r>
                        <a:rPr lang="en-AU" sz="1900">
                          <a:latin typeface="+mj-lt"/>
                          <a:cs typeface="Calibri" panose="020F0502020204030204" pitchFamily="34" charset="0"/>
                        </a:rPr>
                        <a:t>EA Fixed Term Reason</a:t>
                      </a:r>
                    </a:p>
                  </a:txBody>
                  <a:tcPr marL="95976" marR="95976" marT="47988" marB="47988">
                    <a:solidFill>
                      <a:schemeClr val="tx2">
                        <a:lumMod val="90000"/>
                        <a:lumOff val="10000"/>
                      </a:schemeClr>
                    </a:solidFill>
                  </a:tcPr>
                </a:tc>
                <a:tc gridSpan="2">
                  <a:txBody>
                    <a:bodyPr/>
                    <a:lstStyle/>
                    <a:p>
                      <a:r>
                        <a:rPr lang="en-AU" sz="1900">
                          <a:latin typeface="+mj-lt"/>
                          <a:cs typeface="Calibri" panose="020F0502020204030204" pitchFamily="34" charset="0"/>
                        </a:rPr>
                        <a:t>Assessment </a:t>
                      </a:r>
                    </a:p>
                  </a:txBody>
                  <a:tcPr marL="95976" marR="95976" marT="47988" marB="47988">
                    <a:solidFill>
                      <a:schemeClr val="tx2">
                        <a:lumMod val="90000"/>
                        <a:lumOff val="10000"/>
                      </a:schemeClr>
                    </a:solidFill>
                  </a:tcPr>
                </a:tc>
                <a:tc hMerge="1">
                  <a:txBody>
                    <a:bodyPr/>
                    <a:lstStyle/>
                    <a:p>
                      <a:endParaRPr lang="en-AU" sz="1500"/>
                    </a:p>
                  </a:txBody>
                  <a:tcPr marL="95976" marR="95976" marT="47988" marB="47988">
                    <a:solidFill>
                      <a:srgbClr val="7030A0"/>
                    </a:solidFill>
                  </a:tcPr>
                </a:tc>
                <a:extLst>
                  <a:ext uri="{0D108BD9-81ED-4DB2-BD59-A6C34878D82A}">
                    <a16:rowId xmlns:a16="http://schemas.microsoft.com/office/drawing/2014/main" val="2632791873"/>
                  </a:ext>
                </a:extLst>
              </a:tr>
              <a:tr h="358312">
                <a:tc>
                  <a:txBody>
                    <a:bodyPr/>
                    <a:lstStyle/>
                    <a:p>
                      <a:r>
                        <a:rPr lang="en-AU" sz="1900">
                          <a:latin typeface="+mj-lt"/>
                          <a:cs typeface="Calibri" panose="020F0502020204030204" pitchFamily="34" charset="0"/>
                        </a:rPr>
                        <a:t>New organisational unit</a:t>
                      </a:r>
                    </a:p>
                  </a:txBody>
                  <a:tcPr marL="95976" marR="95976" marT="47988" marB="47988"/>
                </a:tc>
                <a:tc>
                  <a:txBody>
                    <a:bodyPr/>
                    <a:lstStyle/>
                    <a:p>
                      <a:r>
                        <a:rPr lang="en-AU" sz="1900">
                          <a:latin typeface="+mj-lt"/>
                          <a:cs typeface="Calibri" panose="020F0502020204030204" pitchFamily="34" charset="0"/>
                        </a:rPr>
                        <a:t>Fair Work Act Limitation applies </a:t>
                      </a:r>
                    </a:p>
                  </a:txBody>
                  <a:tcPr marL="95976" marR="95976" marT="47988" marB="47988"/>
                </a:tc>
                <a:tc>
                  <a:txBody>
                    <a:bodyPr/>
                    <a:lstStyle/>
                    <a:p>
                      <a:endParaRPr lang="en-AU" sz="1500"/>
                    </a:p>
                  </a:txBody>
                  <a:tcPr marL="95976" marR="95976" marT="47988" marB="47988"/>
                </a:tc>
                <a:extLst>
                  <a:ext uri="{0D108BD9-81ED-4DB2-BD59-A6C34878D82A}">
                    <a16:rowId xmlns:a16="http://schemas.microsoft.com/office/drawing/2014/main" val="293885986"/>
                  </a:ext>
                </a:extLst>
              </a:tr>
              <a:tr h="806201">
                <a:tc>
                  <a:txBody>
                    <a:bodyPr/>
                    <a:lstStyle/>
                    <a:p>
                      <a:r>
                        <a:rPr lang="en-AU" sz="1900">
                          <a:latin typeface="+mj-lt"/>
                          <a:cs typeface="Calibri" panose="020F0502020204030204" pitchFamily="34" charset="0"/>
                        </a:rPr>
                        <a:t>Disbanded organisational unit</a:t>
                      </a:r>
                    </a:p>
                  </a:txBody>
                  <a:tcPr marL="95976" marR="95976" marT="47988" marB="4798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900" b="0" i="0" u="none" strike="noStrike" kern="1200" cap="none" spc="0" normalizeH="0" baseline="0" noProof="0">
                          <a:ln>
                            <a:noFill/>
                          </a:ln>
                          <a:solidFill>
                            <a:srgbClr val="3C1053"/>
                          </a:solidFill>
                          <a:effectLst/>
                          <a:uLnTx/>
                          <a:uFillTx/>
                          <a:latin typeface="Arial"/>
                          <a:ea typeface="+mn-ea"/>
                          <a:cs typeface="Calibri" panose="020F0502020204030204" pitchFamily="34" charset="0"/>
                        </a:rPr>
                        <a:t>Fair Work Act Limitation applies </a:t>
                      </a:r>
                    </a:p>
                  </a:txBody>
                  <a:tcPr marL="95976" marR="95976" marT="47988" marB="47988"/>
                </a:tc>
                <a:tc>
                  <a:txBody>
                    <a:bodyPr/>
                    <a:lstStyle/>
                    <a:p>
                      <a:endParaRPr lang="en-AU" sz="1500"/>
                    </a:p>
                  </a:txBody>
                  <a:tcPr marL="95976" marR="95976" marT="47988" marB="47988"/>
                </a:tc>
                <a:extLst>
                  <a:ext uri="{0D108BD9-81ED-4DB2-BD59-A6C34878D82A}">
                    <a16:rowId xmlns:a16="http://schemas.microsoft.com/office/drawing/2014/main" val="3056759840"/>
                  </a:ext>
                </a:extLst>
              </a:tr>
              <a:tr h="358312">
                <a:tc>
                  <a:txBody>
                    <a:bodyPr/>
                    <a:lstStyle/>
                    <a:p>
                      <a:r>
                        <a:rPr lang="en-AU" sz="1900">
                          <a:latin typeface="+mj-lt"/>
                          <a:cs typeface="Calibri" panose="020F0502020204030204" pitchFamily="34" charset="0"/>
                        </a:rPr>
                        <a:t>Post retirement contract</a:t>
                      </a:r>
                    </a:p>
                  </a:txBody>
                  <a:tcPr marL="95976" marR="95976" marT="47988" marB="4798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900" b="0" i="0" u="none" strike="noStrike" kern="1200" cap="none" spc="0" normalizeH="0" baseline="0" noProof="0">
                          <a:ln>
                            <a:noFill/>
                          </a:ln>
                          <a:solidFill>
                            <a:srgbClr val="3C1053"/>
                          </a:solidFill>
                          <a:effectLst/>
                          <a:uLnTx/>
                          <a:uFillTx/>
                          <a:latin typeface="Arial"/>
                          <a:ea typeface="+mn-ea"/>
                          <a:cs typeface="Calibri" panose="020F0502020204030204" pitchFamily="34" charset="0"/>
                        </a:rPr>
                        <a:t>Fair Work Act Limitation applies </a:t>
                      </a:r>
                    </a:p>
                  </a:txBody>
                  <a:tcPr marL="95976" marR="95976" marT="47988" marB="47988"/>
                </a:tc>
                <a:tc>
                  <a:txBody>
                    <a:bodyPr/>
                    <a:lstStyle/>
                    <a:p>
                      <a:endParaRPr lang="en-AU" sz="1500"/>
                    </a:p>
                  </a:txBody>
                  <a:tcPr marL="95976" marR="95976" marT="47988" marB="47988"/>
                </a:tc>
                <a:extLst>
                  <a:ext uri="{0D108BD9-81ED-4DB2-BD59-A6C34878D82A}">
                    <a16:rowId xmlns:a16="http://schemas.microsoft.com/office/drawing/2014/main" val="1154693314"/>
                  </a:ext>
                </a:extLst>
              </a:tr>
              <a:tr h="582257">
                <a:tc>
                  <a:txBody>
                    <a:bodyPr/>
                    <a:lstStyle/>
                    <a:p>
                      <a:r>
                        <a:rPr lang="en-AU" sz="1900">
                          <a:latin typeface="+mj-lt"/>
                          <a:cs typeface="Calibri" panose="020F0502020204030204" pitchFamily="34" charset="0"/>
                        </a:rPr>
                        <a:t>Any other category of fixed term employment</a:t>
                      </a:r>
                    </a:p>
                  </a:txBody>
                  <a:tcPr marL="95976" marR="95976" marT="47988" marB="4798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900" b="0" i="0" u="none" strike="noStrike" kern="1200" cap="none" spc="0" normalizeH="0" baseline="0" noProof="0">
                          <a:ln>
                            <a:noFill/>
                          </a:ln>
                          <a:solidFill>
                            <a:srgbClr val="3C1053"/>
                          </a:solidFill>
                          <a:effectLst/>
                          <a:uLnTx/>
                          <a:uFillTx/>
                          <a:latin typeface="Arial"/>
                          <a:ea typeface="+mn-ea"/>
                          <a:cs typeface="Calibri" panose="020F0502020204030204" pitchFamily="34" charset="0"/>
                        </a:rPr>
                        <a:t>Fair Work Act Limitation applies </a:t>
                      </a:r>
                    </a:p>
                  </a:txBody>
                  <a:tcPr marL="95976" marR="95976" marT="47988" marB="47988"/>
                </a:tc>
                <a:tc>
                  <a:txBody>
                    <a:bodyPr/>
                    <a:lstStyle/>
                    <a:p>
                      <a:endParaRPr lang="en-AU" sz="1500"/>
                    </a:p>
                  </a:txBody>
                  <a:tcPr marL="95976" marR="95976" marT="47988" marB="47988"/>
                </a:tc>
                <a:extLst>
                  <a:ext uri="{0D108BD9-81ED-4DB2-BD59-A6C34878D82A}">
                    <a16:rowId xmlns:a16="http://schemas.microsoft.com/office/drawing/2014/main" val="23996689"/>
                  </a:ext>
                </a:extLst>
              </a:tr>
            </a:tbl>
          </a:graphicData>
        </a:graphic>
      </p:graphicFrame>
      <p:sp>
        <p:nvSpPr>
          <p:cNvPr id="8" name="Oval 7">
            <a:extLst>
              <a:ext uri="{FF2B5EF4-FFF2-40B4-BE49-F238E27FC236}">
                <a16:creationId xmlns:a16="http://schemas.microsoft.com/office/drawing/2014/main" id="{F1295B4E-6A3B-A264-1D47-5791423F09F9}"/>
              </a:ext>
            </a:extLst>
          </p:cNvPr>
          <p:cNvSpPr/>
          <p:nvPr/>
        </p:nvSpPr>
        <p:spPr>
          <a:xfrm>
            <a:off x="10459192" y="2462145"/>
            <a:ext cx="323386" cy="311883"/>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B050"/>
              </a:solidFill>
              <a:effectLst/>
              <a:uLnTx/>
              <a:uFillTx/>
              <a:latin typeface="Arial"/>
              <a:ea typeface="+mn-ea"/>
              <a:cs typeface="+mn-cs"/>
            </a:endParaRPr>
          </a:p>
        </p:txBody>
      </p:sp>
      <p:sp>
        <p:nvSpPr>
          <p:cNvPr id="9" name="Oval 8">
            <a:extLst>
              <a:ext uri="{FF2B5EF4-FFF2-40B4-BE49-F238E27FC236}">
                <a16:creationId xmlns:a16="http://schemas.microsoft.com/office/drawing/2014/main" id="{4AA2C8A0-0E9D-9066-7CEA-E0D9EC8EE2E3}"/>
              </a:ext>
            </a:extLst>
          </p:cNvPr>
          <p:cNvSpPr/>
          <p:nvPr/>
        </p:nvSpPr>
        <p:spPr>
          <a:xfrm>
            <a:off x="10459193" y="2980197"/>
            <a:ext cx="323386" cy="311883"/>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99FF"/>
              </a:solidFill>
              <a:effectLst/>
              <a:highlight>
                <a:srgbClr val="FF9966"/>
              </a:highlight>
              <a:uLnTx/>
              <a:uFillTx/>
              <a:latin typeface="Arial"/>
              <a:ea typeface="+mn-ea"/>
              <a:cs typeface="+mn-cs"/>
            </a:endParaRPr>
          </a:p>
        </p:txBody>
      </p:sp>
      <p:sp>
        <p:nvSpPr>
          <p:cNvPr id="10" name="Oval 9">
            <a:extLst>
              <a:ext uri="{FF2B5EF4-FFF2-40B4-BE49-F238E27FC236}">
                <a16:creationId xmlns:a16="http://schemas.microsoft.com/office/drawing/2014/main" id="{5FBBE647-DEB5-2B3D-6FAB-ABCFFCCB7F41}"/>
              </a:ext>
            </a:extLst>
          </p:cNvPr>
          <p:cNvSpPr/>
          <p:nvPr/>
        </p:nvSpPr>
        <p:spPr>
          <a:xfrm>
            <a:off x="10459190" y="3651825"/>
            <a:ext cx="323386" cy="311883"/>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Oval 10">
            <a:extLst>
              <a:ext uri="{FF2B5EF4-FFF2-40B4-BE49-F238E27FC236}">
                <a16:creationId xmlns:a16="http://schemas.microsoft.com/office/drawing/2014/main" id="{15CC5AE6-2623-BCD6-C064-068E3E4ADC99}"/>
              </a:ext>
            </a:extLst>
          </p:cNvPr>
          <p:cNvSpPr/>
          <p:nvPr/>
        </p:nvSpPr>
        <p:spPr>
          <a:xfrm>
            <a:off x="10459192" y="4118442"/>
            <a:ext cx="323386" cy="311883"/>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99FF"/>
              </a:solidFill>
              <a:effectLst/>
              <a:highlight>
                <a:srgbClr val="FF9966"/>
              </a:highlight>
              <a:uLnTx/>
              <a:uFillTx/>
              <a:latin typeface="Arial"/>
              <a:ea typeface="+mn-ea"/>
              <a:cs typeface="+mn-cs"/>
            </a:endParaRPr>
          </a:p>
        </p:txBody>
      </p:sp>
      <p:graphicFrame>
        <p:nvGraphicFramePr>
          <p:cNvPr id="14" name="Table 13">
            <a:extLst>
              <a:ext uri="{FF2B5EF4-FFF2-40B4-BE49-F238E27FC236}">
                <a16:creationId xmlns:a16="http://schemas.microsoft.com/office/drawing/2014/main" id="{ADAD20A4-3357-FBE4-742F-6784CFDA07C4}"/>
              </a:ext>
            </a:extLst>
          </p:cNvPr>
          <p:cNvGraphicFramePr>
            <a:graphicFrameLocks noGrp="1"/>
          </p:cNvGraphicFramePr>
          <p:nvPr>
            <p:extLst>
              <p:ext uri="{D42A27DB-BD31-4B8C-83A1-F6EECF244321}">
                <p14:modId xmlns:p14="http://schemas.microsoft.com/office/powerpoint/2010/main" val="4027949974"/>
              </p:ext>
            </p:extLst>
          </p:nvPr>
        </p:nvGraphicFramePr>
        <p:xfrm>
          <a:off x="3122826" y="4990553"/>
          <a:ext cx="4383314" cy="691156"/>
        </p:xfrm>
        <a:graphic>
          <a:graphicData uri="http://schemas.openxmlformats.org/drawingml/2006/table">
            <a:tbl>
              <a:tblPr firstRow="1" bandRow="1">
                <a:tableStyleId>{2D5ABB26-0587-4C30-8999-92F81FD0307C}</a:tableStyleId>
              </a:tblPr>
              <a:tblGrid>
                <a:gridCol w="477928">
                  <a:extLst>
                    <a:ext uri="{9D8B030D-6E8A-4147-A177-3AD203B41FA5}">
                      <a16:colId xmlns:a16="http://schemas.microsoft.com/office/drawing/2014/main" val="3059976652"/>
                    </a:ext>
                  </a:extLst>
                </a:gridCol>
                <a:gridCol w="450622">
                  <a:extLst>
                    <a:ext uri="{9D8B030D-6E8A-4147-A177-3AD203B41FA5}">
                      <a16:colId xmlns:a16="http://schemas.microsoft.com/office/drawing/2014/main" val="1994440101"/>
                    </a:ext>
                  </a:extLst>
                </a:gridCol>
                <a:gridCol w="3454764">
                  <a:extLst>
                    <a:ext uri="{9D8B030D-6E8A-4147-A177-3AD203B41FA5}">
                      <a16:colId xmlns:a16="http://schemas.microsoft.com/office/drawing/2014/main" val="1121832910"/>
                    </a:ext>
                  </a:extLst>
                </a:gridCol>
              </a:tblGrid>
              <a:tr h="691156">
                <a:tc>
                  <a:txBody>
                    <a:bodyPr/>
                    <a:lstStyle/>
                    <a:p>
                      <a:r>
                        <a:rPr lang="en-AU" sz="1400" b="1">
                          <a:latin typeface="Calibri" panose="020F0502020204030204" pitchFamily="34" charset="0"/>
                          <a:cs typeface="Calibri" panose="020F0502020204030204" pitchFamily="34" charset="0"/>
                        </a:rPr>
                        <a:t>Key</a:t>
                      </a:r>
                    </a:p>
                  </a:txBody>
                  <a:tcPr/>
                </a:tc>
                <a:tc>
                  <a:txBody>
                    <a:bodyPr/>
                    <a:lstStyle/>
                    <a:p>
                      <a:endParaRPr lang="en-AU" sz="1400">
                        <a:solidFill>
                          <a:srgbClr val="00B050"/>
                        </a:solidFill>
                        <a:latin typeface="Calibri" panose="020F0502020204030204" pitchFamily="34" charset="0"/>
                        <a:cs typeface="Calibri" panose="020F0502020204030204" pitchFamily="34" charset="0"/>
                      </a:endParaRPr>
                    </a:p>
                  </a:txBody>
                  <a:tcPr/>
                </a:tc>
                <a:tc>
                  <a:txBody>
                    <a:bodyPr/>
                    <a:lstStyle/>
                    <a:p>
                      <a:r>
                        <a:rPr lang="en-AU" sz="1400">
                          <a:solidFill>
                            <a:srgbClr val="3D3935"/>
                          </a:solidFill>
                          <a:latin typeface="Calibri"/>
                          <a:cs typeface="Calibri"/>
                        </a:rPr>
                        <a:t>FWA limitations apply</a:t>
                      </a:r>
                    </a:p>
                  </a:txBody>
                  <a:tcPr/>
                </a:tc>
                <a:extLst>
                  <a:ext uri="{0D108BD9-81ED-4DB2-BD59-A6C34878D82A}">
                    <a16:rowId xmlns:a16="http://schemas.microsoft.com/office/drawing/2014/main" val="3598076990"/>
                  </a:ext>
                </a:extLst>
              </a:tr>
            </a:tbl>
          </a:graphicData>
        </a:graphic>
      </p:graphicFrame>
      <p:sp>
        <p:nvSpPr>
          <p:cNvPr id="2" name="Oval 1">
            <a:extLst>
              <a:ext uri="{FF2B5EF4-FFF2-40B4-BE49-F238E27FC236}">
                <a16:creationId xmlns:a16="http://schemas.microsoft.com/office/drawing/2014/main" id="{F650F629-79A6-F488-E15A-6B1ABF126E2C}"/>
              </a:ext>
            </a:extLst>
          </p:cNvPr>
          <p:cNvSpPr/>
          <p:nvPr/>
        </p:nvSpPr>
        <p:spPr>
          <a:xfrm>
            <a:off x="3650437" y="5085579"/>
            <a:ext cx="161693" cy="140879"/>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99FF"/>
              </a:solidFill>
              <a:effectLst/>
              <a:highlight>
                <a:srgbClr val="FF9966"/>
              </a:highlight>
              <a:uLnTx/>
              <a:uFillTx/>
              <a:latin typeface="Arial"/>
              <a:ea typeface="+mn-ea"/>
              <a:cs typeface="+mn-cs"/>
            </a:endParaRPr>
          </a:p>
        </p:txBody>
      </p:sp>
      <p:sp>
        <p:nvSpPr>
          <p:cNvPr id="6" name="Rectangle 5">
            <a:extLst>
              <a:ext uri="{FF2B5EF4-FFF2-40B4-BE49-F238E27FC236}">
                <a16:creationId xmlns:a16="http://schemas.microsoft.com/office/drawing/2014/main" id="{75999F49-9F11-C942-9896-D4600AEBD9B2}"/>
              </a:ext>
            </a:extLst>
          </p:cNvPr>
          <p:cNvSpPr/>
          <p:nvPr/>
        </p:nvSpPr>
        <p:spPr>
          <a:xfrm>
            <a:off x="5695308" y="545382"/>
            <a:ext cx="4024045" cy="904126"/>
          </a:xfrm>
          <a:prstGeom prst="rect">
            <a:avLst/>
          </a:prstGeom>
          <a:solidFill>
            <a:schemeClr val="accent1">
              <a:lumMod val="75000"/>
            </a:schemeClr>
          </a:solidFill>
          <a:ln>
            <a:solidFill>
              <a:schemeClr val="accent1">
                <a:lumMod val="75000"/>
              </a:schemeClr>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a:t>These fixed term reasons will now have limitations apply as they do not map to either modern award.</a:t>
            </a:r>
          </a:p>
        </p:txBody>
      </p:sp>
      <p:pic>
        <p:nvPicPr>
          <p:cNvPr id="20" name="Audio 19">
            <a:hlinkClick r:id="" action="ppaction://media"/>
            <a:extLst>
              <a:ext uri="{FF2B5EF4-FFF2-40B4-BE49-F238E27FC236}">
                <a16:creationId xmlns:a16="http://schemas.microsoft.com/office/drawing/2014/main" id="{F474CE8A-784F-0C0E-A439-9106CC4FAA6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10840461"/>
      </p:ext>
    </p:extLst>
  </p:cSld>
  <p:clrMapOvr>
    <a:masterClrMapping/>
  </p:clrMapOvr>
  <mc:AlternateContent xmlns:mc="http://schemas.openxmlformats.org/markup-compatibility/2006" xmlns:p14="http://schemas.microsoft.com/office/powerpoint/2010/main">
    <mc:Choice Requires="p14">
      <p:transition spd="slow" p14:dur="2000" advTm="36985"/>
    </mc:Choice>
    <mc:Fallback xmlns="">
      <p:transition spd="slow" advTm="36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ACU Presentation - Widescreen">
  <a:themeElements>
    <a:clrScheme name="Custom 8">
      <a:dk1>
        <a:srgbClr val="3C1053"/>
      </a:dk1>
      <a:lt1>
        <a:srgbClr val="FFFFFF"/>
      </a:lt1>
      <a:dk2>
        <a:srgbClr val="3C1053"/>
      </a:dk2>
      <a:lt2>
        <a:srgbClr val="E8E3DB"/>
      </a:lt2>
      <a:accent1>
        <a:srgbClr val="F2120C"/>
      </a:accent1>
      <a:accent2>
        <a:srgbClr val="3D3935"/>
      </a:accent2>
      <a:accent3>
        <a:srgbClr val="8C857B"/>
      </a:accent3>
      <a:accent4>
        <a:srgbClr val="3C1053"/>
      </a:accent4>
      <a:accent5>
        <a:srgbClr val="E8E3DB"/>
      </a:accent5>
      <a:accent6>
        <a:srgbClr val="70AD47"/>
      </a:accent6>
      <a:hlink>
        <a:srgbClr val="F1110C"/>
      </a:hlink>
      <a:folHlink>
        <a:srgbClr val="954F72"/>
      </a:folHlink>
    </a:clrScheme>
    <a:fontScheme name="Custom 23">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err="1" smtClean="0">
            <a:solidFill>
              <a:srgbClr val="3D3935"/>
            </a:solidFill>
          </a:defRPr>
        </a:defPPr>
      </a:lstStyle>
    </a:txDef>
  </a:objectDefaults>
  <a:extraClrSchemeLst/>
  <a:extLst>
    <a:ext uri="{05A4C25C-085E-4340-85A3-A5531E510DB2}">
      <thm15:themeFamily xmlns:thm15="http://schemas.microsoft.com/office/thememl/2012/main" name="PPT_Template_16_9_V3.potx" id="{E16E94E0-B844-4464-890E-114F7D70A7EC}" vid="{EAE2E05C-B78E-4561-B400-5F547E6F359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26395BD21B82E459FBC87CDE8A7CF3A" ma:contentTypeVersion="13" ma:contentTypeDescription="Create a new document." ma:contentTypeScope="" ma:versionID="4e8b33252504eac44185b0866830855b">
  <xsd:schema xmlns:xsd="http://www.w3.org/2001/XMLSchema" xmlns:xs="http://www.w3.org/2001/XMLSchema" xmlns:p="http://schemas.microsoft.com/office/2006/metadata/properties" xmlns:ns2="a6b75b90-33a9-4260-a32a-4bd760c6112e" xmlns:ns3="639ff657-4ae9-4faa-bde0-08261d55fcec" targetNamespace="http://schemas.microsoft.com/office/2006/metadata/properties" ma:root="true" ma:fieldsID="a5d9e3e5ff49d7a24cb0232981ea8bcf" ns2:_="" ns3:_="">
    <xsd:import namespace="a6b75b90-33a9-4260-a32a-4bd760c6112e"/>
    <xsd:import namespace="639ff657-4ae9-4faa-bde0-08261d55fce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b75b90-33a9-4260-a32a-4bd760c611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da5eb43-1a84-493d-b4e9-610ffd28265b"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39ff657-4ae9-4faa-bde0-08261d55fce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f00411fe-4776-4a28-b85d-f0187200023c}" ma:internalName="TaxCatchAll" ma:showField="CatchAllData" ma:web="639ff657-4ae9-4faa-bde0-08261d55fce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6b75b90-33a9-4260-a32a-4bd760c6112e">
      <Terms xmlns="http://schemas.microsoft.com/office/infopath/2007/PartnerControls"/>
    </lcf76f155ced4ddcb4097134ff3c332f>
    <TaxCatchAll xmlns="639ff657-4ae9-4faa-bde0-08261d55fcec" xsi:nil="true"/>
  </documentManagement>
</p:properties>
</file>

<file path=customXml/itemProps1.xml><?xml version="1.0" encoding="utf-8"?>
<ds:datastoreItem xmlns:ds="http://schemas.openxmlformats.org/officeDocument/2006/customXml" ds:itemID="{0C38169B-1C95-49B0-A589-08EE2655EA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b75b90-33a9-4260-a32a-4bd760c6112e"/>
    <ds:schemaRef ds:uri="639ff657-4ae9-4faa-bde0-08261d55fce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55CA76F-D833-4A94-8712-42A44EF63722}">
  <ds:schemaRefs>
    <ds:schemaRef ds:uri="http://schemas.microsoft.com/sharepoint/v3/contenttype/forms"/>
  </ds:schemaRefs>
</ds:datastoreItem>
</file>

<file path=customXml/itemProps3.xml><?xml version="1.0" encoding="utf-8"?>
<ds:datastoreItem xmlns:ds="http://schemas.openxmlformats.org/officeDocument/2006/customXml" ds:itemID="{4BF8B7FF-5679-4310-BBCF-BEB73C05F83D}">
  <ds:schemaRefs>
    <ds:schemaRef ds:uri="1eede84e-1af2-42f6-9d86-3cba0be90ec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a6b75b90-33a9-4260-a32a-4bd760c6112e"/>
    <ds:schemaRef ds:uri="639ff657-4ae9-4faa-bde0-08261d55fcec"/>
  </ds:schemaRefs>
</ds:datastoreItem>
</file>

<file path=docProps/app.xml><?xml version="1.0" encoding="utf-8"?>
<Properties xmlns="http://schemas.openxmlformats.org/officeDocument/2006/extended-properties" xmlns:vt="http://schemas.openxmlformats.org/officeDocument/2006/docPropsVTypes">
  <Template>PPT_Template_16_9_V3.potx</Template>
  <TotalTime>481</TotalTime>
  <Words>3999</Words>
  <Application>Microsoft Office PowerPoint</Application>
  <PresentationFormat>Widescreen</PresentationFormat>
  <Paragraphs>361</Paragraphs>
  <Slides>18</Slides>
  <Notes>18</Notes>
  <HiddenSlides>0</HiddenSlides>
  <MMClips>18</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ACU Presentation - Widescreen</vt:lpstr>
      <vt:lpstr>Fixed term employment  Final implementation of regulatory changes for higher education</vt:lpstr>
      <vt:lpstr>Table of Contents</vt:lpstr>
      <vt:lpstr>PowerPoint Presentation</vt:lpstr>
      <vt:lpstr>Summary Recap </vt:lpstr>
      <vt:lpstr>Summary Recap</vt:lpstr>
      <vt:lpstr>PowerPoint Presentation</vt:lpstr>
      <vt:lpstr>Exceptions</vt:lpstr>
      <vt:lpstr>ACU EA fixed term reasons</vt:lpstr>
      <vt:lpstr>ACU EA fixed term reasons</vt:lpstr>
      <vt:lpstr>Key fixed term reasons</vt:lpstr>
      <vt:lpstr>Key fixed term reasons</vt:lpstr>
      <vt:lpstr>Key fixed term reasons and their proper use</vt:lpstr>
      <vt:lpstr>PowerPoint Presentation</vt:lpstr>
      <vt:lpstr>PowerPoint Presentation</vt:lpstr>
      <vt:lpstr>PowerPoint Presentation</vt:lpstr>
      <vt:lpstr>PowerPoint Presentation</vt:lpstr>
      <vt:lpstr>Next Steps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ACU Presentation</dc:title>
  <dc:subject/>
  <dc:creator>Husnen Rupani;Simone.Byrnes@acu.edu.au</dc:creator>
  <cp:keywords/>
  <dc:description/>
  <cp:lastModifiedBy>Joanne Jarjoura</cp:lastModifiedBy>
  <cp:revision>12</cp:revision>
  <cp:lastPrinted>2024-04-08T23:53:12Z</cp:lastPrinted>
  <dcterms:created xsi:type="dcterms:W3CDTF">2017-05-11T09:33:32Z</dcterms:created>
  <dcterms:modified xsi:type="dcterms:W3CDTF">2025-10-29T22:20:13Z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0x010100726395BD21B82E459FBC87CDE8A7CF3A</vt:lpwstr>
  </property>
  <property fmtid="{D5CDD505-2E9C-101B-9397-08002B2CF9AE}" pid="3" name="Order">
    <vt:r8>109200</vt:r8>
  </property>
  <property fmtid="{D5CDD505-2E9C-101B-9397-08002B2CF9AE}" pid="4" name="MediaServiceImageTags">
    <vt:lpwstr/>
  </property>
</Properties>
</file>