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72" r:id="rId5"/>
  </p:sldMasterIdLst>
  <p:notesMasterIdLst>
    <p:notesMasterId r:id="rId18"/>
  </p:notesMasterIdLst>
  <p:handoutMasterIdLst>
    <p:handoutMasterId r:id="rId19"/>
  </p:handoutMasterIdLst>
  <p:sldIdLst>
    <p:sldId id="256" r:id="rId6"/>
    <p:sldId id="287" r:id="rId7"/>
    <p:sldId id="296" r:id="rId8"/>
    <p:sldId id="294" r:id="rId9"/>
    <p:sldId id="295" r:id="rId10"/>
    <p:sldId id="288" r:id="rId11"/>
    <p:sldId id="289" r:id="rId12"/>
    <p:sldId id="290" r:id="rId13"/>
    <p:sldId id="291" r:id="rId14"/>
    <p:sldId id="292" r:id="rId15"/>
    <p:sldId id="293" r:id="rId16"/>
    <p:sldId id="276" r:id="rId17"/>
  </p:sldIdLst>
  <p:sldSz cx="9144000" cy="6858000" type="screen4x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0723" autoAdjust="0"/>
  </p:normalViewPr>
  <p:slideViewPr>
    <p:cSldViewPr snapToGrid="0" snapToObjects="1">
      <p:cViewPr varScale="1">
        <p:scale>
          <a:sx n="92" d="100"/>
          <a:sy n="92" d="100"/>
        </p:scale>
        <p:origin x="-13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2355059784193602"/>
          <c:y val="0.18134726245000199"/>
          <c:w val="0.65004089291966005"/>
          <c:h val="0.7875299887656499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Service Lead (normally a service directorate)</c:v>
                </c:pt>
              </c:strCache>
            </c:strRef>
          </c:tx>
          <c:spPr>
            <a:solidFill>
              <a:srgbClr val="D60000"/>
            </a:solidFill>
          </c:spPr>
          <c:invertIfNegative val="0"/>
          <c:cat>
            <c:strRef>
              <c:f>Sheet1!$A$2:$A$22</c:f>
              <c:strCache>
                <c:ptCount val="21"/>
                <c:pt idx="0">
                  <c:v>Legal services</c:v>
                </c:pt>
                <c:pt idx="1">
                  <c:v>Catholic Intellectual &amp; spiritual tradition</c:v>
                </c:pt>
                <c:pt idx="2">
                  <c:v>Health &amp; safety </c:v>
                </c:pt>
                <c:pt idx="3">
                  <c:v>Strategic services</c:v>
                </c:pt>
                <c:pt idx="4">
                  <c:v>Engagement and comms</c:v>
                </c:pt>
                <c:pt idx="5">
                  <c:v>Compliance &amp; assurance </c:v>
                </c:pt>
                <c:pt idx="6">
                  <c:v>Senate, secretariat &amp; committee </c:v>
                </c:pt>
                <c:pt idx="7">
                  <c:v>Courses &amp; student pathways</c:v>
                </c:pt>
                <c:pt idx="8">
                  <c:v>Procurement </c:v>
                </c:pt>
                <c:pt idx="9">
                  <c:v>QIAP</c:v>
                </c:pt>
                <c:pt idx="10">
                  <c:v>Research support </c:v>
                </c:pt>
                <c:pt idx="11">
                  <c:v>Fin Services</c:v>
                </c:pt>
                <c:pt idx="12">
                  <c:v>Property &amp; ops mgmt</c:v>
                </c:pt>
                <c:pt idx="13">
                  <c:v>Teaching support </c:v>
                </c:pt>
                <c:pt idx="14">
                  <c:v>Student engagement </c:v>
                </c:pt>
                <c:pt idx="15">
                  <c:v>HR</c:v>
                </c:pt>
                <c:pt idx="16">
                  <c:v>Marketing &amp; comms</c:v>
                </c:pt>
                <c:pt idx="17">
                  <c:v>Library services</c:v>
                </c:pt>
                <c:pt idx="18">
                  <c:v>Student admin </c:v>
                </c:pt>
                <c:pt idx="19">
                  <c:v>ICT</c:v>
                </c:pt>
                <c:pt idx="20">
                  <c:v>General Admin</c:v>
                </c:pt>
              </c:strCache>
            </c:strRef>
          </c:cat>
          <c:val>
            <c:numRef>
              <c:f>Sheet1!$B$2:$B$22</c:f>
              <c:numCache>
                <c:formatCode>0</c:formatCode>
                <c:ptCount val="21"/>
                <c:pt idx="0">
                  <c:v>2.2599999999999998</c:v>
                </c:pt>
                <c:pt idx="1">
                  <c:v>4.6460000000000008</c:v>
                </c:pt>
                <c:pt idx="2">
                  <c:v>0.78</c:v>
                </c:pt>
                <c:pt idx="3">
                  <c:v>1.1000000000000001</c:v>
                </c:pt>
                <c:pt idx="4">
                  <c:v>4.95</c:v>
                </c:pt>
                <c:pt idx="5">
                  <c:v>1.27</c:v>
                </c:pt>
                <c:pt idx="6">
                  <c:v>2.0299999999999998</c:v>
                </c:pt>
                <c:pt idx="7">
                  <c:v>6.46</c:v>
                </c:pt>
                <c:pt idx="8">
                  <c:v>0</c:v>
                </c:pt>
                <c:pt idx="9">
                  <c:v>9</c:v>
                </c:pt>
                <c:pt idx="10">
                  <c:v>16.489999999999981</c:v>
                </c:pt>
                <c:pt idx="11">
                  <c:v>15.775</c:v>
                </c:pt>
                <c:pt idx="12" formatCode="0.0">
                  <c:v>45.400300000000001</c:v>
                </c:pt>
                <c:pt idx="13">
                  <c:v>6.73</c:v>
                </c:pt>
                <c:pt idx="14" formatCode="0.0">
                  <c:v>37.619900000000001</c:v>
                </c:pt>
                <c:pt idx="15" formatCode="0.0">
                  <c:v>36</c:v>
                </c:pt>
                <c:pt idx="16" formatCode="0.0">
                  <c:v>30.398499999999999</c:v>
                </c:pt>
                <c:pt idx="17" formatCode="0.0">
                  <c:v>86.71</c:v>
                </c:pt>
                <c:pt idx="18">
                  <c:v>45.56</c:v>
                </c:pt>
                <c:pt idx="19" formatCode="0.0">
                  <c:v>82.875999999999976</c:v>
                </c:pt>
                <c:pt idx="20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Faculties &amp; Schools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invertIfNegative val="0"/>
          <c:cat>
            <c:strRef>
              <c:f>Sheet1!$A$2:$A$22</c:f>
              <c:strCache>
                <c:ptCount val="21"/>
                <c:pt idx="0">
                  <c:v>Legal services</c:v>
                </c:pt>
                <c:pt idx="1">
                  <c:v>Catholic Intellectual &amp; spiritual tradition</c:v>
                </c:pt>
                <c:pt idx="2">
                  <c:v>Health &amp; safety </c:v>
                </c:pt>
                <c:pt idx="3">
                  <c:v>Strategic services</c:v>
                </c:pt>
                <c:pt idx="4">
                  <c:v>Engagement and comms</c:v>
                </c:pt>
                <c:pt idx="5">
                  <c:v>Compliance &amp; assurance </c:v>
                </c:pt>
                <c:pt idx="6">
                  <c:v>Senate, secretariat &amp; committee </c:v>
                </c:pt>
                <c:pt idx="7">
                  <c:v>Courses &amp; student pathways</c:v>
                </c:pt>
                <c:pt idx="8">
                  <c:v>Procurement </c:v>
                </c:pt>
                <c:pt idx="9">
                  <c:v>QIAP</c:v>
                </c:pt>
                <c:pt idx="10">
                  <c:v>Research support </c:v>
                </c:pt>
                <c:pt idx="11">
                  <c:v>Fin Services</c:v>
                </c:pt>
                <c:pt idx="12">
                  <c:v>Property &amp; ops mgmt</c:v>
                </c:pt>
                <c:pt idx="13">
                  <c:v>Teaching support </c:v>
                </c:pt>
                <c:pt idx="14">
                  <c:v>Student engagement </c:v>
                </c:pt>
                <c:pt idx="15">
                  <c:v>HR</c:v>
                </c:pt>
                <c:pt idx="16">
                  <c:v>Marketing &amp; comms</c:v>
                </c:pt>
                <c:pt idx="17">
                  <c:v>Library services</c:v>
                </c:pt>
                <c:pt idx="18">
                  <c:v>Student admin </c:v>
                </c:pt>
                <c:pt idx="19">
                  <c:v>ICT</c:v>
                </c:pt>
                <c:pt idx="20">
                  <c:v>General Admin</c:v>
                </c:pt>
              </c:strCache>
            </c:strRef>
          </c:cat>
          <c:val>
            <c:numRef>
              <c:f>Sheet1!$C$2:$C$22</c:f>
              <c:numCache>
                <c:formatCode>0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4.8623999999999974</c:v>
                </c:pt>
                <c:pt idx="3">
                  <c:v>0.4</c:v>
                </c:pt>
                <c:pt idx="4" formatCode="0.0">
                  <c:v>4.7393587044534469</c:v>
                </c:pt>
                <c:pt idx="5">
                  <c:v>5.7771666666666643</c:v>
                </c:pt>
                <c:pt idx="6">
                  <c:v>9.1001666666666665</c:v>
                </c:pt>
                <c:pt idx="7">
                  <c:v>5.7203740890688266</c:v>
                </c:pt>
                <c:pt idx="8">
                  <c:v>10.633811695906431</c:v>
                </c:pt>
                <c:pt idx="9">
                  <c:v>3.2200036630036628</c:v>
                </c:pt>
                <c:pt idx="10">
                  <c:v>15.2287</c:v>
                </c:pt>
                <c:pt idx="11">
                  <c:v>7.9114735878156957</c:v>
                </c:pt>
                <c:pt idx="12" formatCode="0.0">
                  <c:v>1.0042</c:v>
                </c:pt>
                <c:pt idx="13">
                  <c:v>39.011655529850238</c:v>
                </c:pt>
                <c:pt idx="14" formatCode="0.0">
                  <c:v>1.4265000000000001</c:v>
                </c:pt>
                <c:pt idx="15" formatCode="0.0">
                  <c:v>6.2561792301265946</c:v>
                </c:pt>
                <c:pt idx="16" formatCode="0.0">
                  <c:v>6.43139473684211</c:v>
                </c:pt>
                <c:pt idx="17">
                  <c:v>0</c:v>
                </c:pt>
                <c:pt idx="18">
                  <c:v>30.497935357624829</c:v>
                </c:pt>
                <c:pt idx="19" formatCode="0.0">
                  <c:v>2.3077999999999999</c:v>
                </c:pt>
                <c:pt idx="20">
                  <c:v>60.018033918128602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COO/Corporate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</c:spPr>
          <c:invertIfNegative val="0"/>
          <c:cat>
            <c:strRef>
              <c:f>Sheet1!$A$2:$A$22</c:f>
              <c:strCache>
                <c:ptCount val="21"/>
                <c:pt idx="0">
                  <c:v>Legal services</c:v>
                </c:pt>
                <c:pt idx="1">
                  <c:v>Catholic Intellectual &amp; spiritual tradition</c:v>
                </c:pt>
                <c:pt idx="2">
                  <c:v>Health &amp; safety </c:v>
                </c:pt>
                <c:pt idx="3">
                  <c:v>Strategic services</c:v>
                </c:pt>
                <c:pt idx="4">
                  <c:v>Engagement and comms</c:v>
                </c:pt>
                <c:pt idx="5">
                  <c:v>Compliance &amp; assurance </c:v>
                </c:pt>
                <c:pt idx="6">
                  <c:v>Senate, secretariat &amp; committee </c:v>
                </c:pt>
                <c:pt idx="7">
                  <c:v>Courses &amp; student pathways</c:v>
                </c:pt>
                <c:pt idx="8">
                  <c:v>Procurement </c:v>
                </c:pt>
                <c:pt idx="9">
                  <c:v>QIAP</c:v>
                </c:pt>
                <c:pt idx="10">
                  <c:v>Research support </c:v>
                </c:pt>
                <c:pt idx="11">
                  <c:v>Fin Services</c:v>
                </c:pt>
                <c:pt idx="12">
                  <c:v>Property &amp; ops mgmt</c:v>
                </c:pt>
                <c:pt idx="13">
                  <c:v>Teaching support </c:v>
                </c:pt>
                <c:pt idx="14">
                  <c:v>Student engagement </c:v>
                </c:pt>
                <c:pt idx="15">
                  <c:v>HR</c:v>
                </c:pt>
                <c:pt idx="16">
                  <c:v>Marketing &amp; comms</c:v>
                </c:pt>
                <c:pt idx="17">
                  <c:v>Library services</c:v>
                </c:pt>
                <c:pt idx="18">
                  <c:v>Student admin </c:v>
                </c:pt>
                <c:pt idx="19">
                  <c:v>ICT</c:v>
                </c:pt>
                <c:pt idx="20">
                  <c:v>General Admin</c:v>
                </c:pt>
              </c:strCache>
            </c:strRef>
          </c:cat>
          <c:val>
            <c:numRef>
              <c:f>Sheet1!$D$2:$D$22</c:f>
              <c:numCache>
                <c:formatCode>0</c:formatCode>
                <c:ptCount val="21"/>
                <c:pt idx="0">
                  <c:v>0.34</c:v>
                </c:pt>
                <c:pt idx="1">
                  <c:v>0.12</c:v>
                </c:pt>
                <c:pt idx="2">
                  <c:v>1.42</c:v>
                </c:pt>
                <c:pt idx="3">
                  <c:v>3.8039999999999989</c:v>
                </c:pt>
                <c:pt idx="4">
                  <c:v>1.7</c:v>
                </c:pt>
                <c:pt idx="5">
                  <c:v>3.86</c:v>
                </c:pt>
                <c:pt idx="6">
                  <c:v>3.07</c:v>
                </c:pt>
                <c:pt idx="7">
                  <c:v>4.96</c:v>
                </c:pt>
                <c:pt idx="8">
                  <c:v>8.3865000000000052</c:v>
                </c:pt>
                <c:pt idx="9">
                  <c:v>15.2</c:v>
                </c:pt>
                <c:pt idx="10">
                  <c:v>0.56999999999999995</c:v>
                </c:pt>
                <c:pt idx="11">
                  <c:v>11.4</c:v>
                </c:pt>
                <c:pt idx="12" formatCode="0.0">
                  <c:v>4.7199999999999989</c:v>
                </c:pt>
                <c:pt idx="13">
                  <c:v>1.370000000000001</c:v>
                </c:pt>
                <c:pt idx="14" formatCode="0.0">
                  <c:v>1.95</c:v>
                </c:pt>
                <c:pt idx="15" formatCode="0.0">
                  <c:v>6.6999999999999957</c:v>
                </c:pt>
                <c:pt idx="16" formatCode="0.0">
                  <c:v>4.402000000000001</c:v>
                </c:pt>
                <c:pt idx="17">
                  <c:v>0</c:v>
                </c:pt>
                <c:pt idx="18">
                  <c:v>1.38</c:v>
                </c:pt>
                <c:pt idx="19" formatCode="0.0">
                  <c:v>19.19400000000002</c:v>
                </c:pt>
                <c:pt idx="20">
                  <c:v>27.561642857142822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Students, Learning &amp; Teaching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Pt>
            <c:idx val="20"/>
            <c:invertIfNegative val="0"/>
            <c:bubble3D val="0"/>
          </c:dPt>
          <c:cat>
            <c:strRef>
              <c:f>Sheet1!$A$2:$A$22</c:f>
              <c:strCache>
                <c:ptCount val="21"/>
                <c:pt idx="0">
                  <c:v>Legal services</c:v>
                </c:pt>
                <c:pt idx="1">
                  <c:v>Catholic Intellectual &amp; spiritual tradition</c:v>
                </c:pt>
                <c:pt idx="2">
                  <c:v>Health &amp; safety </c:v>
                </c:pt>
                <c:pt idx="3">
                  <c:v>Strategic services</c:v>
                </c:pt>
                <c:pt idx="4">
                  <c:v>Engagement and comms</c:v>
                </c:pt>
                <c:pt idx="5">
                  <c:v>Compliance &amp; assurance </c:v>
                </c:pt>
                <c:pt idx="6">
                  <c:v>Senate, secretariat &amp; committee </c:v>
                </c:pt>
                <c:pt idx="7">
                  <c:v>Courses &amp; student pathways</c:v>
                </c:pt>
                <c:pt idx="8">
                  <c:v>Procurement </c:v>
                </c:pt>
                <c:pt idx="9">
                  <c:v>QIAP</c:v>
                </c:pt>
                <c:pt idx="10">
                  <c:v>Research support </c:v>
                </c:pt>
                <c:pt idx="11">
                  <c:v>Fin Services</c:v>
                </c:pt>
                <c:pt idx="12">
                  <c:v>Property &amp; ops mgmt</c:v>
                </c:pt>
                <c:pt idx="13">
                  <c:v>Teaching support </c:v>
                </c:pt>
                <c:pt idx="14">
                  <c:v>Student engagement </c:v>
                </c:pt>
                <c:pt idx="15">
                  <c:v>HR</c:v>
                </c:pt>
                <c:pt idx="16">
                  <c:v>Marketing &amp; comms</c:v>
                </c:pt>
                <c:pt idx="17">
                  <c:v>Library services</c:v>
                </c:pt>
                <c:pt idx="18">
                  <c:v>Student admin </c:v>
                </c:pt>
                <c:pt idx="19">
                  <c:v>ICT</c:v>
                </c:pt>
                <c:pt idx="20">
                  <c:v>General Admin</c:v>
                </c:pt>
              </c:strCache>
            </c:strRef>
          </c:cat>
          <c:val>
            <c:numRef>
              <c:f>Sheet1!$E$2:$E$22</c:f>
              <c:numCache>
                <c:formatCode>0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0.3377</c:v>
                </c:pt>
                <c:pt idx="3">
                  <c:v>0.69499999999999995</c:v>
                </c:pt>
                <c:pt idx="4">
                  <c:v>2.992700000000001</c:v>
                </c:pt>
                <c:pt idx="5">
                  <c:v>1.6900000000000011</c:v>
                </c:pt>
                <c:pt idx="6">
                  <c:v>2.5099999999999998</c:v>
                </c:pt>
                <c:pt idx="7">
                  <c:v>1.639999999999999</c:v>
                </c:pt>
                <c:pt idx="8">
                  <c:v>2.0409000000000002</c:v>
                </c:pt>
                <c:pt idx="9">
                  <c:v>3.2280000000000002</c:v>
                </c:pt>
                <c:pt idx="10">
                  <c:v>1</c:v>
                </c:pt>
                <c:pt idx="11">
                  <c:v>2.7450000000000001</c:v>
                </c:pt>
                <c:pt idx="12" formatCode="0.0">
                  <c:v>2.4799999999999991</c:v>
                </c:pt>
                <c:pt idx="13">
                  <c:v>4.5034000000000001</c:v>
                </c:pt>
                <c:pt idx="14" formatCode="0.0">
                  <c:v>7.835</c:v>
                </c:pt>
                <c:pt idx="15" formatCode="0.0">
                  <c:v>6.6519999999999957</c:v>
                </c:pt>
                <c:pt idx="16" formatCode="0.0">
                  <c:v>6.4255000000000004</c:v>
                </c:pt>
                <c:pt idx="17">
                  <c:v>0.50000000000001399</c:v>
                </c:pt>
                <c:pt idx="18">
                  <c:v>2.9495</c:v>
                </c:pt>
                <c:pt idx="19" formatCode="0.0">
                  <c:v>0.91500000000000004</c:v>
                </c:pt>
                <c:pt idx="20">
                  <c:v>10.4254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Office of the Provost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Sheet1!$A$2:$A$22</c:f>
              <c:strCache>
                <c:ptCount val="21"/>
                <c:pt idx="0">
                  <c:v>Legal services</c:v>
                </c:pt>
                <c:pt idx="1">
                  <c:v>Catholic Intellectual &amp; spiritual tradition</c:v>
                </c:pt>
                <c:pt idx="2">
                  <c:v>Health &amp; safety </c:v>
                </c:pt>
                <c:pt idx="3">
                  <c:v>Strategic services</c:v>
                </c:pt>
                <c:pt idx="4">
                  <c:v>Engagement and comms</c:v>
                </c:pt>
                <c:pt idx="5">
                  <c:v>Compliance &amp; assurance </c:v>
                </c:pt>
                <c:pt idx="6">
                  <c:v>Senate, secretariat &amp; committee </c:v>
                </c:pt>
                <c:pt idx="7">
                  <c:v>Courses &amp; student pathways</c:v>
                </c:pt>
                <c:pt idx="8">
                  <c:v>Procurement </c:v>
                </c:pt>
                <c:pt idx="9">
                  <c:v>QIAP</c:v>
                </c:pt>
                <c:pt idx="10">
                  <c:v>Research support </c:v>
                </c:pt>
                <c:pt idx="11">
                  <c:v>Fin Services</c:v>
                </c:pt>
                <c:pt idx="12">
                  <c:v>Property &amp; ops mgmt</c:v>
                </c:pt>
                <c:pt idx="13">
                  <c:v>Teaching support </c:v>
                </c:pt>
                <c:pt idx="14">
                  <c:v>Student engagement </c:v>
                </c:pt>
                <c:pt idx="15">
                  <c:v>HR</c:v>
                </c:pt>
                <c:pt idx="16">
                  <c:v>Marketing &amp; comms</c:v>
                </c:pt>
                <c:pt idx="17">
                  <c:v>Library services</c:v>
                </c:pt>
                <c:pt idx="18">
                  <c:v>Student admin </c:v>
                </c:pt>
                <c:pt idx="19">
                  <c:v>ICT</c:v>
                </c:pt>
                <c:pt idx="20">
                  <c:v>General Admin</c:v>
                </c:pt>
              </c:strCache>
            </c:strRef>
          </c:cat>
          <c:val>
            <c:numRef>
              <c:f>Sheet1!$F$2:$F$22</c:f>
              <c:numCache>
                <c:formatCode>0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7.0000000000000007E-2</c:v>
                </c:pt>
                <c:pt idx="3">
                  <c:v>6.8</c:v>
                </c:pt>
                <c:pt idx="4">
                  <c:v>2.6545000000000001</c:v>
                </c:pt>
                <c:pt idx="5">
                  <c:v>5.2274999999999956</c:v>
                </c:pt>
                <c:pt idx="6">
                  <c:v>1.8</c:v>
                </c:pt>
                <c:pt idx="7">
                  <c:v>0.46</c:v>
                </c:pt>
                <c:pt idx="8">
                  <c:v>0.6</c:v>
                </c:pt>
                <c:pt idx="9">
                  <c:v>0.79</c:v>
                </c:pt>
                <c:pt idx="10">
                  <c:v>0</c:v>
                </c:pt>
                <c:pt idx="11">
                  <c:v>1.83</c:v>
                </c:pt>
                <c:pt idx="12">
                  <c:v>0.16</c:v>
                </c:pt>
                <c:pt idx="13">
                  <c:v>3.8210549999999981</c:v>
                </c:pt>
                <c:pt idx="14" formatCode="0.0">
                  <c:v>6.4569999999999999</c:v>
                </c:pt>
                <c:pt idx="15" formatCode="0.0">
                  <c:v>0.83489999999999998</c:v>
                </c:pt>
                <c:pt idx="16" formatCode="0.0">
                  <c:v>16.094000000000001</c:v>
                </c:pt>
                <c:pt idx="17">
                  <c:v>0</c:v>
                </c:pt>
                <c:pt idx="18">
                  <c:v>11.1585</c:v>
                </c:pt>
                <c:pt idx="19" formatCode="0.0">
                  <c:v>0.36</c:v>
                </c:pt>
                <c:pt idx="20">
                  <c:v>7.08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Research</c:v>
                </c:pt>
              </c:strCache>
            </c:strRef>
          </c:tx>
          <c:spPr>
            <a:solidFill>
              <a:srgbClr val="82388E"/>
            </a:solidFill>
            <a:ln w="3175">
              <a:noFill/>
            </a:ln>
          </c:spPr>
          <c:invertIfNegative val="0"/>
          <c:cat>
            <c:strRef>
              <c:f>Sheet1!$A$2:$A$22</c:f>
              <c:strCache>
                <c:ptCount val="21"/>
                <c:pt idx="0">
                  <c:v>Legal services</c:v>
                </c:pt>
                <c:pt idx="1">
                  <c:v>Catholic Intellectual &amp; spiritual tradition</c:v>
                </c:pt>
                <c:pt idx="2">
                  <c:v>Health &amp; safety </c:v>
                </c:pt>
                <c:pt idx="3">
                  <c:v>Strategic services</c:v>
                </c:pt>
                <c:pt idx="4">
                  <c:v>Engagement and comms</c:v>
                </c:pt>
                <c:pt idx="5">
                  <c:v>Compliance &amp; assurance </c:v>
                </c:pt>
                <c:pt idx="6">
                  <c:v>Senate, secretariat &amp; committee </c:v>
                </c:pt>
                <c:pt idx="7">
                  <c:v>Courses &amp; student pathways</c:v>
                </c:pt>
                <c:pt idx="8">
                  <c:v>Procurement </c:v>
                </c:pt>
                <c:pt idx="9">
                  <c:v>QIAP</c:v>
                </c:pt>
                <c:pt idx="10">
                  <c:v>Research support </c:v>
                </c:pt>
                <c:pt idx="11">
                  <c:v>Fin Services</c:v>
                </c:pt>
                <c:pt idx="12">
                  <c:v>Property &amp; ops mgmt</c:v>
                </c:pt>
                <c:pt idx="13">
                  <c:v>Teaching support </c:v>
                </c:pt>
                <c:pt idx="14">
                  <c:v>Student engagement </c:v>
                </c:pt>
                <c:pt idx="15">
                  <c:v>HR</c:v>
                </c:pt>
                <c:pt idx="16">
                  <c:v>Marketing &amp; comms</c:v>
                </c:pt>
                <c:pt idx="17">
                  <c:v>Library services</c:v>
                </c:pt>
                <c:pt idx="18">
                  <c:v>Student admin </c:v>
                </c:pt>
                <c:pt idx="19">
                  <c:v>ICT</c:v>
                </c:pt>
                <c:pt idx="20">
                  <c:v>General Admin</c:v>
                </c:pt>
              </c:strCache>
            </c:strRef>
          </c:cat>
          <c:val>
            <c:numRef>
              <c:f>Sheet1!$G$2:$G$22</c:f>
              <c:numCache>
                <c:formatCode>0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0.1</c:v>
                </c:pt>
                <c:pt idx="10">
                  <c:v>0</c:v>
                </c:pt>
                <c:pt idx="11">
                  <c:v>1</c:v>
                </c:pt>
                <c:pt idx="12">
                  <c:v>0</c:v>
                </c:pt>
                <c:pt idx="13">
                  <c:v>0</c:v>
                </c:pt>
                <c:pt idx="14" formatCode="0.0">
                  <c:v>0</c:v>
                </c:pt>
                <c:pt idx="15" formatCode="0.0">
                  <c:v>0.1</c:v>
                </c:pt>
                <c:pt idx="16" formatCode="0.0">
                  <c:v>0</c:v>
                </c:pt>
                <c:pt idx="17">
                  <c:v>0</c:v>
                </c:pt>
                <c:pt idx="18">
                  <c:v>0</c:v>
                </c:pt>
                <c:pt idx="19" formatCode="0.0">
                  <c:v>0</c:v>
                </c:pt>
                <c:pt idx="20">
                  <c:v>2.5099999999999998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Office of the Vice-Chancellor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Sheet1!$A$2:$A$22</c:f>
              <c:strCache>
                <c:ptCount val="21"/>
                <c:pt idx="0">
                  <c:v>Legal services</c:v>
                </c:pt>
                <c:pt idx="1">
                  <c:v>Catholic Intellectual &amp; spiritual tradition</c:v>
                </c:pt>
                <c:pt idx="2">
                  <c:v>Health &amp; safety </c:v>
                </c:pt>
                <c:pt idx="3">
                  <c:v>Strategic services</c:v>
                </c:pt>
                <c:pt idx="4">
                  <c:v>Engagement and comms</c:v>
                </c:pt>
                <c:pt idx="5">
                  <c:v>Compliance &amp; assurance </c:v>
                </c:pt>
                <c:pt idx="6">
                  <c:v>Senate, secretariat &amp; committee </c:v>
                </c:pt>
                <c:pt idx="7">
                  <c:v>Courses &amp; student pathways</c:v>
                </c:pt>
                <c:pt idx="8">
                  <c:v>Procurement </c:v>
                </c:pt>
                <c:pt idx="9">
                  <c:v>QIAP</c:v>
                </c:pt>
                <c:pt idx="10">
                  <c:v>Research support </c:v>
                </c:pt>
                <c:pt idx="11">
                  <c:v>Fin Services</c:v>
                </c:pt>
                <c:pt idx="12">
                  <c:v>Property &amp; ops mgmt</c:v>
                </c:pt>
                <c:pt idx="13">
                  <c:v>Teaching support </c:v>
                </c:pt>
                <c:pt idx="14">
                  <c:v>Student engagement </c:v>
                </c:pt>
                <c:pt idx="15">
                  <c:v>HR</c:v>
                </c:pt>
                <c:pt idx="16">
                  <c:v>Marketing &amp; comms</c:v>
                </c:pt>
                <c:pt idx="17">
                  <c:v>Library services</c:v>
                </c:pt>
                <c:pt idx="18">
                  <c:v>Student admin </c:v>
                </c:pt>
                <c:pt idx="19">
                  <c:v>ICT</c:v>
                </c:pt>
                <c:pt idx="20">
                  <c:v>General Admin</c:v>
                </c:pt>
              </c:strCache>
            </c:strRef>
          </c:cat>
          <c:val>
            <c:numRef>
              <c:f>Sheet1!$H$2:$H$22</c:f>
              <c:numCache>
                <c:formatCode>0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0.2</c:v>
                </c:pt>
                <c:pt idx="4">
                  <c:v>0.48499999999999999</c:v>
                </c:pt>
                <c:pt idx="5">
                  <c:v>0</c:v>
                </c:pt>
                <c:pt idx="6">
                  <c:v>0.25</c:v>
                </c:pt>
                <c:pt idx="7">
                  <c:v>0</c:v>
                </c:pt>
                <c:pt idx="8">
                  <c:v>0.125</c:v>
                </c:pt>
                <c:pt idx="9">
                  <c:v>0</c:v>
                </c:pt>
                <c:pt idx="10">
                  <c:v>0</c:v>
                </c:pt>
                <c:pt idx="11">
                  <c:v>7.4999999999999997E-2</c:v>
                </c:pt>
                <c:pt idx="12">
                  <c:v>0</c:v>
                </c:pt>
                <c:pt idx="13">
                  <c:v>0</c:v>
                </c:pt>
                <c:pt idx="14" formatCode="0.0">
                  <c:v>0</c:v>
                </c:pt>
                <c:pt idx="15" formatCode="0.0">
                  <c:v>0</c:v>
                </c:pt>
                <c:pt idx="16" formatCode="0.0">
                  <c:v>0.125</c:v>
                </c:pt>
                <c:pt idx="17">
                  <c:v>0</c:v>
                </c:pt>
                <c:pt idx="18">
                  <c:v>0</c:v>
                </c:pt>
                <c:pt idx="19" formatCode="0.0">
                  <c:v>0</c:v>
                </c:pt>
                <c:pt idx="20">
                  <c:v>1.9750000000000001</c:v>
                </c:pt>
              </c:numCache>
            </c:numRef>
          </c:val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Identity &amp; Mission</c:v>
                </c:pt>
              </c:strCache>
            </c:strRef>
          </c:tx>
          <c:spPr>
            <a:solidFill>
              <a:srgbClr val="66FF66"/>
            </a:solidFill>
            <a:ln>
              <a:noFill/>
            </a:ln>
          </c:spPr>
          <c:invertIfNegative val="0"/>
          <c:cat>
            <c:strRef>
              <c:f>Sheet1!$A$2:$A$22</c:f>
              <c:strCache>
                <c:ptCount val="21"/>
                <c:pt idx="0">
                  <c:v>Legal services</c:v>
                </c:pt>
                <c:pt idx="1">
                  <c:v>Catholic Intellectual &amp; spiritual tradition</c:v>
                </c:pt>
                <c:pt idx="2">
                  <c:v>Health &amp; safety </c:v>
                </c:pt>
                <c:pt idx="3">
                  <c:v>Strategic services</c:v>
                </c:pt>
                <c:pt idx="4">
                  <c:v>Engagement and comms</c:v>
                </c:pt>
                <c:pt idx="5">
                  <c:v>Compliance &amp; assurance </c:v>
                </c:pt>
                <c:pt idx="6">
                  <c:v>Senate, secretariat &amp; committee </c:v>
                </c:pt>
                <c:pt idx="7">
                  <c:v>Courses &amp; student pathways</c:v>
                </c:pt>
                <c:pt idx="8">
                  <c:v>Procurement </c:v>
                </c:pt>
                <c:pt idx="9">
                  <c:v>QIAP</c:v>
                </c:pt>
                <c:pt idx="10">
                  <c:v>Research support </c:v>
                </c:pt>
                <c:pt idx="11">
                  <c:v>Fin Services</c:v>
                </c:pt>
                <c:pt idx="12">
                  <c:v>Property &amp; ops mgmt</c:v>
                </c:pt>
                <c:pt idx="13">
                  <c:v>Teaching support </c:v>
                </c:pt>
                <c:pt idx="14">
                  <c:v>Student engagement </c:v>
                </c:pt>
                <c:pt idx="15">
                  <c:v>HR</c:v>
                </c:pt>
                <c:pt idx="16">
                  <c:v>Marketing &amp; comms</c:v>
                </c:pt>
                <c:pt idx="17">
                  <c:v>Library services</c:v>
                </c:pt>
                <c:pt idx="18">
                  <c:v>Student admin </c:v>
                </c:pt>
                <c:pt idx="19">
                  <c:v>ICT</c:v>
                </c:pt>
                <c:pt idx="20">
                  <c:v>General Admin</c:v>
                </c:pt>
              </c:strCache>
            </c:strRef>
          </c:cat>
          <c:val>
            <c:numRef>
              <c:f>Sheet1!$I$2:$I$22</c:f>
              <c:numCache>
                <c:formatCode>0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0.2</c:v>
                </c:pt>
                <c:pt idx="9">
                  <c:v>0.17799999999999999</c:v>
                </c:pt>
                <c:pt idx="10">
                  <c:v>0</c:v>
                </c:pt>
                <c:pt idx="11">
                  <c:v>0.79500000000000004</c:v>
                </c:pt>
                <c:pt idx="12">
                  <c:v>0</c:v>
                </c:pt>
                <c:pt idx="13">
                  <c:v>0</c:v>
                </c:pt>
                <c:pt idx="14" formatCode="0.0">
                  <c:v>1.1000000000000001</c:v>
                </c:pt>
                <c:pt idx="15" formatCode="0.0">
                  <c:v>0.83489999999999998</c:v>
                </c:pt>
                <c:pt idx="16" formatCode="0.0">
                  <c:v>1.1479999999999999</c:v>
                </c:pt>
                <c:pt idx="17">
                  <c:v>0</c:v>
                </c:pt>
                <c:pt idx="18">
                  <c:v>0.15</c:v>
                </c:pt>
                <c:pt idx="19" formatCode="0.0">
                  <c:v>0</c:v>
                </c:pt>
                <c:pt idx="20">
                  <c:v>1.875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9"/>
        <c:overlap val="100"/>
        <c:axId val="72259456"/>
        <c:axId val="72260992"/>
      </c:barChart>
      <c:catAx>
        <c:axId val="72259456"/>
        <c:scaling>
          <c:orientation val="maxMin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72260992"/>
        <c:crosses val="autoZero"/>
        <c:auto val="1"/>
        <c:lblAlgn val="ctr"/>
        <c:lblOffset val="100"/>
        <c:noMultiLvlLbl val="0"/>
      </c:catAx>
      <c:valAx>
        <c:axId val="72260992"/>
        <c:scaling>
          <c:orientation val="minMax"/>
        </c:scaling>
        <c:delete val="0"/>
        <c:axPos val="t"/>
        <c:numFmt formatCode="#,##0" sourceLinked="0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72259456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100" baseline="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100" baseline="0"/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100" baseline="0"/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sz="1100" baseline="0"/>
            </a:pPr>
            <a:endParaRPr lang="en-US"/>
          </a:p>
        </c:txPr>
      </c:legendEntry>
      <c:legendEntry>
        <c:idx val="4"/>
        <c:txPr>
          <a:bodyPr/>
          <a:lstStyle/>
          <a:p>
            <a:pPr>
              <a:defRPr sz="1100" baseline="0"/>
            </a:pPr>
            <a:endParaRPr lang="en-US"/>
          </a:p>
        </c:txPr>
      </c:legendEntry>
      <c:legendEntry>
        <c:idx val="5"/>
        <c:txPr>
          <a:bodyPr/>
          <a:lstStyle/>
          <a:p>
            <a:pPr>
              <a:defRPr sz="1100" baseline="0"/>
            </a:pPr>
            <a:endParaRPr lang="en-US"/>
          </a:p>
        </c:txPr>
      </c:legendEntry>
      <c:legendEntry>
        <c:idx val="6"/>
        <c:txPr>
          <a:bodyPr/>
          <a:lstStyle/>
          <a:p>
            <a:pPr>
              <a:defRPr sz="1100" baseline="0"/>
            </a:pPr>
            <a:endParaRPr lang="en-US"/>
          </a:p>
        </c:txPr>
      </c:legendEntry>
      <c:legendEntry>
        <c:idx val="7"/>
        <c:txPr>
          <a:bodyPr/>
          <a:lstStyle/>
          <a:p>
            <a:pPr>
              <a:defRPr sz="1100" baseline="0"/>
            </a:pPr>
            <a:endParaRPr lang="en-US"/>
          </a:p>
        </c:txPr>
      </c:legendEntry>
      <c:layout>
        <c:manualLayout>
          <c:xMode val="edge"/>
          <c:yMode val="edge"/>
          <c:x val="0.65353879885794497"/>
          <c:y val="0.194828626126472"/>
          <c:w val="0.33111232623699799"/>
          <c:h val="0.50524496112760997"/>
        </c:manualLayout>
      </c:layout>
      <c:overlay val="0"/>
      <c:spPr>
        <a:noFill/>
        <a:effectLst>
          <a:outerShdw blurRad="50800" dist="50800" dir="5400000" algn="ctr" rotWithShape="0">
            <a:schemeClr val="bg1"/>
          </a:outerShdw>
        </a:effectLst>
      </c:spPr>
      <c:txPr>
        <a:bodyPr/>
        <a:lstStyle/>
        <a:p>
          <a:pPr>
            <a:defRPr sz="1100" baseline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800"/>
      </a:pPr>
      <a:endParaRPr lang="en-US"/>
    </a:p>
  </c:txPr>
  <c:externalData r:id="rId2">
    <c:autoUpdate val="0"/>
  </c:externalData>
  <c:userShapes r:id="rId3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0.10504</cdr:x>
      <cdr:y>0.50836</cdr:y>
    </cdr:from>
    <cdr:to>
      <cdr:x>0.13881</cdr:x>
      <cdr:y>0.70301</cdr:y>
    </cdr:to>
    <cdr:sp macro="" textlink="">
      <cdr:nvSpPr>
        <cdr:cNvPr id="2" name="TextBox 1"/>
        <cdr:cNvSpPr txBox="1"/>
      </cdr:nvSpPr>
      <cdr:spPr>
        <a:xfrm xmlns:a="http://schemas.openxmlformats.org/drawingml/2006/main" rot="16200000">
          <a:off x="637750" y="3151469"/>
          <a:ext cx="1064871" cy="3240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AU" sz="1400" b="1" dirty="0" smtClean="0"/>
            <a:t>SERVICES</a:t>
          </a:r>
          <a:endParaRPr lang="en-AU" sz="1400" b="1" dirty="0"/>
        </a:p>
      </cdr:txBody>
    </cdr:sp>
  </cdr:relSizeAnchor>
  <cdr:relSizeAnchor xmlns:cdr="http://schemas.openxmlformats.org/drawingml/2006/chartDrawing">
    <cdr:from>
      <cdr:x>0.36311</cdr:x>
      <cdr:y>0.04712</cdr:y>
    </cdr:from>
    <cdr:to>
      <cdr:x>0.69246</cdr:x>
      <cdr:y>0.10002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484875" y="257796"/>
          <a:ext cx="3160853" cy="2893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AU" sz="1100" dirty="0"/>
        </a:p>
      </cdr:txBody>
    </cdr:sp>
  </cdr:relSizeAnchor>
  <cdr:relSizeAnchor xmlns:cdr="http://schemas.openxmlformats.org/drawingml/2006/chartDrawing">
    <cdr:from>
      <cdr:x>0.5175</cdr:x>
      <cdr:y>0.02223</cdr:y>
    </cdr:from>
    <cdr:to>
      <cdr:x>0.63125</cdr:x>
      <cdr:y>0.10178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258816" y="100608"/>
          <a:ext cx="93610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AU" sz="1600" b="1" dirty="0" smtClean="0"/>
            <a:t># FTE</a:t>
          </a:r>
          <a:endParaRPr lang="en-AU" sz="16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492"/>
          </a:xfrm>
          <a:prstGeom prst="rect">
            <a:avLst/>
          </a:prstGeom>
        </p:spPr>
        <p:txBody>
          <a:bodyPr vert="horz" lIns="91120" tIns="45560" rIns="91120" bIns="4556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6492"/>
          </a:xfrm>
          <a:prstGeom prst="rect">
            <a:avLst/>
          </a:prstGeom>
        </p:spPr>
        <p:txBody>
          <a:bodyPr vert="horz" lIns="91120" tIns="45560" rIns="91120" bIns="45560" rtlCol="0"/>
          <a:lstStyle>
            <a:lvl1pPr algn="r">
              <a:defRPr sz="1200"/>
            </a:lvl1pPr>
          </a:lstStyle>
          <a:p>
            <a:fld id="{55EFED85-4B37-475E-8AB0-8A6FCA0C024A}" type="datetimeFigureOut">
              <a:rPr lang="en-AU" smtClean="0"/>
              <a:t>14/05/2014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1261"/>
            <a:ext cx="2949787" cy="496492"/>
          </a:xfrm>
          <a:prstGeom prst="rect">
            <a:avLst/>
          </a:prstGeom>
        </p:spPr>
        <p:txBody>
          <a:bodyPr vert="horz" lIns="91120" tIns="45560" rIns="91120" bIns="4556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838" y="9441261"/>
            <a:ext cx="2949787" cy="496492"/>
          </a:xfrm>
          <a:prstGeom prst="rect">
            <a:avLst/>
          </a:prstGeom>
        </p:spPr>
        <p:txBody>
          <a:bodyPr vert="horz" lIns="91120" tIns="45560" rIns="91120" bIns="45560" rtlCol="0" anchor="b"/>
          <a:lstStyle>
            <a:lvl1pPr algn="r">
              <a:defRPr sz="1200"/>
            </a:lvl1pPr>
          </a:lstStyle>
          <a:p>
            <a:fld id="{5D2B9223-9B58-4E43-A496-D8BC17CBC9A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805912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120" tIns="45560" rIns="91120" bIns="4556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120" tIns="45560" rIns="91120" bIns="45560" rtlCol="0"/>
          <a:lstStyle>
            <a:lvl1pPr algn="r">
              <a:defRPr sz="1200"/>
            </a:lvl1pPr>
          </a:lstStyle>
          <a:p>
            <a:fld id="{6A6D493F-CE1E-426A-96D0-2F781C9DEEC0}" type="datetimeFigureOut">
              <a:rPr lang="en-AU" smtClean="0"/>
              <a:t>14/05/2014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20" tIns="45560" rIns="91120" bIns="4556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120" tIns="45560" rIns="91120" bIns="4556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120" tIns="45560" rIns="91120" bIns="4556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120" tIns="45560" rIns="91120" bIns="45560" rtlCol="0" anchor="b"/>
          <a:lstStyle>
            <a:lvl1pPr algn="r">
              <a:defRPr sz="1200"/>
            </a:lvl1pPr>
          </a:lstStyle>
          <a:p>
            <a:fld id="{7455563F-64B3-420B-BAF5-9F6F684C66F4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74417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5563F-64B3-420B-BAF5-9F6F684C66F4}" type="slidenum">
              <a:rPr lang="en-AU" smtClean="0"/>
              <a:t>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15571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be next steps and indicate service principles, service catalogue, service delivery mode, service improvement program and service leads.  Under service leads list all the ones that relate to Corporate Services.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387C9-D3E6-4D54-88D8-2219E4F01F57}" type="slidenum">
              <a:rPr lang="en-AU" smtClean="0">
                <a:solidFill>
                  <a:prstClr val="black"/>
                </a:solidFill>
                <a:latin typeface="Calibri"/>
              </a:rPr>
              <a:pPr/>
              <a:t>9</a:t>
            </a:fld>
            <a:endParaRPr lang="en-A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9535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5563F-64B3-420B-BAF5-9F6F684C66F4}" type="slidenum">
              <a:rPr lang="en-AU" smtClean="0"/>
              <a:t>12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52621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028A5-F8C9-7247-9853-E0C8C618FA8A}" type="datetimeFigureOut">
              <a:rPr lang="en-US" smtClean="0"/>
              <a:t>5/14/2014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B6D78-D6A3-3445-B25E-FDA4C03506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301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028A5-F8C9-7247-9853-E0C8C618FA8A}" type="datetimeFigureOut">
              <a:rPr lang="en-US" smtClean="0"/>
              <a:t>5/14/2014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B6D78-D6A3-3445-B25E-FDA4C03506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691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028A5-F8C9-7247-9853-E0C8C618FA8A}" type="datetimeFigureOut">
              <a:rPr lang="en-US" smtClean="0"/>
              <a:t>5/14/2014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B6D78-D6A3-3445-B25E-FDA4C03506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2106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594DC-1E40-4808-AA0D-0579FC0341FA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5/14/2014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  <a:latin typeface="Calibri"/>
              </a:rPr>
              <a:t>DRAFT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6B6D78-D6A3-3445-B25E-FDA4C035069F}" type="slidenum">
              <a:rPr lang="en-US" smtClean="0">
                <a:solidFill>
                  <a:prstClr val="white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06621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A2C5E-8031-4994-A2F2-BBEE492333F6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5/14/2014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  <a:latin typeface="Calibri"/>
              </a:rPr>
              <a:t>DRAFT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6B6D78-D6A3-3445-B25E-FDA4C035069F}" type="slidenum">
              <a:rPr lang="en-US" smtClean="0">
                <a:solidFill>
                  <a:prstClr val="white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98930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5D8FC-686D-472E-A67E-700A566FA63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5/14/2014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  <a:latin typeface="Calibri"/>
              </a:rPr>
              <a:t>DRAFT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6B6D78-D6A3-3445-B25E-FDA4C035069F}" type="slidenum">
              <a:rPr lang="en-US" smtClean="0">
                <a:solidFill>
                  <a:prstClr val="white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3991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2743C-C587-4975-A872-A936F33F98A3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5/14/2014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  <a:latin typeface="Calibri"/>
              </a:rPr>
              <a:t>DRAFT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6B6D78-D6A3-3445-B25E-FDA4C035069F}" type="slidenum">
              <a:rPr lang="en-US" smtClean="0">
                <a:solidFill>
                  <a:prstClr val="white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51554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550A-F0B2-4693-9123-2681D7B28066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5/14/2014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DRAFT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B6D78-D6A3-3445-B25E-FDA4C035069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26812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1959-02DE-43EF-AC51-10602F519773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5/14/2014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DRAFT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B6D78-D6A3-3445-B25E-FDA4C035069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95820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86EE7-EB7B-4235-8CAE-A3F715DD74B6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5/14/2014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DRAFT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B6D78-D6A3-3445-B25E-FDA4C035069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66590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33DEF-39E3-4CDD-85DA-DF370300C9AC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5/14/2014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DRAFT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B6D78-D6A3-3445-B25E-FDA4C035069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7646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028A5-F8C9-7247-9853-E0C8C618FA8A}" type="datetimeFigureOut">
              <a:rPr lang="en-US" smtClean="0"/>
              <a:t>5/14/2014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B6D78-D6A3-3445-B25E-FDA4C03506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4891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4CED-82A5-40BC-BCEB-C8DD7963544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5/14/2014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DRAFT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B6D78-D6A3-3445-B25E-FDA4C035069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10132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1F7AF-F4C6-42B1-ABCA-368061293F62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5/14/2014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DRAFT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B6D78-D6A3-3445-B25E-FDA4C035069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16550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65F9A-14E0-4BFF-B0FD-D08A9A77EADF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5/14/2014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DRAFT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B6D78-D6A3-3445-B25E-FDA4C035069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76516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7544" cy="499913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2099"/>
            <a:ext cx="8229600" cy="4968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055E5-0497-4D83-8083-2575F4197AE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5/14/2014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  <a:latin typeface="Calibri"/>
              </a:rPr>
              <a:t>DRAFT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6B6D78-D6A3-3445-B25E-FDA4C035069F}" type="slidenum">
              <a:rPr lang="en-US" smtClean="0">
                <a:solidFill>
                  <a:prstClr val="white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57200" y="774700"/>
            <a:ext cx="6567488" cy="496888"/>
          </a:xfrm>
        </p:spPr>
        <p:txBody>
          <a:bodyPr>
            <a:noAutofit/>
          </a:bodyPr>
          <a:lstStyle>
            <a:lvl4pPr marL="4763" indent="0" algn="l" defTabSz="457200" rtl="0" eaLnBrk="1" latinLnBrk="0" hangingPunct="1">
              <a:spcBef>
                <a:spcPct val="0"/>
              </a:spcBef>
              <a:buNone/>
              <a:defRPr lang="en-AU" sz="16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</a:lstStyle>
          <a:p>
            <a:pPr lvl="3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95803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Lead 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60248-8E7D-48E4-910A-50A1304DC2DC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5/14/2014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DRAFT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B6D78-D6A3-3445-B25E-FDA4C035069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7544" cy="499913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57200" y="774700"/>
            <a:ext cx="6567488" cy="496888"/>
          </a:xfrm>
        </p:spPr>
        <p:txBody>
          <a:bodyPr>
            <a:noAutofit/>
          </a:bodyPr>
          <a:lstStyle>
            <a:lvl4pPr marL="4763" indent="0" algn="l" defTabSz="457200" rtl="0" eaLnBrk="1" latinLnBrk="0" hangingPunct="1">
              <a:spcBef>
                <a:spcPct val="0"/>
              </a:spcBef>
              <a:buNone/>
              <a:defRPr lang="en-AU" sz="16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</a:lstStyle>
          <a:p>
            <a:pPr lvl="3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85831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028A5-F8C9-7247-9853-E0C8C618FA8A}" type="datetimeFigureOut">
              <a:rPr lang="en-US" smtClean="0"/>
              <a:t>5/14/2014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B6D78-D6A3-3445-B25E-FDA4C03506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514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028A5-F8C9-7247-9853-E0C8C618FA8A}" type="datetimeFigureOut">
              <a:rPr lang="en-US" smtClean="0"/>
              <a:t>5/14/2014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B6D78-D6A3-3445-B25E-FDA4C03506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838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028A5-F8C9-7247-9853-E0C8C618FA8A}" type="datetimeFigureOut">
              <a:rPr lang="en-US" smtClean="0"/>
              <a:t>5/14/2014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B6D78-D6A3-3445-B25E-FDA4C03506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902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028A5-F8C9-7247-9853-E0C8C618FA8A}" type="datetimeFigureOut">
              <a:rPr lang="en-US" smtClean="0"/>
              <a:t>5/14/2014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B6D78-D6A3-3445-B25E-FDA4C03506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487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028A5-F8C9-7247-9853-E0C8C618FA8A}" type="datetimeFigureOut">
              <a:rPr lang="en-US" smtClean="0"/>
              <a:t>5/14/2014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B6D78-D6A3-3445-B25E-FDA4C03506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668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028A5-F8C9-7247-9853-E0C8C618FA8A}" type="datetimeFigureOut">
              <a:rPr lang="en-US" smtClean="0"/>
              <a:t>5/14/2014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B6D78-D6A3-3445-B25E-FDA4C03506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726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028A5-F8C9-7247-9853-E0C8C618FA8A}" type="datetimeFigureOut">
              <a:rPr lang="en-US" smtClean="0"/>
              <a:t>5/14/2014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B6D78-D6A3-3445-B25E-FDA4C03506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109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028A5-F8C9-7247-9853-E0C8C618FA8A}" type="datetimeFigureOut">
              <a:rPr lang="en-US" smtClean="0"/>
              <a:t>5/14/2014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B6D78-D6A3-3445-B25E-FDA4C035069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286946" y="80053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90645" y="63200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731500" y="1778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117761" y="321589"/>
            <a:ext cx="1713421" cy="605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570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43F67-BCBD-49E6-86F4-E9F700E1FB5E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5/14/2014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DRAFT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B6D78-D6A3-3445-B25E-FDA4C035069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9286946" y="80053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9190645" y="63200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0731500" y="1778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7117761" y="321589"/>
            <a:ext cx="1713421" cy="605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11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3.xml"/><Relationship Id="rId7" Type="http://schemas.openxmlformats.org/officeDocument/2006/relationships/image" Target="../media/image4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8.png"/><Relationship Id="rId5" Type="http://schemas.openxmlformats.org/officeDocument/2006/relationships/tags" Target="../tags/tag5.xml"/><Relationship Id="rId10" Type="http://schemas.openxmlformats.org/officeDocument/2006/relationships/image" Target="../media/image7.png"/><Relationship Id="rId4" Type="http://schemas.openxmlformats.org/officeDocument/2006/relationships/tags" Target="../tags/tag4.xml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7828"/>
            <a:ext cx="7772400" cy="1071215"/>
          </a:xfrm>
        </p:spPr>
        <p:txBody>
          <a:bodyPr/>
          <a:lstStyle/>
          <a:p>
            <a:r>
              <a:rPr lang="en-US" sz="5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CAMPUS CONVERSATIONS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200" dirty="0" smtClean="0">
                <a:latin typeface="+mn-lt"/>
              </a:rPr>
              <a:t/>
            </a:r>
            <a:br>
              <a:rPr lang="en-US" sz="3200" dirty="0" smtClean="0">
                <a:latin typeface="+mn-lt"/>
              </a:rPr>
            </a:b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783771" y="2008413"/>
            <a:ext cx="7739743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Corporate Services</a:t>
            </a:r>
            <a:br>
              <a:rPr lang="en-US" sz="3600" b="1" dirty="0"/>
            </a:br>
            <a:r>
              <a:rPr lang="en-US" sz="3600" dirty="0"/>
              <a:t>May / June 2014</a:t>
            </a:r>
            <a:br>
              <a:rPr lang="en-US" sz="36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400" dirty="0" err="1"/>
              <a:t>Dr</a:t>
            </a:r>
            <a:r>
              <a:rPr lang="en-US" sz="2400" dirty="0"/>
              <a:t> Stephen Weller</a:t>
            </a:r>
            <a:br>
              <a:rPr lang="en-US" sz="2400" dirty="0"/>
            </a:br>
            <a:r>
              <a:rPr lang="en-US" sz="2400" dirty="0"/>
              <a:t>Chief Operating Officer &amp; </a:t>
            </a:r>
            <a:br>
              <a:rPr lang="en-US" sz="2400" dirty="0"/>
            </a:br>
            <a:r>
              <a:rPr lang="en-US" sz="2400" dirty="0"/>
              <a:t>Deputy Vice-Chancellor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374149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566" y="66759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AU" sz="4000" b="1" dirty="0" smtClean="0">
                <a:solidFill>
                  <a:srgbClr val="558ED5"/>
                </a:solidFill>
                <a:cs typeface="Arial Black"/>
              </a:rPr>
              <a:t>Service Leads – COO Portfolio</a:t>
            </a:r>
            <a:endParaRPr lang="en-AU" sz="4000" dirty="0">
              <a:solidFill>
                <a:srgbClr val="558ED5"/>
              </a:solidFill>
              <a:cs typeface="Arial Blac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  <a:latin typeface="Calibri"/>
              </a:rPr>
              <a:t>DRAFT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B6D78-D6A3-3445-B25E-FDA4C035069F}" type="slidenum">
              <a:rPr lang="en-US" smtClean="0">
                <a:solidFill>
                  <a:prstClr val="white"/>
                </a:solidFill>
                <a:latin typeface="Calibri"/>
              </a:rPr>
              <a:pPr/>
              <a:t>10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5382614"/>
              </p:ext>
            </p:extLst>
          </p:nvPr>
        </p:nvGraphicFramePr>
        <p:xfrm>
          <a:off x="646577" y="1077682"/>
          <a:ext cx="7621156" cy="4868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5794"/>
                <a:gridCol w="2865362"/>
              </a:tblGrid>
              <a:tr h="421107">
                <a:tc>
                  <a:txBody>
                    <a:bodyPr/>
                    <a:lstStyle/>
                    <a:p>
                      <a:r>
                        <a:rPr lang="en-AU" dirty="0" smtClean="0"/>
                        <a:t>Service Category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Service Lead</a:t>
                      </a:r>
                      <a:endParaRPr lang="en-AU" dirty="0"/>
                    </a:p>
                  </a:txBody>
                  <a:tcPr/>
                </a:tc>
              </a:tr>
              <a:tr h="421107">
                <a:tc>
                  <a:txBody>
                    <a:bodyPr/>
                    <a:lstStyle/>
                    <a:p>
                      <a:r>
                        <a:rPr lang="en-AU" dirty="0" smtClean="0"/>
                        <a:t>Policy &amp; Strategy (Corporate)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COO</a:t>
                      </a:r>
                      <a:endParaRPr lang="en-AU" dirty="0"/>
                    </a:p>
                  </a:txBody>
                  <a:tcPr/>
                </a:tc>
              </a:tr>
              <a:tr h="421107">
                <a:tc>
                  <a:txBody>
                    <a:bodyPr/>
                    <a:lstStyle/>
                    <a:p>
                      <a:r>
                        <a:rPr lang="en-AU" dirty="0" smtClean="0"/>
                        <a:t>Student &amp; Academic Administrative Services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Student Administration</a:t>
                      </a:r>
                      <a:endParaRPr lang="en-AU" dirty="0"/>
                    </a:p>
                  </a:txBody>
                  <a:tcPr/>
                </a:tc>
              </a:tr>
              <a:tr h="421107">
                <a:tc>
                  <a:txBody>
                    <a:bodyPr/>
                    <a:lstStyle/>
                    <a:p>
                      <a:r>
                        <a:rPr lang="en-AU" dirty="0" smtClean="0"/>
                        <a:t>Finance &amp; Procurement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Finance</a:t>
                      </a:r>
                      <a:endParaRPr lang="en-AU" dirty="0"/>
                    </a:p>
                  </a:txBody>
                  <a:tcPr/>
                </a:tc>
              </a:tr>
              <a:tr h="421107">
                <a:tc>
                  <a:txBody>
                    <a:bodyPr/>
                    <a:lstStyle/>
                    <a:p>
                      <a:r>
                        <a:rPr lang="en-AU" dirty="0" smtClean="0"/>
                        <a:t>Human Resources &amp; WHS Management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HR</a:t>
                      </a:r>
                      <a:endParaRPr lang="en-AU" dirty="0"/>
                    </a:p>
                  </a:txBody>
                  <a:tcPr/>
                </a:tc>
              </a:tr>
              <a:tr h="421107">
                <a:tc>
                  <a:txBody>
                    <a:bodyPr/>
                    <a:lstStyle/>
                    <a:p>
                      <a:r>
                        <a:rPr lang="en-AU" dirty="0" smtClean="0"/>
                        <a:t>Property &amp; Operations Management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Properties</a:t>
                      </a:r>
                      <a:endParaRPr lang="en-AU" dirty="0"/>
                    </a:p>
                  </a:txBody>
                  <a:tcPr/>
                </a:tc>
              </a:tr>
              <a:tr h="421107">
                <a:tc>
                  <a:txBody>
                    <a:bodyPr/>
                    <a:lstStyle/>
                    <a:p>
                      <a:r>
                        <a:rPr lang="en-AU" dirty="0" smtClean="0"/>
                        <a:t>Marketing, Communication &amp; External Relations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MER</a:t>
                      </a:r>
                      <a:endParaRPr lang="en-AU" dirty="0"/>
                    </a:p>
                  </a:txBody>
                  <a:tcPr/>
                </a:tc>
              </a:tr>
              <a:tr h="421107">
                <a:tc>
                  <a:txBody>
                    <a:bodyPr/>
                    <a:lstStyle/>
                    <a:p>
                      <a:r>
                        <a:rPr lang="en-AU" dirty="0" smtClean="0"/>
                        <a:t>Information &amp; Communication Technology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IT</a:t>
                      </a:r>
                      <a:endParaRPr lang="en-AU" dirty="0"/>
                    </a:p>
                  </a:txBody>
                  <a:tcPr/>
                </a:tc>
              </a:tr>
              <a:tr h="421107">
                <a:tc>
                  <a:txBody>
                    <a:bodyPr/>
                    <a:lstStyle/>
                    <a:p>
                      <a:r>
                        <a:rPr lang="en-AU" dirty="0" smtClean="0"/>
                        <a:t>Governance &amp; Legal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Governance</a:t>
                      </a:r>
                      <a:endParaRPr lang="en-AU" dirty="0"/>
                    </a:p>
                  </a:txBody>
                  <a:tcPr/>
                </a:tc>
              </a:tr>
              <a:tr h="657129">
                <a:tc>
                  <a:txBody>
                    <a:bodyPr/>
                    <a:lstStyle/>
                    <a:p>
                      <a:r>
                        <a:rPr lang="en-AU" dirty="0" smtClean="0"/>
                        <a:t>ACU Strategy, Policy, Quality &amp; Compliance Framework Management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OPSM</a:t>
                      </a:r>
                      <a:endParaRPr lang="en-AU" dirty="0"/>
                    </a:p>
                  </a:txBody>
                  <a:tcPr/>
                </a:tc>
              </a:tr>
              <a:tr h="421107">
                <a:tc>
                  <a:txBody>
                    <a:bodyPr/>
                    <a:lstStyle/>
                    <a:p>
                      <a:r>
                        <a:rPr lang="en-AU" dirty="0" smtClean="0"/>
                        <a:t>General Administrative Services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COO</a:t>
                      </a:r>
                      <a:endParaRPr lang="en-A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655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95943" y="421567"/>
            <a:ext cx="8229600" cy="11430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558ED5"/>
                </a:solidFill>
                <a:cs typeface="Arial Black"/>
              </a:rPr>
              <a:t>Federal Budget</a:t>
            </a:r>
            <a:endParaRPr lang="en-US" sz="4000" b="1" dirty="0">
              <a:solidFill>
                <a:srgbClr val="558ED5"/>
              </a:solidFill>
              <a:cs typeface="Arial Blac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9383" y="1245314"/>
            <a:ext cx="7775663" cy="45259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cs typeface="Arial"/>
              </a:rPr>
              <a:t>Commission of Audit</a:t>
            </a:r>
          </a:p>
          <a:p>
            <a:r>
              <a:rPr lang="en-US" sz="3600" dirty="0">
                <a:cs typeface="Arial"/>
              </a:rPr>
              <a:t>Kemp / Norton Review</a:t>
            </a:r>
          </a:p>
          <a:p>
            <a:r>
              <a:rPr lang="en-US" sz="3600" dirty="0" smtClean="0">
                <a:cs typeface="Arial"/>
              </a:rPr>
              <a:t>Retention of Demand Driven Model</a:t>
            </a:r>
          </a:p>
          <a:p>
            <a:r>
              <a:rPr lang="en-US" sz="3600" dirty="0" smtClean="0">
                <a:cs typeface="Arial"/>
              </a:rPr>
              <a:t>Competition from private providers</a:t>
            </a:r>
          </a:p>
          <a:p>
            <a:r>
              <a:rPr lang="en-US" sz="3600" dirty="0" smtClean="0">
                <a:cs typeface="Arial"/>
              </a:rPr>
              <a:t>Increased student contributions</a:t>
            </a:r>
          </a:p>
          <a:p>
            <a:r>
              <a:rPr lang="en-US" sz="3600" smtClean="0">
                <a:cs typeface="Arial"/>
              </a:rPr>
              <a:t>Complete</a:t>
            </a:r>
            <a:r>
              <a:rPr lang="en-US" sz="3600" smtClean="0">
                <a:cs typeface="Arial"/>
              </a:rPr>
              <a:t> </a:t>
            </a:r>
            <a:r>
              <a:rPr lang="en-US" sz="3600" dirty="0" smtClean="0">
                <a:cs typeface="Arial"/>
              </a:rPr>
              <a:t>fee deregulation</a:t>
            </a:r>
            <a:endParaRPr lang="en-US" sz="36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710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0984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AU" sz="4400" b="1" dirty="0" smtClean="0"/>
          </a:p>
          <a:p>
            <a:pPr marL="0" indent="0" algn="ctr">
              <a:buNone/>
            </a:pPr>
            <a:r>
              <a:rPr lang="en-AU" sz="4400" b="1" dirty="0" smtClean="0"/>
              <a:t>Questions?</a:t>
            </a:r>
          </a:p>
          <a:p>
            <a:pPr marL="0" indent="0" algn="ctr">
              <a:buNone/>
            </a:pPr>
            <a:r>
              <a:rPr lang="en-AU" sz="4400" b="1" dirty="0" smtClean="0"/>
              <a:t>Comments?</a:t>
            </a:r>
          </a:p>
          <a:p>
            <a:pPr marL="0" indent="0" algn="ctr">
              <a:buNone/>
            </a:pPr>
            <a:r>
              <a:rPr lang="en-AU" sz="4400" b="1" dirty="0" smtClean="0"/>
              <a:t>Suggestions?</a:t>
            </a:r>
            <a:endParaRPr lang="en-AU" sz="4400" b="1" dirty="0"/>
          </a:p>
        </p:txBody>
      </p:sp>
    </p:spTree>
    <p:extLst>
      <p:ext uri="{BB962C8B-B14F-4D97-AF65-F5344CB8AC3E}">
        <p14:creationId xmlns:p14="http://schemas.microsoft.com/office/powerpoint/2010/main" val="151574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36765" y="-12590"/>
            <a:ext cx="8229600" cy="1392351"/>
          </a:xfrm>
        </p:spPr>
        <p:txBody>
          <a:bodyPr/>
          <a:lstStyle/>
          <a:p>
            <a:r>
              <a:rPr lang="en-AU" b="1" dirty="0" smtClean="0"/>
              <a:t/>
            </a:r>
            <a:br>
              <a:rPr lang="en-AU" b="1" dirty="0" smtClean="0"/>
            </a:br>
            <a:r>
              <a:rPr lang="en-AU" sz="4000" b="1" dirty="0" smtClean="0">
                <a:solidFill>
                  <a:srgbClr val="558ED5"/>
                </a:solidFill>
              </a:rPr>
              <a:t>Overview</a:t>
            </a:r>
            <a:endParaRPr lang="en-AU" sz="4000" b="1" dirty="0">
              <a:solidFill>
                <a:srgbClr val="558ED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173" y="1286415"/>
            <a:ext cx="8077370" cy="4525963"/>
          </a:xfrm>
        </p:spPr>
        <p:txBody>
          <a:bodyPr/>
          <a:lstStyle/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AU" dirty="0" smtClean="0"/>
              <a:t>Corporate Services – Who are we?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AU" dirty="0" smtClean="0"/>
              <a:t>Looking Back and Looking Forward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AU" dirty="0" smtClean="0"/>
              <a:t>Shared Services Review Project and the Services Matter Framework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AU" dirty="0" smtClean="0"/>
              <a:t>Federal Budget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AU" dirty="0" smtClean="0"/>
              <a:t>Questions, comments, suggestions</a:t>
            </a:r>
          </a:p>
        </p:txBody>
      </p:sp>
    </p:spTree>
    <p:extLst>
      <p:ext uri="{BB962C8B-B14F-4D97-AF65-F5344CB8AC3E}">
        <p14:creationId xmlns:p14="http://schemas.microsoft.com/office/powerpoint/2010/main" val="266120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3852303"/>
              </p:ext>
            </p:extLst>
          </p:nvPr>
        </p:nvGraphicFramePr>
        <p:xfrm>
          <a:off x="0" y="194689"/>
          <a:ext cx="9152164" cy="6467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Acrobat Document" r:id="rId3" imgW="8019977" imgH="5667300" progId="AcroExch.Document.7">
                  <p:embed/>
                </p:oleObj>
              </mc:Choice>
              <mc:Fallback>
                <p:oleObj name="Acrobat Document" r:id="rId3" imgW="8019977" imgH="566730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194689"/>
                        <a:ext cx="9152164" cy="6467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06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485" y="1359944"/>
            <a:ext cx="5699366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Futures </a:t>
            </a:r>
            <a:r>
              <a:rPr lang="en-US" sz="3600" dirty="0"/>
              <a:t>Blueprint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Enterprise Agreement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Budget Model </a:t>
            </a:r>
            <a:r>
              <a:rPr lang="en-US" sz="3600" dirty="0" smtClean="0"/>
              <a:t>Review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ICT Advisory Committee</a:t>
            </a:r>
            <a:endParaRPr lang="en-US" sz="3600" dirty="0"/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Infrastructure Plan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3600" dirty="0"/>
              <a:t>Adelaide Campus</a:t>
            </a:r>
            <a:endParaRPr lang="en-AU" sz="36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9798" y="505371"/>
            <a:ext cx="8229600" cy="11430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558ED5"/>
                </a:solidFill>
              </a:rPr>
              <a:t>Looking Back</a:t>
            </a:r>
            <a:endParaRPr lang="en-US" sz="4000" b="1" dirty="0">
              <a:solidFill>
                <a:srgbClr val="558ED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27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0715" y="1081947"/>
            <a:ext cx="8074488" cy="4525963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dirty="0"/>
              <a:t>MER </a:t>
            </a:r>
            <a:r>
              <a:rPr lang="en-US" dirty="0" smtClean="0"/>
              <a:t>Review and Properties </a:t>
            </a:r>
            <a:r>
              <a:rPr lang="en-US" dirty="0"/>
              <a:t>Review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Installation of </a:t>
            </a:r>
            <a:r>
              <a:rPr lang="en-US" dirty="0" smtClean="0"/>
              <a:t>Chancellor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Student Central Concept Plan</a:t>
            </a:r>
            <a:endParaRPr lang="en-US" dirty="0"/>
          </a:p>
          <a:p>
            <a:pPr marL="742950" indent="-742950">
              <a:buFont typeface="+mj-lt"/>
              <a:buAutoNum type="arabicPeriod"/>
            </a:pPr>
            <a:r>
              <a:rPr lang="hu-HU" dirty="0" smtClean="0"/>
              <a:t>Retail</a:t>
            </a:r>
            <a:r>
              <a:rPr lang="en-AU" dirty="0" smtClean="0"/>
              <a:t>, </a:t>
            </a:r>
            <a:r>
              <a:rPr lang="hu-HU" dirty="0" smtClean="0"/>
              <a:t>Parking</a:t>
            </a:r>
            <a:r>
              <a:rPr lang="en-AU" dirty="0" smtClean="0"/>
              <a:t> and Procurement</a:t>
            </a:r>
            <a:r>
              <a:rPr lang="hu-HU" dirty="0" smtClean="0"/>
              <a:t> Strateg</a:t>
            </a:r>
            <a:r>
              <a:rPr lang="en-AU" dirty="0" err="1" smtClean="0"/>
              <a:t>ies</a:t>
            </a:r>
            <a:endParaRPr lang="hu-HU" dirty="0"/>
          </a:p>
          <a:p>
            <a:pPr marL="742950" indent="-742950">
              <a:buFont typeface="+mj-lt"/>
              <a:buAutoNum type="arabicPeriod"/>
            </a:pPr>
            <a:r>
              <a:rPr lang="en-AU" dirty="0" err="1" smtClean="0"/>
              <a:t>Comms</a:t>
            </a:r>
            <a:r>
              <a:rPr lang="en-AU" dirty="0" smtClean="0"/>
              <a:t> Policy and Social Media Policy</a:t>
            </a:r>
            <a:endParaRPr lang="hu-HU" dirty="0"/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2015-2020 Strategic Plan</a:t>
            </a:r>
            <a:endParaRPr lang="en-AU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5128" y="309155"/>
            <a:ext cx="8229600" cy="11430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558ED5"/>
                </a:solidFill>
              </a:rPr>
              <a:t>Looking Forward</a:t>
            </a:r>
            <a:endParaRPr lang="en-US" sz="4000" b="1" dirty="0">
              <a:solidFill>
                <a:srgbClr val="558ED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83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57646" y="281291"/>
            <a:ext cx="8902254" cy="1657417"/>
          </a:xfrm>
        </p:spPr>
        <p:txBody>
          <a:bodyPr>
            <a:noAutofit/>
          </a:bodyPr>
          <a:lstStyle/>
          <a:p>
            <a:r>
              <a:rPr lang="en-AU" sz="4000" b="1" dirty="0" smtClean="0">
                <a:solidFill>
                  <a:srgbClr val="558ED5"/>
                </a:solidFill>
                <a:cs typeface="Arial Black"/>
              </a:rPr>
              <a:t>Shared Services Review &amp;                                                               Service Matters Framework</a:t>
            </a:r>
            <a:endParaRPr lang="en-AU" sz="4000" dirty="0">
              <a:solidFill>
                <a:srgbClr val="558ED5"/>
              </a:solidFill>
              <a:cs typeface="Arial Blac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1295"/>
            <a:ext cx="8229600" cy="580066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AU" sz="2400" b="1" dirty="0" smtClean="0"/>
              <a:t>Our Approach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B6D78-D6A3-3445-B25E-FDA4C035069F}" type="slidenum">
              <a:rPr lang="en-US" smtClean="0">
                <a:solidFill>
                  <a:prstClr val="white"/>
                </a:solidFill>
                <a:latin typeface="Calibri"/>
              </a:rPr>
              <a:pPr/>
              <a:t>6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6" name="Group 31"/>
          <p:cNvGrpSpPr/>
          <p:nvPr/>
        </p:nvGrpSpPr>
        <p:grpSpPr>
          <a:xfrm>
            <a:off x="40715" y="2522417"/>
            <a:ext cx="9262878" cy="2660663"/>
            <a:chOff x="172803" y="1889802"/>
            <a:chExt cx="9262878" cy="2660663"/>
          </a:xfrm>
        </p:grpSpPr>
        <p:sp>
          <p:nvSpPr>
            <p:cNvPr id="33" name="Rectangle 32"/>
            <p:cNvSpPr/>
            <p:nvPr/>
          </p:nvSpPr>
          <p:spPr>
            <a:xfrm>
              <a:off x="7520039" y="3639324"/>
              <a:ext cx="1116000" cy="540000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 anchorCtr="0"/>
            <a:lstStyle/>
            <a:p>
              <a:pPr algn="ctr" defTabSz="914400">
                <a:lnSpc>
                  <a:spcPct val="150000"/>
                </a:lnSpc>
                <a:defRPr/>
              </a:pPr>
              <a:endParaRPr lang="en-AU" sz="800" b="1" kern="0" dirty="0" smtClean="0">
                <a:solidFill>
                  <a:prstClr val="white"/>
                </a:solidFill>
                <a:latin typeface="Arial"/>
              </a:endParaRPr>
            </a:p>
          </p:txBody>
        </p:sp>
        <p:pic>
          <p:nvPicPr>
            <p:cNvPr id="34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5054" y="3520732"/>
              <a:ext cx="1260000" cy="831561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35" name="Picture 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5368" y="3699216"/>
              <a:ext cx="1224000" cy="851249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36" name="Rectangle 35"/>
            <p:cNvSpPr/>
            <p:nvPr/>
          </p:nvSpPr>
          <p:spPr>
            <a:xfrm>
              <a:off x="7636043" y="3776668"/>
              <a:ext cx="1116000" cy="540000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 anchorCtr="0"/>
            <a:lstStyle/>
            <a:p>
              <a:pPr algn="ctr" defTabSz="914400">
                <a:lnSpc>
                  <a:spcPct val="150000"/>
                </a:lnSpc>
                <a:defRPr/>
              </a:pPr>
              <a:endParaRPr lang="en-AU" sz="800" b="1" kern="0" dirty="0" smtClean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7757897" y="3936512"/>
              <a:ext cx="1116000" cy="540000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 anchorCtr="0"/>
            <a:lstStyle/>
            <a:p>
              <a:pPr algn="ctr" defTabSz="914400">
                <a:lnSpc>
                  <a:spcPct val="150000"/>
                </a:lnSpc>
                <a:defRPr/>
              </a:pPr>
              <a:r>
                <a:rPr lang="en-AU" sz="800" b="1" kern="0" dirty="0" smtClean="0">
                  <a:solidFill>
                    <a:prstClr val="white"/>
                  </a:solidFill>
                  <a:latin typeface="Arial"/>
                </a:rPr>
                <a:t>Operating Framework Options</a:t>
              </a:r>
            </a:p>
          </p:txBody>
        </p:sp>
        <p:pic>
          <p:nvPicPr>
            <p:cNvPr id="38" name="Picture 2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957939" y="3484332"/>
              <a:ext cx="1296495" cy="80590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9" name="Rectangle 38"/>
            <p:cNvSpPr/>
            <p:nvPr>
              <p:custDataLst>
                <p:tags r:id="rId1"/>
              </p:custDataLst>
            </p:nvPr>
          </p:nvSpPr>
          <p:spPr bwMode="auto">
            <a:xfrm>
              <a:off x="1092389" y="1906907"/>
              <a:ext cx="252000" cy="195814"/>
            </a:xfrm>
            <a:prstGeom prst="rect">
              <a:avLst/>
            </a:prstGeom>
            <a:solidFill>
              <a:schemeClr val="tx2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square" lIns="36000" tIns="36000" rIns="36000" bIns="36000" rtlCol="0" anchor="ctr">
              <a:spAutoFit/>
            </a:bodyPr>
            <a:lstStyle/>
            <a:p>
              <a:pPr algn="ctr" defTabSz="914400">
                <a:buClr>
                  <a:srgbClr val="000000"/>
                </a:buClr>
                <a:defRPr/>
              </a:pPr>
              <a:r>
                <a:rPr lang="en-AU" sz="800" b="1" kern="0" dirty="0" smtClean="0">
                  <a:solidFill>
                    <a:prstClr val="white"/>
                  </a:solidFill>
                  <a:latin typeface="Calibri"/>
                </a:rPr>
                <a:t>1</a:t>
              </a:r>
              <a:endParaRPr lang="en-AU" sz="800" b="1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0" name="Rectangle 39"/>
            <p:cNvSpPr/>
            <p:nvPr>
              <p:custDataLst>
                <p:tags r:id="rId2"/>
              </p:custDataLst>
            </p:nvPr>
          </p:nvSpPr>
          <p:spPr bwMode="auto">
            <a:xfrm>
              <a:off x="4152672" y="1906907"/>
              <a:ext cx="252000" cy="195814"/>
            </a:xfrm>
            <a:prstGeom prst="rect">
              <a:avLst/>
            </a:prstGeom>
            <a:solidFill>
              <a:schemeClr val="tx2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square" lIns="36000" tIns="36000" rIns="36000" bIns="36000" rtlCol="0" anchor="ctr">
              <a:spAutoFit/>
            </a:bodyPr>
            <a:lstStyle/>
            <a:p>
              <a:pPr algn="ctr" defTabSz="914400">
                <a:buClr>
                  <a:srgbClr val="000000"/>
                </a:buClr>
                <a:defRPr/>
              </a:pPr>
              <a:r>
                <a:rPr lang="en-AU" sz="800" b="1" kern="0" dirty="0">
                  <a:solidFill>
                    <a:prstClr val="white"/>
                  </a:solidFill>
                  <a:latin typeface="Calibri"/>
                </a:rPr>
                <a:t>3</a:t>
              </a:r>
            </a:p>
          </p:txBody>
        </p:sp>
        <p:sp>
          <p:nvSpPr>
            <p:cNvPr id="41" name="Rectangle 40"/>
            <p:cNvSpPr/>
            <p:nvPr>
              <p:custDataLst>
                <p:tags r:id="rId3"/>
              </p:custDataLst>
            </p:nvPr>
          </p:nvSpPr>
          <p:spPr bwMode="auto">
            <a:xfrm>
              <a:off x="2656196" y="1906907"/>
              <a:ext cx="252000" cy="195814"/>
            </a:xfrm>
            <a:prstGeom prst="rect">
              <a:avLst/>
            </a:prstGeom>
            <a:solidFill>
              <a:schemeClr val="tx2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square" lIns="36000" tIns="36000" rIns="36000" bIns="36000" rtlCol="0" anchor="ctr">
              <a:spAutoFit/>
            </a:bodyPr>
            <a:lstStyle/>
            <a:p>
              <a:pPr algn="ctr" defTabSz="914400">
                <a:buClr>
                  <a:srgbClr val="000000"/>
                </a:buClr>
                <a:defRPr/>
              </a:pPr>
              <a:r>
                <a:rPr lang="en-AU" sz="800" b="1" kern="0" dirty="0">
                  <a:solidFill>
                    <a:prstClr val="white"/>
                  </a:solidFill>
                  <a:latin typeface="Calibri"/>
                </a:rPr>
                <a:t>2</a:t>
              </a:r>
            </a:p>
          </p:txBody>
        </p:sp>
        <p:sp>
          <p:nvSpPr>
            <p:cNvPr id="42" name="Rectangle 41"/>
            <p:cNvSpPr/>
            <p:nvPr>
              <p:custDataLst>
                <p:tags r:id="rId4"/>
              </p:custDataLst>
            </p:nvPr>
          </p:nvSpPr>
          <p:spPr bwMode="auto">
            <a:xfrm>
              <a:off x="5731179" y="1906907"/>
              <a:ext cx="252000" cy="195814"/>
            </a:xfrm>
            <a:prstGeom prst="rect">
              <a:avLst/>
            </a:prstGeom>
            <a:solidFill>
              <a:schemeClr val="tx2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square" lIns="36000" tIns="36000" rIns="36000" bIns="36000" rtlCol="0" anchor="ctr">
              <a:spAutoFit/>
            </a:bodyPr>
            <a:lstStyle/>
            <a:p>
              <a:pPr algn="ctr" defTabSz="914400">
                <a:buClr>
                  <a:srgbClr val="000000"/>
                </a:buClr>
                <a:defRPr/>
              </a:pPr>
              <a:r>
                <a:rPr lang="en-AU" sz="800" b="1" kern="0" dirty="0">
                  <a:solidFill>
                    <a:prstClr val="white"/>
                  </a:solidFill>
                  <a:latin typeface="Calibri"/>
                </a:rPr>
                <a:t>4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6054805" y="1889802"/>
              <a:ext cx="1664566" cy="260662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rtlCol="0" anchor="t" anchorCtr="0"/>
            <a:lstStyle/>
            <a:p>
              <a:pPr defTabSz="914400"/>
              <a:r>
                <a:rPr lang="en-AU" sz="1300" b="1" kern="0" dirty="0" smtClean="0">
                  <a:solidFill>
                    <a:srgbClr val="000000"/>
                  </a:solidFill>
                  <a:latin typeface="Calibri"/>
                </a:rPr>
                <a:t>Staff  </a:t>
              </a:r>
            </a:p>
            <a:p>
              <a:pPr defTabSz="914400"/>
              <a:r>
                <a:rPr lang="en-AU" sz="1300" b="1" kern="0" dirty="0" smtClean="0">
                  <a:solidFill>
                    <a:srgbClr val="000000"/>
                  </a:solidFill>
                  <a:latin typeface="Calibri"/>
                </a:rPr>
                <a:t>Survey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358293" y="1889802"/>
              <a:ext cx="1357420" cy="260662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rtlCol="0" anchor="t" anchorCtr="0"/>
            <a:lstStyle/>
            <a:p>
              <a:pPr defTabSz="914400"/>
              <a:r>
                <a:rPr lang="en-AU" sz="1300" b="1" kern="0" dirty="0" smtClean="0">
                  <a:solidFill>
                    <a:srgbClr val="000000"/>
                  </a:solidFill>
                  <a:latin typeface="Calibri"/>
                </a:rPr>
                <a:t>Service Catalogue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931209" y="1889802"/>
              <a:ext cx="1701557" cy="260662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rtlCol="0" anchor="t" anchorCtr="0"/>
            <a:lstStyle/>
            <a:p>
              <a:pPr defTabSz="914400"/>
              <a:r>
                <a:rPr lang="en-AU" sz="1300" b="1" kern="0" dirty="0" smtClean="0">
                  <a:solidFill>
                    <a:srgbClr val="000000"/>
                  </a:solidFill>
                  <a:latin typeface="Calibri"/>
                </a:rPr>
                <a:t>Activity </a:t>
              </a:r>
            </a:p>
            <a:p>
              <a:pPr defTabSz="914400"/>
              <a:r>
                <a:rPr lang="en-AU" sz="1300" b="1" kern="0" dirty="0" smtClean="0">
                  <a:solidFill>
                    <a:srgbClr val="000000"/>
                  </a:solidFill>
                  <a:latin typeface="Calibri"/>
                </a:rPr>
                <a:t>Review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449729" y="1889802"/>
              <a:ext cx="1220682" cy="260662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rtlCol="0" anchor="t" anchorCtr="0"/>
            <a:lstStyle/>
            <a:p>
              <a:pPr defTabSz="914400"/>
              <a:r>
                <a:rPr lang="en-AU" sz="1300" b="1" kern="0" dirty="0" smtClean="0">
                  <a:solidFill>
                    <a:srgbClr val="000000"/>
                  </a:solidFill>
                  <a:latin typeface="Calibri"/>
                </a:rPr>
                <a:t>Service </a:t>
              </a:r>
            </a:p>
            <a:p>
              <a:pPr defTabSz="914400"/>
              <a:r>
                <a:rPr lang="en-AU" sz="1300" b="1" kern="0" dirty="0" smtClean="0">
                  <a:solidFill>
                    <a:srgbClr val="000000"/>
                  </a:solidFill>
                  <a:latin typeface="Calibri"/>
                </a:rPr>
                <a:t>Review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515650" y="2393814"/>
              <a:ext cx="1699540" cy="644493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t" anchorCtr="0"/>
            <a:lstStyle/>
            <a:p>
              <a:pPr marL="182563" indent="-182563" fontAlgn="base">
                <a:lnSpc>
                  <a:spcPct val="85000"/>
                </a:lnSpc>
                <a:spcBef>
                  <a:spcPts val="300"/>
                </a:spcBef>
                <a:buClr>
                  <a:srgbClr val="1F497D"/>
                </a:buClr>
                <a:buSzPct val="100000"/>
                <a:buFont typeface="Arial" pitchFamily="34" charset="0"/>
                <a:buChar char="•"/>
              </a:pPr>
              <a:r>
                <a:rPr lang="en-AU" sz="1000" kern="0" dirty="0" smtClean="0">
                  <a:solidFill>
                    <a:prstClr val="black"/>
                  </a:solidFill>
                  <a:latin typeface="Calibri"/>
                </a:rPr>
                <a:t>Conduct a staff survey to measure satisfaction with service quality (obtain base-line  service metrics data)</a:t>
              </a:r>
              <a:endParaRPr lang="en-AU" sz="1000" kern="0" dirty="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48" name="Picture 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5811" y="3520733"/>
              <a:ext cx="1249839" cy="102250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49" name="Rectangle 48"/>
            <p:cNvSpPr/>
            <p:nvPr/>
          </p:nvSpPr>
          <p:spPr>
            <a:xfrm>
              <a:off x="2508301" y="2393814"/>
              <a:ext cx="1642207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82563" indent="-182563" fontAlgn="base">
                <a:lnSpc>
                  <a:spcPct val="85000"/>
                </a:lnSpc>
                <a:spcBef>
                  <a:spcPts val="300"/>
                </a:spcBef>
                <a:buClr>
                  <a:srgbClr val="1F497D"/>
                </a:buClr>
                <a:buSzPct val="100000"/>
                <a:buFont typeface="Arial" pitchFamily="34" charset="0"/>
                <a:buChar char="•"/>
              </a:pPr>
              <a:r>
                <a:rPr lang="en-AU" sz="1000" kern="0" dirty="0" smtClean="0">
                  <a:solidFill>
                    <a:prstClr val="black"/>
                  </a:solidFill>
                  <a:latin typeface="Calibri"/>
                </a:rPr>
                <a:t>Identify and analyse </a:t>
              </a:r>
              <a:r>
                <a:rPr lang="en-AU" sz="1000" kern="0" dirty="0">
                  <a:solidFill>
                    <a:prstClr val="black"/>
                  </a:solidFill>
                  <a:latin typeface="Calibri"/>
                </a:rPr>
                <a:t>quantified effort across the support </a:t>
              </a:r>
              <a:r>
                <a:rPr lang="en-AU" sz="1000" kern="0" dirty="0" smtClean="0">
                  <a:solidFill>
                    <a:prstClr val="black"/>
                  </a:solidFill>
                  <a:latin typeface="Calibri"/>
                </a:rPr>
                <a:t>services and draw key observations.</a:t>
              </a:r>
              <a:endParaRPr lang="en-AU" sz="10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3993137" y="2393814"/>
              <a:ext cx="1554336" cy="4847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82563" indent="-182563" fontAlgn="base">
                <a:lnSpc>
                  <a:spcPct val="85000"/>
                </a:lnSpc>
                <a:spcBef>
                  <a:spcPts val="300"/>
                </a:spcBef>
                <a:buClr>
                  <a:srgbClr val="1F497D"/>
                </a:buClr>
                <a:buSzPct val="100000"/>
                <a:buFont typeface="Arial" pitchFamily="34" charset="0"/>
                <a:buChar char="•"/>
              </a:pPr>
              <a:r>
                <a:rPr lang="en-AU" sz="1000" kern="0" dirty="0" smtClean="0">
                  <a:solidFill>
                    <a:prstClr val="black"/>
                  </a:solidFill>
                  <a:latin typeface="Calibri"/>
                </a:rPr>
                <a:t>Identify improvement opportunities based on emerging themes.</a:t>
              </a:r>
              <a:endParaRPr lang="en-AU" sz="10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021698" y="2393814"/>
              <a:ext cx="1656000" cy="3539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82563" indent="-182563" fontAlgn="base">
                <a:lnSpc>
                  <a:spcPct val="85000"/>
                </a:lnSpc>
                <a:spcBef>
                  <a:spcPts val="300"/>
                </a:spcBef>
                <a:buClr>
                  <a:srgbClr val="1F497D"/>
                </a:buClr>
                <a:buSzPct val="100000"/>
                <a:buFont typeface="Arial" pitchFamily="34" charset="0"/>
                <a:buChar char="•"/>
              </a:pPr>
              <a:r>
                <a:rPr lang="en-AU" sz="1000" kern="0" dirty="0" smtClean="0">
                  <a:solidFill>
                    <a:prstClr val="black"/>
                  </a:solidFill>
                  <a:latin typeface="Calibri"/>
                </a:rPr>
                <a:t>Develop an ACU Service Catalogue</a:t>
              </a:r>
              <a:endParaRPr lang="en-AU" sz="10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72468" y="2395789"/>
              <a:ext cx="900000" cy="260662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rtlCol="0" anchor="t" anchorCtr="0"/>
            <a:lstStyle/>
            <a:p>
              <a:pPr defTabSz="914400"/>
              <a:r>
                <a:rPr lang="en-AU" sz="1300" b="1" kern="0" dirty="0" smtClean="0">
                  <a:solidFill>
                    <a:srgbClr val="000000"/>
                  </a:solidFill>
                  <a:latin typeface="Calibri"/>
                </a:rPr>
                <a:t>Key activity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72803" y="3366946"/>
              <a:ext cx="900000" cy="260662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rtlCol="0" anchor="t" anchorCtr="0"/>
            <a:lstStyle/>
            <a:p>
              <a:pPr defTabSz="914400"/>
              <a:r>
                <a:rPr lang="en-AU" sz="1300" b="1" kern="0" dirty="0" smtClean="0">
                  <a:solidFill>
                    <a:srgbClr val="000000"/>
                  </a:solidFill>
                  <a:latin typeface="Calibri"/>
                </a:rPr>
                <a:t>Outputs</a:t>
              </a:r>
            </a:p>
          </p:txBody>
        </p:sp>
        <p:sp>
          <p:nvSpPr>
            <p:cNvPr id="54" name="Rectangle 53"/>
            <p:cNvSpPr/>
            <p:nvPr>
              <p:custDataLst>
                <p:tags r:id="rId5"/>
              </p:custDataLst>
            </p:nvPr>
          </p:nvSpPr>
          <p:spPr bwMode="auto">
            <a:xfrm>
              <a:off x="7467371" y="1906907"/>
              <a:ext cx="252000" cy="195814"/>
            </a:xfrm>
            <a:prstGeom prst="rect">
              <a:avLst/>
            </a:prstGeom>
            <a:solidFill>
              <a:schemeClr val="tx2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square" lIns="36000" tIns="36000" rIns="36000" bIns="36000" rtlCol="0" anchor="ctr">
              <a:spAutoFit/>
            </a:bodyPr>
            <a:lstStyle/>
            <a:p>
              <a:pPr algn="ctr" defTabSz="914400">
                <a:buClr>
                  <a:srgbClr val="000000"/>
                </a:buClr>
                <a:defRPr/>
              </a:pPr>
              <a:r>
                <a:rPr lang="en-AU" sz="800" b="1" kern="0" dirty="0">
                  <a:solidFill>
                    <a:prstClr val="white"/>
                  </a:solidFill>
                  <a:latin typeface="Calibri"/>
                </a:rPr>
                <a:t>5</a:t>
              </a: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7734124" y="1889802"/>
              <a:ext cx="1701557" cy="260662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rtlCol="0" anchor="t" anchorCtr="0"/>
            <a:lstStyle/>
            <a:p>
              <a:pPr defTabSz="914400"/>
              <a:r>
                <a:rPr lang="en-AU" sz="1300" b="1" kern="0" dirty="0" smtClean="0">
                  <a:solidFill>
                    <a:srgbClr val="000000"/>
                  </a:solidFill>
                  <a:latin typeface="Calibri"/>
                </a:rPr>
                <a:t>Operating </a:t>
              </a:r>
            </a:p>
            <a:p>
              <a:pPr defTabSz="914400"/>
              <a:r>
                <a:rPr lang="en-AU" sz="1300" b="1" kern="0" dirty="0" smtClean="0">
                  <a:solidFill>
                    <a:srgbClr val="000000"/>
                  </a:solidFill>
                  <a:latin typeface="Calibri"/>
                </a:rPr>
                <a:t>Framework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7217761" y="2393814"/>
              <a:ext cx="1656136" cy="947265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t" anchorCtr="0"/>
            <a:lstStyle/>
            <a:p>
              <a:pPr marL="182563" indent="-182563" fontAlgn="base">
                <a:lnSpc>
                  <a:spcPct val="85000"/>
                </a:lnSpc>
                <a:spcBef>
                  <a:spcPts val="300"/>
                </a:spcBef>
                <a:buClr>
                  <a:srgbClr val="1F497D"/>
                </a:buClr>
                <a:buSzPct val="100000"/>
                <a:buFont typeface="Arial" pitchFamily="34" charset="0"/>
                <a:buChar char="•"/>
              </a:pPr>
              <a:r>
                <a:rPr lang="en-AU" sz="1000" kern="0" dirty="0" smtClean="0">
                  <a:solidFill>
                    <a:prstClr val="black"/>
                  </a:solidFill>
                  <a:latin typeface="Calibri"/>
                </a:rPr>
                <a:t>Develop a set of operating framework options  and associated high level recommendations</a:t>
              </a:r>
              <a:endParaRPr lang="en-AU" sz="1000" kern="0" dirty="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580" y="4162461"/>
            <a:ext cx="1313261" cy="1061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430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B6D78-D6A3-3445-B25E-FDA4C035069F}" type="slidenum">
              <a:rPr lang="en-US" smtClean="0">
                <a:solidFill>
                  <a:prstClr val="white"/>
                </a:solidFill>
                <a:latin typeface="Calibri"/>
              </a:rPr>
              <a:pPr/>
              <a:t>7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44432" y="478696"/>
            <a:ext cx="6567544" cy="408114"/>
          </a:xfrm>
        </p:spPr>
        <p:txBody>
          <a:bodyPr>
            <a:noAutofit/>
          </a:bodyPr>
          <a:lstStyle/>
          <a:p>
            <a:pPr algn="ctr"/>
            <a:r>
              <a:rPr lang="en-AU" sz="2800" b="1" dirty="0" smtClean="0"/>
              <a:t/>
            </a:r>
            <a:br>
              <a:rPr lang="en-AU" sz="2800" b="1" dirty="0" smtClean="0"/>
            </a:br>
            <a:r>
              <a:rPr lang="en-AU" sz="4000" b="1" dirty="0" smtClean="0">
                <a:solidFill>
                  <a:srgbClr val="558ED5"/>
                </a:solidFill>
                <a:cs typeface="Arial Black"/>
              </a:rPr>
              <a:t>Measuring Service </a:t>
            </a:r>
            <a:r>
              <a:rPr lang="en-AU" sz="4000" b="1" dirty="0">
                <a:solidFill>
                  <a:srgbClr val="558ED5"/>
                </a:solidFill>
                <a:cs typeface="Arial Black"/>
              </a:rPr>
              <a:t>D</a:t>
            </a:r>
            <a:r>
              <a:rPr lang="en-AU" sz="4000" b="1" dirty="0" smtClean="0">
                <a:solidFill>
                  <a:srgbClr val="558ED5"/>
                </a:solidFill>
                <a:cs typeface="Arial Black"/>
              </a:rPr>
              <a:t>elivery </a:t>
            </a:r>
            <a:r>
              <a:rPr lang="en-AU" sz="2800" b="1" dirty="0" smtClean="0"/>
              <a:t/>
            </a:r>
            <a:br>
              <a:rPr lang="en-AU" sz="2800" b="1" dirty="0" smtClean="0"/>
            </a:br>
            <a:r>
              <a:rPr lang="en-AU" sz="2800" b="1" dirty="0"/>
              <a:t/>
            </a:r>
            <a:br>
              <a:rPr lang="en-AU" sz="2800" b="1" dirty="0"/>
            </a:br>
            <a:endParaRPr lang="en-A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71555" y="6079351"/>
            <a:ext cx="6696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>
                <a:solidFill>
                  <a:prstClr val="white"/>
                </a:solidFill>
                <a:latin typeface="Calibri"/>
              </a:rPr>
              <a:t>Source: EY Activity reviews, interviews and analysis</a:t>
            </a:r>
            <a:endParaRPr lang="en-AU" sz="1400" dirty="0">
              <a:solidFill>
                <a:srgbClr val="FF0000"/>
              </a:solidFill>
              <a:latin typeface="Calibri"/>
            </a:endParaRPr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6894444"/>
              </p:ext>
            </p:extLst>
          </p:nvPr>
        </p:nvGraphicFramePr>
        <p:xfrm>
          <a:off x="231494" y="677533"/>
          <a:ext cx="8565265" cy="4953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9568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347396"/>
            <a:ext cx="7715250" cy="445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7544" cy="499913"/>
          </a:xfrm>
        </p:spPr>
        <p:txBody>
          <a:bodyPr>
            <a:noAutofit/>
          </a:bodyPr>
          <a:lstStyle/>
          <a:p>
            <a:pPr algn="ctr"/>
            <a:r>
              <a:rPr lang="en-AU" sz="4000" b="1" dirty="0">
                <a:solidFill>
                  <a:srgbClr val="558ED5"/>
                </a:solidFill>
                <a:cs typeface="Arial Black"/>
              </a:rPr>
              <a:t>Measuring </a:t>
            </a:r>
            <a:r>
              <a:rPr lang="en-AU" sz="4000" b="1" dirty="0" smtClean="0">
                <a:solidFill>
                  <a:srgbClr val="558ED5"/>
                </a:solidFill>
                <a:cs typeface="Arial Black"/>
              </a:rPr>
              <a:t>Service Quality</a:t>
            </a:r>
            <a:endParaRPr lang="en-AU" sz="4000" dirty="0">
              <a:solidFill>
                <a:srgbClr val="558ED5"/>
              </a:solidFill>
              <a:cs typeface="Arial Blac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58158"/>
            <a:ext cx="8229600" cy="4968000"/>
          </a:xfrm>
        </p:spPr>
        <p:txBody>
          <a:bodyPr/>
          <a:lstStyle/>
          <a:p>
            <a:r>
              <a:rPr lang="en-AU" dirty="0" smtClean="0"/>
              <a:t>Overall Satisfaction – All Staff (By Service Category) – “Service Matters” Survey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B6D78-D6A3-3445-B25E-FDA4C035069F}" type="slidenum">
              <a:rPr lang="en-US" smtClean="0">
                <a:solidFill>
                  <a:prstClr val="white"/>
                </a:solidFill>
                <a:latin typeface="Calibri"/>
              </a:rPr>
              <a:pPr/>
              <a:t>8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179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3488"/>
            <a:ext cx="8229600" cy="1143000"/>
          </a:xfrm>
        </p:spPr>
        <p:txBody>
          <a:bodyPr>
            <a:normAutofit/>
          </a:bodyPr>
          <a:lstStyle/>
          <a:p>
            <a:r>
              <a:rPr lang="en-AU" sz="4000" b="1" dirty="0" smtClean="0">
                <a:solidFill>
                  <a:srgbClr val="558ED5"/>
                </a:solidFill>
                <a:cs typeface="Arial Black"/>
              </a:rPr>
              <a:t>Next Steps</a:t>
            </a:r>
            <a:endParaRPr lang="en-AU" sz="4000" b="1" dirty="0">
              <a:solidFill>
                <a:srgbClr val="558ED5"/>
              </a:solidFill>
              <a:cs typeface="Arial Blac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891826"/>
            <a:ext cx="8229600" cy="5336556"/>
          </a:xfrm>
        </p:spPr>
        <p:txBody>
          <a:bodyPr>
            <a:noAutofit/>
          </a:bodyPr>
          <a:lstStyle/>
          <a:p>
            <a:pPr marL="457200" indent="-457200">
              <a:spcBef>
                <a:spcPts val="0"/>
              </a:spcBef>
              <a:buFont typeface="+mj-lt"/>
              <a:buAutoNum type="alphaUcPeriod"/>
            </a:pPr>
            <a:r>
              <a:rPr lang="en-AU" sz="2000" b="1" dirty="0" smtClean="0">
                <a:cs typeface="Arial"/>
              </a:rPr>
              <a:t>SERVICE PRINCIPLES</a:t>
            </a:r>
          </a:p>
          <a:p>
            <a:pPr marL="857250" lvl="2" indent="-4572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AU" sz="1800" dirty="0">
                <a:cs typeface="Arial"/>
              </a:rPr>
              <a:t>an agreed ‘way of operating’ that is aligned with ACU’s </a:t>
            </a:r>
            <a:r>
              <a:rPr lang="en-AU" sz="1800" dirty="0" smtClean="0">
                <a:cs typeface="Arial"/>
              </a:rPr>
              <a:t>values</a:t>
            </a:r>
          </a:p>
          <a:p>
            <a:pPr marL="400050" lvl="2" indent="0">
              <a:spcBef>
                <a:spcPts val="0"/>
              </a:spcBef>
              <a:buNone/>
            </a:pPr>
            <a:endParaRPr lang="en-AU" sz="1000" dirty="0">
              <a:cs typeface="Arial"/>
            </a:endParaRP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lphaUcPeriod"/>
            </a:pPr>
            <a:r>
              <a:rPr lang="en-AU" sz="2000" b="1" dirty="0" smtClean="0">
                <a:cs typeface="Arial"/>
              </a:rPr>
              <a:t>SERVICE MODEL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en-US" sz="1800" dirty="0">
                <a:cs typeface="Arial"/>
              </a:rPr>
              <a:t>d</a:t>
            </a:r>
            <a:r>
              <a:rPr lang="en-AU" sz="1800" dirty="0" err="1" smtClean="0">
                <a:cs typeface="Arial"/>
              </a:rPr>
              <a:t>efines</a:t>
            </a:r>
            <a:r>
              <a:rPr lang="en-AU" sz="1800" dirty="0" smtClean="0">
                <a:cs typeface="Arial"/>
              </a:rPr>
              <a:t> accountability for service delivery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None/>
            </a:pPr>
            <a:endParaRPr lang="en-AU" sz="1000" dirty="0" smtClean="0">
              <a:cs typeface="Arial"/>
            </a:endParaRP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lphaUcPeriod"/>
            </a:pPr>
            <a:r>
              <a:rPr lang="en-AU" sz="2000" b="1" dirty="0" smtClean="0">
                <a:cs typeface="Arial"/>
              </a:rPr>
              <a:t>SERVICE CATALOGUE</a:t>
            </a:r>
          </a:p>
          <a:p>
            <a:pPr marL="85725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AU" sz="1800" dirty="0">
                <a:cs typeface="Arial"/>
              </a:rPr>
              <a:t>a comprehensive list of ACU professional </a:t>
            </a:r>
            <a:r>
              <a:rPr lang="en-AU" sz="1800" dirty="0" smtClean="0">
                <a:cs typeface="Arial"/>
              </a:rPr>
              <a:t>services</a:t>
            </a:r>
          </a:p>
          <a:p>
            <a:pPr marL="857250" lvl="2" indent="-457200">
              <a:lnSpc>
                <a:spcPct val="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AU" sz="1800" dirty="0">
              <a:cs typeface="Arial"/>
            </a:endParaRPr>
          </a:p>
          <a:p>
            <a:pPr marL="400050" lvl="2" indent="0">
              <a:lnSpc>
                <a:spcPct val="50000"/>
              </a:lnSpc>
              <a:spcBef>
                <a:spcPts val="0"/>
              </a:spcBef>
              <a:buNone/>
            </a:pPr>
            <a:endParaRPr lang="en-AU" sz="1000" dirty="0">
              <a:cs typeface="Arial"/>
            </a:endParaRPr>
          </a:p>
          <a:p>
            <a:pPr marL="457200" indent="-457200">
              <a:spcBef>
                <a:spcPts val="0"/>
              </a:spcBef>
              <a:buFont typeface="+mj-lt"/>
              <a:buAutoNum type="alphaUcPeriod"/>
            </a:pPr>
            <a:r>
              <a:rPr lang="en-AU" sz="2000" b="1" dirty="0" smtClean="0">
                <a:cs typeface="Arial"/>
              </a:rPr>
              <a:t>SERVICE IMPROVEMENT PROGRAM</a:t>
            </a:r>
          </a:p>
          <a:p>
            <a:pPr marL="857250" lvl="2" indent="-4572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AU" sz="1800" dirty="0">
                <a:cs typeface="Arial"/>
              </a:rPr>
              <a:t>based on feedback from workshops, survey, </a:t>
            </a:r>
            <a:r>
              <a:rPr lang="en-AU" sz="1800" dirty="0" smtClean="0">
                <a:cs typeface="Arial"/>
              </a:rPr>
              <a:t>Directors</a:t>
            </a:r>
          </a:p>
          <a:p>
            <a:pPr marL="400050" lvl="2" indent="0">
              <a:spcBef>
                <a:spcPts val="0"/>
              </a:spcBef>
              <a:buNone/>
            </a:pPr>
            <a:endParaRPr lang="en-AU" sz="1000" dirty="0">
              <a:cs typeface="Arial"/>
            </a:endParaRPr>
          </a:p>
          <a:p>
            <a:pPr marL="400050" lvl="2" indent="0">
              <a:spcBef>
                <a:spcPts val="0"/>
              </a:spcBef>
              <a:buNone/>
            </a:pPr>
            <a:endParaRPr lang="en-AU" sz="1000" dirty="0" smtClean="0">
              <a:cs typeface="Arial"/>
            </a:endParaRPr>
          </a:p>
          <a:p>
            <a:pPr marL="457200" indent="-457200">
              <a:spcBef>
                <a:spcPts val="0"/>
              </a:spcBef>
              <a:buFont typeface="+mj-lt"/>
              <a:buAutoNum type="alphaUcPeriod"/>
            </a:pPr>
            <a:r>
              <a:rPr lang="en-AU" sz="2000" b="1" dirty="0" smtClean="0">
                <a:cs typeface="Arial"/>
              </a:rPr>
              <a:t>SERVICE LEADS</a:t>
            </a:r>
          </a:p>
          <a:p>
            <a:pPr marL="857250" lvl="2" indent="-4572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AU" sz="1800" dirty="0" smtClean="0">
                <a:cs typeface="Arial"/>
              </a:rPr>
              <a:t>define </a:t>
            </a:r>
            <a:r>
              <a:rPr lang="en-AU" sz="1800" dirty="0">
                <a:cs typeface="Arial"/>
              </a:rPr>
              <a:t>and deliver the service in collaboration with other Service Leads, Faculties/Institutes, Directorates  and Campuses.</a:t>
            </a:r>
          </a:p>
          <a:p>
            <a:pPr marL="457200" indent="-457200">
              <a:buFont typeface="+mj-lt"/>
              <a:buAutoNum type="alphaUcPeriod"/>
            </a:pPr>
            <a:endParaRPr lang="en-AU" sz="2000" dirty="0" smtClean="0"/>
          </a:p>
          <a:p>
            <a:pPr marL="457200" indent="-457200">
              <a:buFont typeface="+mj-lt"/>
              <a:buAutoNum type="alphaUcPeriod"/>
            </a:pPr>
            <a:endParaRPr lang="en-AU" sz="2000" dirty="0" smtClean="0"/>
          </a:p>
          <a:p>
            <a:pPr marL="0" indent="0">
              <a:buNone/>
            </a:pPr>
            <a:endParaRPr lang="en-AU" sz="2000" dirty="0" smtClean="0"/>
          </a:p>
          <a:p>
            <a:pPr marL="400050" lvl="1" indent="0">
              <a:buNone/>
            </a:pPr>
            <a:endParaRPr lang="en-AU" sz="1600" dirty="0"/>
          </a:p>
          <a:p>
            <a:pPr marL="457200" lvl="1" indent="0">
              <a:buNone/>
            </a:pPr>
            <a:endParaRPr lang="en-AU" sz="2000" dirty="0" smtClean="0"/>
          </a:p>
          <a:p>
            <a:pPr lvl="1"/>
            <a:endParaRPr lang="en-AU" sz="2000" dirty="0"/>
          </a:p>
          <a:p>
            <a:pPr marL="457200" lvl="1" indent="0">
              <a:buNone/>
            </a:pPr>
            <a:endParaRPr lang="en-AU" sz="2000" dirty="0"/>
          </a:p>
          <a:p>
            <a:pPr lvl="1"/>
            <a:endParaRPr lang="en-AU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B6D78-D6A3-3445-B25E-FDA4C035069F}" type="slidenum">
              <a:rPr lang="en-US" smtClean="0">
                <a:solidFill>
                  <a:prstClr val="white"/>
                </a:solidFill>
                <a:latin typeface="Calibri"/>
              </a:rPr>
              <a:pPr/>
              <a:t>9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653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tNhLLNVBkuXnQQPeMKMk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tNhLLNVBkuXnQQPeMKMk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tNhLLNVBkuXnQQPeMKMk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tNhLLNVBkuXnQQPeMKMk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tNhLLNVBkuXnQQPeMKMkw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36288AADD940648B4C943072EDC31D8" ma:contentTypeVersion="0" ma:contentTypeDescription="Create a new document." ma:contentTypeScope="" ma:versionID="a80fc55842903e8ebfe30b88955f52d5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8E6CCD02-A523-4A10-BB12-3C3196ACAF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DA8A6DA7-7225-42DB-B112-FDCC98CFCDC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A08F64B-729B-4320-8275-412B32E25353}">
  <ds:schemaRefs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purl.org/dc/dcmitype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737</TotalTime>
  <Words>404</Words>
  <Application>Microsoft Office PowerPoint</Application>
  <PresentationFormat>On-screen Show (4:3)</PresentationFormat>
  <Paragraphs>119</Paragraphs>
  <Slides>12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Office Theme</vt:lpstr>
      <vt:lpstr>2_Office Theme</vt:lpstr>
      <vt:lpstr>Acrobat Document</vt:lpstr>
      <vt:lpstr>CAMPUS CONVERSATIONS   </vt:lpstr>
      <vt:lpstr> Overview</vt:lpstr>
      <vt:lpstr>PowerPoint Presentation</vt:lpstr>
      <vt:lpstr>Looking Back</vt:lpstr>
      <vt:lpstr>Looking Forward</vt:lpstr>
      <vt:lpstr>Shared Services Review &amp;                                                               Service Matters Framework</vt:lpstr>
      <vt:lpstr> Measuring Service Delivery   </vt:lpstr>
      <vt:lpstr>Measuring Service Quality</vt:lpstr>
      <vt:lpstr>Next Steps</vt:lpstr>
      <vt:lpstr>Service Leads – COO Portfolio</vt:lpstr>
      <vt:lpstr>Federal Budget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Bonnie Liang</dc:creator>
  <cp:lastModifiedBy>Sharone Ciancio</cp:lastModifiedBy>
  <cp:revision>75</cp:revision>
  <cp:lastPrinted>2014-05-13T00:37:55Z</cp:lastPrinted>
  <dcterms:created xsi:type="dcterms:W3CDTF">2010-12-07T05:24:03Z</dcterms:created>
  <dcterms:modified xsi:type="dcterms:W3CDTF">2014-05-14T01:10:48Z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0x010100536288AADD940648B4C943072EDC31D8</vt:lpwstr>
  </property>
</Properties>
</file>