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87" r:id="rId7"/>
    <p:sldId id="281" r:id="rId8"/>
    <p:sldId id="289" r:id="rId9"/>
    <p:sldId id="283" r:id="rId10"/>
    <p:sldId id="285" r:id="rId11"/>
    <p:sldId id="286" r:id="rId12"/>
    <p:sldId id="276" r:id="rId13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723" autoAdjust="0"/>
  </p:normalViewPr>
  <p:slideViewPr>
    <p:cSldViewPr snapToGrid="0" snapToObjects="1">
      <p:cViewPr varScale="1">
        <p:scale>
          <a:sx n="117" d="100"/>
          <a:sy n="117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C04AF-18A2-44F4-B331-CDA4476CAD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C998F6-C18C-4141-9698-CE95E38F70F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AU" sz="1400" dirty="0" smtClean="0"/>
            <a:t>July – Oct 2013</a:t>
          </a:r>
          <a:endParaRPr lang="en-AU" sz="1400" dirty="0"/>
        </a:p>
      </dgm:t>
    </dgm:pt>
    <dgm:pt modelId="{EA7FBB89-B08C-408C-97D3-D80A8C4D6C8A}" type="parTrans" cxnId="{38897008-AFF4-4E66-A482-D61B112E604D}">
      <dgm:prSet/>
      <dgm:spPr/>
      <dgm:t>
        <a:bodyPr/>
        <a:lstStyle/>
        <a:p>
          <a:endParaRPr lang="en-AU"/>
        </a:p>
      </dgm:t>
    </dgm:pt>
    <dgm:pt modelId="{67B9EAD3-205A-4ACC-9134-E1B576E2DF32}" type="sibTrans" cxnId="{38897008-AFF4-4E66-A482-D61B112E604D}">
      <dgm:prSet/>
      <dgm:spPr/>
      <dgm:t>
        <a:bodyPr/>
        <a:lstStyle/>
        <a:p>
          <a:endParaRPr lang="en-AU"/>
        </a:p>
      </dgm:t>
    </dgm:pt>
    <dgm:pt modelId="{44A8F97F-3688-429E-ABE4-D67EFBEF4FD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AU" sz="1400" dirty="0" smtClean="0"/>
            <a:t>Oct 2013 –        Feb 2014 </a:t>
          </a:r>
          <a:endParaRPr lang="en-AU" sz="1400" dirty="0"/>
        </a:p>
      </dgm:t>
    </dgm:pt>
    <dgm:pt modelId="{BAF68FC2-9FE0-4795-9348-4D06BD8B8EBD}" type="parTrans" cxnId="{2CB22E4D-5FC2-4BFD-9ACF-753D47CCD80F}">
      <dgm:prSet/>
      <dgm:spPr/>
      <dgm:t>
        <a:bodyPr/>
        <a:lstStyle/>
        <a:p>
          <a:endParaRPr lang="en-AU"/>
        </a:p>
      </dgm:t>
    </dgm:pt>
    <dgm:pt modelId="{ED668F4B-93A4-4C99-A35C-E1DB5DA8908D}" type="sibTrans" cxnId="{2CB22E4D-5FC2-4BFD-9ACF-753D47CCD80F}">
      <dgm:prSet/>
      <dgm:spPr/>
      <dgm:t>
        <a:bodyPr/>
        <a:lstStyle/>
        <a:p>
          <a:endParaRPr lang="en-AU"/>
        </a:p>
      </dgm:t>
    </dgm:pt>
    <dgm:pt modelId="{4D943328-F8AD-4721-818B-E01E60A80E5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AU" sz="1400" dirty="0" smtClean="0"/>
            <a:t>Mar – May 2014</a:t>
          </a:r>
          <a:endParaRPr lang="en-AU" sz="1400" dirty="0"/>
        </a:p>
      </dgm:t>
    </dgm:pt>
    <dgm:pt modelId="{1349B7E1-4E51-423B-941A-53ADB5B5B317}" type="parTrans" cxnId="{CDE811E8-00D4-4FDC-9C2F-F4185F9F0DD5}">
      <dgm:prSet/>
      <dgm:spPr/>
      <dgm:t>
        <a:bodyPr/>
        <a:lstStyle/>
        <a:p>
          <a:endParaRPr lang="en-AU"/>
        </a:p>
      </dgm:t>
    </dgm:pt>
    <dgm:pt modelId="{D3D4A090-95AC-4B74-AF5F-ADDC3B5EBEC5}" type="sibTrans" cxnId="{CDE811E8-00D4-4FDC-9C2F-F4185F9F0DD5}">
      <dgm:prSet/>
      <dgm:spPr/>
      <dgm:t>
        <a:bodyPr/>
        <a:lstStyle/>
        <a:p>
          <a:endParaRPr lang="en-AU"/>
        </a:p>
      </dgm:t>
    </dgm:pt>
    <dgm:pt modelId="{9B157674-C892-4EF0-820F-BEACF913FFF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AU" sz="1400" dirty="0" smtClean="0"/>
            <a:t>Oct – Nov 2014</a:t>
          </a:r>
          <a:endParaRPr lang="en-AU" sz="1400" dirty="0"/>
        </a:p>
      </dgm:t>
    </dgm:pt>
    <dgm:pt modelId="{F788FD4C-CFBE-43BB-9971-A827AAD5AC50}" type="parTrans" cxnId="{8AF954CB-98F5-409B-BB26-337A1BF2D0FE}">
      <dgm:prSet/>
      <dgm:spPr/>
      <dgm:t>
        <a:bodyPr/>
        <a:lstStyle/>
        <a:p>
          <a:endParaRPr lang="en-AU"/>
        </a:p>
      </dgm:t>
    </dgm:pt>
    <dgm:pt modelId="{EE33B572-EC67-42D6-8C22-15ED7896D93F}" type="sibTrans" cxnId="{8AF954CB-98F5-409B-BB26-337A1BF2D0FE}">
      <dgm:prSet/>
      <dgm:spPr/>
      <dgm:t>
        <a:bodyPr/>
        <a:lstStyle/>
        <a:p>
          <a:endParaRPr lang="en-AU"/>
        </a:p>
      </dgm:t>
    </dgm:pt>
    <dgm:pt modelId="{B3F12969-94F3-4DDB-980C-3E48D193EC0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AU" sz="1400" dirty="0" smtClean="0"/>
            <a:t>June – Sep 2014</a:t>
          </a:r>
          <a:endParaRPr lang="en-AU" sz="1400" dirty="0"/>
        </a:p>
      </dgm:t>
    </dgm:pt>
    <dgm:pt modelId="{CBCD04C9-36AE-4224-B8AD-3C649D9B5FE9}" type="sibTrans" cxnId="{0C11741B-B93A-4F3E-80B2-C880C71719E4}">
      <dgm:prSet/>
      <dgm:spPr/>
      <dgm:t>
        <a:bodyPr/>
        <a:lstStyle/>
        <a:p>
          <a:endParaRPr lang="en-AU"/>
        </a:p>
      </dgm:t>
    </dgm:pt>
    <dgm:pt modelId="{117A66FA-C6AD-45E0-8886-1BF72125C362}" type="parTrans" cxnId="{0C11741B-B93A-4F3E-80B2-C880C71719E4}">
      <dgm:prSet/>
      <dgm:spPr/>
      <dgm:t>
        <a:bodyPr/>
        <a:lstStyle/>
        <a:p>
          <a:endParaRPr lang="en-AU"/>
        </a:p>
      </dgm:t>
    </dgm:pt>
    <dgm:pt modelId="{FBE91C65-2C5F-48C6-AD26-BAE4219CDC1C}" type="pres">
      <dgm:prSet presAssocID="{B36C04AF-18A2-44F4-B331-CDA4476CADD0}" presName="Name0" presStyleCnt="0">
        <dgm:presLayoutVars>
          <dgm:dir/>
          <dgm:animLvl val="lvl"/>
          <dgm:resizeHandles val="exact"/>
        </dgm:presLayoutVars>
      </dgm:prSet>
      <dgm:spPr/>
    </dgm:pt>
    <dgm:pt modelId="{B7CDC2E3-5265-4B95-9522-DE07233A9B90}" type="pres">
      <dgm:prSet presAssocID="{6AC998F6-C18C-4141-9698-CE95E38F70F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13B315-A2D6-417F-9C46-E1546E96AC66}" type="pres">
      <dgm:prSet presAssocID="{67B9EAD3-205A-4ACC-9134-E1B576E2DF32}" presName="parTxOnlySpace" presStyleCnt="0"/>
      <dgm:spPr/>
    </dgm:pt>
    <dgm:pt modelId="{CC3F5E20-DC4A-4B7D-A982-F32A3C6660E7}" type="pres">
      <dgm:prSet presAssocID="{44A8F97F-3688-429E-ABE4-D67EFBEF4FD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BF893B-4EF6-4074-A35D-0CFA02E813A9}" type="pres">
      <dgm:prSet presAssocID="{ED668F4B-93A4-4C99-A35C-E1DB5DA8908D}" presName="parTxOnlySpace" presStyleCnt="0"/>
      <dgm:spPr/>
    </dgm:pt>
    <dgm:pt modelId="{C96530B2-C808-4A43-A4FB-F954014DD1AB}" type="pres">
      <dgm:prSet presAssocID="{4D943328-F8AD-4721-818B-E01E60A80E5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0F57B5-DC5E-4547-B781-F10B92B3A549}" type="pres">
      <dgm:prSet presAssocID="{D3D4A090-95AC-4B74-AF5F-ADDC3B5EBEC5}" presName="parTxOnlySpace" presStyleCnt="0"/>
      <dgm:spPr/>
    </dgm:pt>
    <dgm:pt modelId="{49C7D3EA-6B6B-4EB8-B5F5-705BCD01E7AE}" type="pres">
      <dgm:prSet presAssocID="{B3F12969-94F3-4DDB-980C-3E48D193EC0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EA7591-D39E-40E8-B584-6C3FD1F8BE05}" type="pres">
      <dgm:prSet presAssocID="{CBCD04C9-36AE-4224-B8AD-3C649D9B5FE9}" presName="parTxOnlySpace" presStyleCnt="0"/>
      <dgm:spPr/>
    </dgm:pt>
    <dgm:pt modelId="{5E2A639E-B201-43C4-A142-3998CC920A0C}" type="pres">
      <dgm:prSet presAssocID="{9B157674-C892-4EF0-820F-BEACF913FFF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CB22E4D-5FC2-4BFD-9ACF-753D47CCD80F}" srcId="{B36C04AF-18A2-44F4-B331-CDA4476CADD0}" destId="{44A8F97F-3688-429E-ABE4-D67EFBEF4FDE}" srcOrd="1" destOrd="0" parTransId="{BAF68FC2-9FE0-4795-9348-4D06BD8B8EBD}" sibTransId="{ED668F4B-93A4-4C99-A35C-E1DB5DA8908D}"/>
    <dgm:cxn modelId="{326D4236-B112-44F5-9C7C-366F4E172FA0}" type="presOf" srcId="{B36C04AF-18A2-44F4-B331-CDA4476CADD0}" destId="{FBE91C65-2C5F-48C6-AD26-BAE4219CDC1C}" srcOrd="0" destOrd="0" presId="urn:microsoft.com/office/officeart/2005/8/layout/chevron1"/>
    <dgm:cxn modelId="{CDE811E8-00D4-4FDC-9C2F-F4185F9F0DD5}" srcId="{B36C04AF-18A2-44F4-B331-CDA4476CADD0}" destId="{4D943328-F8AD-4721-818B-E01E60A80E57}" srcOrd="2" destOrd="0" parTransId="{1349B7E1-4E51-423B-941A-53ADB5B5B317}" sibTransId="{D3D4A090-95AC-4B74-AF5F-ADDC3B5EBEC5}"/>
    <dgm:cxn modelId="{D92D5431-1732-4DC3-B1D4-A48472E40C59}" type="presOf" srcId="{B3F12969-94F3-4DDB-980C-3E48D193EC0D}" destId="{49C7D3EA-6B6B-4EB8-B5F5-705BCD01E7AE}" srcOrd="0" destOrd="0" presId="urn:microsoft.com/office/officeart/2005/8/layout/chevron1"/>
    <dgm:cxn modelId="{8AF954CB-98F5-409B-BB26-337A1BF2D0FE}" srcId="{B36C04AF-18A2-44F4-B331-CDA4476CADD0}" destId="{9B157674-C892-4EF0-820F-BEACF913FFFB}" srcOrd="4" destOrd="0" parTransId="{F788FD4C-CFBE-43BB-9971-A827AAD5AC50}" sibTransId="{EE33B572-EC67-42D6-8C22-15ED7896D93F}"/>
    <dgm:cxn modelId="{38897008-AFF4-4E66-A482-D61B112E604D}" srcId="{B36C04AF-18A2-44F4-B331-CDA4476CADD0}" destId="{6AC998F6-C18C-4141-9698-CE95E38F70FC}" srcOrd="0" destOrd="0" parTransId="{EA7FBB89-B08C-408C-97D3-D80A8C4D6C8A}" sibTransId="{67B9EAD3-205A-4ACC-9134-E1B576E2DF32}"/>
    <dgm:cxn modelId="{2D52B84A-BF6C-4C97-B0F6-E1D9EAC0ADDC}" type="presOf" srcId="{44A8F97F-3688-429E-ABE4-D67EFBEF4FDE}" destId="{CC3F5E20-DC4A-4B7D-A982-F32A3C6660E7}" srcOrd="0" destOrd="0" presId="urn:microsoft.com/office/officeart/2005/8/layout/chevron1"/>
    <dgm:cxn modelId="{E9AC465B-BFAF-444D-9504-3DD2196279CF}" type="presOf" srcId="{4D943328-F8AD-4721-818B-E01E60A80E57}" destId="{C96530B2-C808-4A43-A4FB-F954014DD1AB}" srcOrd="0" destOrd="0" presId="urn:microsoft.com/office/officeart/2005/8/layout/chevron1"/>
    <dgm:cxn modelId="{0C11741B-B93A-4F3E-80B2-C880C71719E4}" srcId="{B36C04AF-18A2-44F4-B331-CDA4476CADD0}" destId="{B3F12969-94F3-4DDB-980C-3E48D193EC0D}" srcOrd="3" destOrd="0" parTransId="{117A66FA-C6AD-45E0-8886-1BF72125C362}" sibTransId="{CBCD04C9-36AE-4224-B8AD-3C649D9B5FE9}"/>
    <dgm:cxn modelId="{54231DBD-7438-4C0A-8EF9-4873FE770992}" type="presOf" srcId="{6AC998F6-C18C-4141-9698-CE95E38F70FC}" destId="{B7CDC2E3-5265-4B95-9522-DE07233A9B90}" srcOrd="0" destOrd="0" presId="urn:microsoft.com/office/officeart/2005/8/layout/chevron1"/>
    <dgm:cxn modelId="{A2302431-A856-4FAF-8485-C80EE962D2FC}" type="presOf" srcId="{9B157674-C892-4EF0-820F-BEACF913FFFB}" destId="{5E2A639E-B201-43C4-A142-3998CC920A0C}" srcOrd="0" destOrd="0" presId="urn:microsoft.com/office/officeart/2005/8/layout/chevron1"/>
    <dgm:cxn modelId="{CA5FE600-9126-42F9-A638-51187DEA5D72}" type="presParOf" srcId="{FBE91C65-2C5F-48C6-AD26-BAE4219CDC1C}" destId="{B7CDC2E3-5265-4B95-9522-DE07233A9B90}" srcOrd="0" destOrd="0" presId="urn:microsoft.com/office/officeart/2005/8/layout/chevron1"/>
    <dgm:cxn modelId="{4F066B9F-408E-4902-A057-355B971EE118}" type="presParOf" srcId="{FBE91C65-2C5F-48C6-AD26-BAE4219CDC1C}" destId="{8913B315-A2D6-417F-9C46-E1546E96AC66}" srcOrd="1" destOrd="0" presId="urn:microsoft.com/office/officeart/2005/8/layout/chevron1"/>
    <dgm:cxn modelId="{C87280F7-A6C6-4B21-A019-ACFEB03ED9F3}" type="presParOf" srcId="{FBE91C65-2C5F-48C6-AD26-BAE4219CDC1C}" destId="{CC3F5E20-DC4A-4B7D-A982-F32A3C6660E7}" srcOrd="2" destOrd="0" presId="urn:microsoft.com/office/officeart/2005/8/layout/chevron1"/>
    <dgm:cxn modelId="{0248CC07-B6A4-4047-8AFD-EAEE4223D52F}" type="presParOf" srcId="{FBE91C65-2C5F-48C6-AD26-BAE4219CDC1C}" destId="{E2BF893B-4EF6-4074-A35D-0CFA02E813A9}" srcOrd="3" destOrd="0" presId="urn:microsoft.com/office/officeart/2005/8/layout/chevron1"/>
    <dgm:cxn modelId="{D699B9E7-FF4F-4A21-A399-BFED67A539C5}" type="presParOf" srcId="{FBE91C65-2C5F-48C6-AD26-BAE4219CDC1C}" destId="{C96530B2-C808-4A43-A4FB-F954014DD1AB}" srcOrd="4" destOrd="0" presId="urn:microsoft.com/office/officeart/2005/8/layout/chevron1"/>
    <dgm:cxn modelId="{A9BDC132-8F6A-4303-9D04-3CF857EDFB85}" type="presParOf" srcId="{FBE91C65-2C5F-48C6-AD26-BAE4219CDC1C}" destId="{E00F57B5-DC5E-4547-B781-F10B92B3A549}" srcOrd="5" destOrd="0" presId="urn:microsoft.com/office/officeart/2005/8/layout/chevron1"/>
    <dgm:cxn modelId="{05BF9845-9AA5-45C5-8BAE-DC6C25EEFDE8}" type="presParOf" srcId="{FBE91C65-2C5F-48C6-AD26-BAE4219CDC1C}" destId="{49C7D3EA-6B6B-4EB8-B5F5-705BCD01E7AE}" srcOrd="6" destOrd="0" presId="urn:microsoft.com/office/officeart/2005/8/layout/chevron1"/>
    <dgm:cxn modelId="{D2A8D713-06B9-43B3-A25D-F1E020565F9F}" type="presParOf" srcId="{FBE91C65-2C5F-48C6-AD26-BAE4219CDC1C}" destId="{27EA7591-D39E-40E8-B584-6C3FD1F8BE05}" srcOrd="7" destOrd="0" presId="urn:microsoft.com/office/officeart/2005/8/layout/chevron1"/>
    <dgm:cxn modelId="{8888DF01-1304-447F-AFE8-0B952567D468}" type="presParOf" srcId="{FBE91C65-2C5F-48C6-AD26-BAE4219CDC1C}" destId="{5E2A639E-B201-43C4-A142-3998CC920A0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DC2E3-5265-4B95-9522-DE07233A9B90}">
      <dsp:nvSpPr>
        <dsp:cNvPr id="0" name=""/>
        <dsp:cNvSpPr/>
      </dsp:nvSpPr>
      <dsp:spPr>
        <a:xfrm>
          <a:off x="2125" y="0"/>
          <a:ext cx="1891619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July – Oct 2013</a:t>
          </a:r>
          <a:endParaRPr lang="en-AU" sz="1400" kern="1200" dirty="0"/>
        </a:p>
      </dsp:txBody>
      <dsp:txXfrm>
        <a:off x="254153" y="0"/>
        <a:ext cx="1387563" cy="504056"/>
      </dsp:txXfrm>
    </dsp:sp>
    <dsp:sp modelId="{CC3F5E20-DC4A-4B7D-A982-F32A3C6660E7}">
      <dsp:nvSpPr>
        <dsp:cNvPr id="0" name=""/>
        <dsp:cNvSpPr/>
      </dsp:nvSpPr>
      <dsp:spPr>
        <a:xfrm>
          <a:off x="1704582" y="0"/>
          <a:ext cx="1891619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Oct 2013 –        Feb 2014 </a:t>
          </a:r>
          <a:endParaRPr lang="en-AU" sz="1400" kern="1200" dirty="0"/>
        </a:p>
      </dsp:txBody>
      <dsp:txXfrm>
        <a:off x="1956610" y="0"/>
        <a:ext cx="1387563" cy="504056"/>
      </dsp:txXfrm>
    </dsp:sp>
    <dsp:sp modelId="{C96530B2-C808-4A43-A4FB-F954014DD1AB}">
      <dsp:nvSpPr>
        <dsp:cNvPr id="0" name=""/>
        <dsp:cNvSpPr/>
      </dsp:nvSpPr>
      <dsp:spPr>
        <a:xfrm>
          <a:off x="3407040" y="0"/>
          <a:ext cx="1891619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Mar – May 2014</a:t>
          </a:r>
          <a:endParaRPr lang="en-AU" sz="1400" kern="1200" dirty="0"/>
        </a:p>
      </dsp:txBody>
      <dsp:txXfrm>
        <a:off x="3659068" y="0"/>
        <a:ext cx="1387563" cy="504056"/>
      </dsp:txXfrm>
    </dsp:sp>
    <dsp:sp modelId="{49C7D3EA-6B6B-4EB8-B5F5-705BCD01E7AE}">
      <dsp:nvSpPr>
        <dsp:cNvPr id="0" name=""/>
        <dsp:cNvSpPr/>
      </dsp:nvSpPr>
      <dsp:spPr>
        <a:xfrm>
          <a:off x="5109497" y="0"/>
          <a:ext cx="1891619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June – Sep 2014</a:t>
          </a:r>
          <a:endParaRPr lang="en-AU" sz="1400" kern="1200" dirty="0"/>
        </a:p>
      </dsp:txBody>
      <dsp:txXfrm>
        <a:off x="5361525" y="0"/>
        <a:ext cx="1387563" cy="504056"/>
      </dsp:txXfrm>
    </dsp:sp>
    <dsp:sp modelId="{5E2A639E-B201-43C4-A142-3998CC920A0C}">
      <dsp:nvSpPr>
        <dsp:cNvPr id="0" name=""/>
        <dsp:cNvSpPr/>
      </dsp:nvSpPr>
      <dsp:spPr>
        <a:xfrm>
          <a:off x="6811955" y="0"/>
          <a:ext cx="1891619" cy="50405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/>
            <a:t>Oct – Nov 2014</a:t>
          </a:r>
          <a:endParaRPr lang="en-AU" sz="1400" kern="1200" dirty="0"/>
        </a:p>
      </dsp:txBody>
      <dsp:txXfrm>
        <a:off x="7063983" y="0"/>
        <a:ext cx="1387563" cy="50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493F-CE1E-426A-96D0-2F781C9DEEC0}" type="datetimeFigureOut">
              <a:rPr lang="en-AU" smtClean="0"/>
              <a:t>27/11/2013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563F-64B3-420B-BAF5-9F6F684C66F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41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563F-64B3-420B-BAF5-9F6F684C66F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57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BF79-50C0-44C3-917C-34967A2C5A7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04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563F-64B3-420B-BAF5-9F6F684C66F4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6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1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9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9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7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0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3A6-0BD2-4C98-A0F1-F3B74C989F2E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56ED-A5E8-4379-8276-D6B87BEFC457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0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28A5-F8C9-7247-9853-E0C8C618FA8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D78-D6A3-3445-B25E-FDA4C03506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6946" y="800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90645" y="632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31500" y="177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7761" y="321589"/>
            <a:ext cx="1713421" cy="6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25BD3A6-0BD2-4C98-A0F1-F3B74C989F2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27/11/2013</a:t>
            </a:fld>
            <a:endParaRPr lang="en-A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F8D56ED-A5E8-4379-8276-D6B87BEFC4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A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7828"/>
            <a:ext cx="7772400" cy="1370571"/>
          </a:xfrm>
        </p:spPr>
        <p:txBody>
          <a:bodyPr/>
          <a:lstStyle/>
          <a:p>
            <a:r>
              <a:rPr lang="en-US" sz="5400" b="1" dirty="0" smtClean="0"/>
              <a:t>CAMPUS CONVERSATIONS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Corporate Services</a:t>
            </a:r>
            <a:br>
              <a:rPr lang="en-US" b="1" dirty="0" smtClean="0"/>
            </a:br>
            <a:r>
              <a:rPr lang="en-US" dirty="0" smtClean="0"/>
              <a:t>November 2013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Dr Stephen Weller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Chief Operating Officer &amp;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Deputy Vice-Chancellor</a:t>
            </a:r>
            <a:br>
              <a:rPr lang="en-US" sz="3200" dirty="0" smtClean="0">
                <a:latin typeface="+mn-lt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994"/>
            <a:ext cx="8229600" cy="1143000"/>
          </a:xfrm>
        </p:spPr>
        <p:txBody>
          <a:bodyPr/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ABOUT CAMPUS CONVERSATIONS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4" y="1833282"/>
            <a:ext cx="789790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 smtClean="0"/>
              <a:t>Corporate Services – Who are we?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Futures Project and Shared Services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ACU Service Delivery &amp; Enablers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Questions, comments, suggestions</a:t>
            </a:r>
          </a:p>
        </p:txBody>
      </p:sp>
    </p:spTree>
    <p:extLst>
      <p:ext uri="{BB962C8B-B14F-4D97-AF65-F5344CB8AC3E}">
        <p14:creationId xmlns:p14="http://schemas.microsoft.com/office/powerpoint/2010/main" val="26612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80643"/>
              </p:ext>
            </p:extLst>
          </p:nvPr>
        </p:nvGraphicFramePr>
        <p:xfrm>
          <a:off x="0" y="408214"/>
          <a:ext cx="9101008" cy="633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10291525" imgH="7162830" progId="Visio.Drawing.11">
                  <p:embed/>
                </p:oleObj>
              </mc:Choice>
              <mc:Fallback>
                <p:oleObj name="Visio" r:id="rId3" imgW="10291525" imgH="716283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8214"/>
                        <a:ext cx="9101008" cy="633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65" y="0"/>
            <a:ext cx="6202470" cy="67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15" y="0"/>
            <a:ext cx="8229600" cy="778098"/>
          </a:xfrm>
        </p:spPr>
        <p:txBody>
          <a:bodyPr>
            <a:normAutofit/>
          </a:bodyPr>
          <a:lstStyle/>
          <a:p>
            <a:r>
              <a:rPr lang="en-AU" sz="2400" b="1" dirty="0" smtClean="0"/>
              <a:t>SHARED SERVICES - PROJECT OVERVIEW</a:t>
            </a:r>
            <a:endParaRPr lang="en-AU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32799" y="641014"/>
            <a:ext cx="1584176" cy="4248472"/>
            <a:chOff x="254244" y="1124744"/>
            <a:chExt cx="1584176" cy="3589226"/>
          </a:xfrm>
        </p:grpSpPr>
        <p:sp>
          <p:nvSpPr>
            <p:cNvPr id="4" name="Rectangle 3"/>
            <p:cNvSpPr/>
            <p:nvPr/>
          </p:nvSpPr>
          <p:spPr>
            <a:xfrm>
              <a:off x="254244" y="1124744"/>
              <a:ext cx="1584176" cy="5116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/>
                <a:t>Stage 1: </a:t>
              </a:r>
              <a:br>
                <a:rPr lang="en-AU" sz="1200" dirty="0"/>
              </a:br>
              <a:r>
                <a:rPr lang="en-AU" sz="1200" dirty="0"/>
                <a:t>Initiation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8788" y="1700808"/>
              <a:ext cx="1579632" cy="3013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Establish project team and project governance.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Identify key stakeholders.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Confirm scope and deliverables.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Gain insights from other institutions.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Implement initial shared services delivery:</a:t>
              </a:r>
            </a:p>
            <a:p>
              <a:pPr marL="355600" lvl="1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</a:rPr>
                <a:t>Faculty management accounting and </a:t>
              </a:r>
              <a:r>
                <a:rPr lang="en-US" sz="1100" dirty="0" smtClean="0">
                  <a:solidFill>
                    <a:schemeClr val="tx1"/>
                  </a:solidFill>
                </a:rPr>
                <a:t>marketing </a:t>
              </a:r>
              <a:r>
                <a:rPr lang="en-US" sz="1100" dirty="0">
                  <a:solidFill>
                    <a:schemeClr val="tx1"/>
                  </a:solidFill>
                </a:rPr>
                <a:t>functions.</a:t>
              </a:r>
            </a:p>
            <a:p>
              <a:pPr marL="355600" lvl="1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</a:rPr>
                <a:t>HR </a:t>
              </a:r>
              <a:r>
                <a:rPr lang="en-US" sz="1100" dirty="0" smtClean="0">
                  <a:solidFill>
                    <a:schemeClr val="tx1"/>
                  </a:solidFill>
                </a:rPr>
                <a:t>and </a:t>
              </a:r>
              <a:r>
                <a:rPr lang="en-US" sz="1100" dirty="0">
                  <a:solidFill>
                    <a:schemeClr val="tx1"/>
                  </a:solidFill>
                </a:rPr>
                <a:t>IT Relationship Management.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AU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69375" y="641014"/>
            <a:ext cx="1584176" cy="4248472"/>
            <a:chOff x="1990820" y="1124744"/>
            <a:chExt cx="1584176" cy="3528392"/>
          </a:xfrm>
        </p:grpSpPr>
        <p:sp>
          <p:nvSpPr>
            <p:cNvPr id="7" name="Rectangle 6"/>
            <p:cNvSpPr/>
            <p:nvPr/>
          </p:nvSpPr>
          <p:spPr>
            <a:xfrm>
              <a:off x="1990820" y="1124744"/>
              <a:ext cx="1584176" cy="5116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Stage 2: </a:t>
              </a:r>
              <a:br>
                <a:rPr lang="en-AU" sz="1200" dirty="0" smtClean="0"/>
              </a:br>
              <a:r>
                <a:rPr lang="en-AU" sz="1200" dirty="0" smtClean="0"/>
                <a:t>Diagnose</a:t>
              </a:r>
              <a:endParaRPr lang="en-AU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90820" y="1700808"/>
              <a:ext cx="1584176" cy="2952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Analysis of "as is" operating model and what needs changing.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Develop service metric framework.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Informed by external benchmarks.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Stakeholder consultation on current service performance.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Build ACU current service catalogue.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82347" y="641014"/>
            <a:ext cx="1584176" cy="4248472"/>
            <a:chOff x="3703792" y="1124744"/>
            <a:chExt cx="1584176" cy="3528392"/>
          </a:xfrm>
        </p:grpSpPr>
        <p:sp>
          <p:nvSpPr>
            <p:cNvPr id="8" name="Rectangle 7"/>
            <p:cNvSpPr/>
            <p:nvPr/>
          </p:nvSpPr>
          <p:spPr>
            <a:xfrm>
              <a:off x="3703792" y="1124744"/>
              <a:ext cx="1584176" cy="5116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Stage 3: </a:t>
              </a:r>
              <a:br>
                <a:rPr lang="en-AU" sz="1200" dirty="0" smtClean="0"/>
              </a:br>
              <a:r>
                <a:rPr lang="en-AU" sz="1200" dirty="0" smtClean="0"/>
                <a:t>Design</a:t>
              </a:r>
              <a:endParaRPr lang="en-AU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3792" y="1700808"/>
              <a:ext cx="1584176" cy="2952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Develop options for  the future  "to be" operating model and service catalogue.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Consultation and assessment of options.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Confirm preferred service model.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Identify key changes required to move to new service model.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Revise systems, policies, structures and processes to support new </a:t>
              </a:r>
              <a:r>
                <a:rPr lang="en-US" sz="950" dirty="0" smtClean="0">
                  <a:solidFill>
                    <a:schemeClr val="tx1"/>
                  </a:solidFill>
                </a:rPr>
                <a:t>model, including formal change management.</a:t>
              </a:r>
              <a:endParaRPr lang="en-US" sz="950" dirty="0">
                <a:solidFill>
                  <a:schemeClr val="tx1"/>
                </a:solidFill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Design accountability and reporting matrices.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950" dirty="0">
                  <a:solidFill>
                    <a:schemeClr val="tx1"/>
                  </a:solidFill>
                </a:rPr>
                <a:t>Develop roadmap for implementation, including transition arrangements to ensure business continuity.</a:t>
              </a:r>
              <a:endParaRPr lang="en-AU" sz="9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18923" y="641014"/>
            <a:ext cx="1584176" cy="4248472"/>
            <a:chOff x="5440368" y="1124744"/>
            <a:chExt cx="1584176" cy="3528392"/>
          </a:xfrm>
        </p:grpSpPr>
        <p:sp>
          <p:nvSpPr>
            <p:cNvPr id="9" name="Rectangle 8"/>
            <p:cNvSpPr/>
            <p:nvPr/>
          </p:nvSpPr>
          <p:spPr>
            <a:xfrm>
              <a:off x="5440368" y="1124744"/>
              <a:ext cx="1584176" cy="5116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Stage 4: </a:t>
              </a:r>
              <a:br>
                <a:rPr lang="en-AU" sz="1200" dirty="0" smtClean="0"/>
              </a:br>
              <a:r>
                <a:rPr lang="en-AU" sz="1200" dirty="0" smtClean="0"/>
                <a:t>Implement</a:t>
              </a:r>
              <a:endParaRPr lang="en-AU" sz="1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0368" y="1700808"/>
              <a:ext cx="1584176" cy="2952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Execute plan.</a:t>
              </a:r>
            </a:p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Implement strategies to support transitional arrangements and business continuity.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Develop communication and engagement strategy and tools.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Build capabilities.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Define partnership agreements, service charters/schedules.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Monitor and assess service delivery framework.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Consultation during implementation</a:t>
              </a:r>
              <a:r>
                <a:rPr lang="en-US" sz="1100" dirty="0" smtClean="0"/>
                <a:t>.</a:t>
              </a:r>
              <a:endParaRPr lang="en-US" sz="1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47809" y="641014"/>
            <a:ext cx="1591866" cy="4248472"/>
            <a:chOff x="7169254" y="1124744"/>
            <a:chExt cx="1591866" cy="3528392"/>
          </a:xfrm>
        </p:grpSpPr>
        <p:sp>
          <p:nvSpPr>
            <p:cNvPr id="10" name="Rectangle 9"/>
            <p:cNvSpPr/>
            <p:nvPr/>
          </p:nvSpPr>
          <p:spPr>
            <a:xfrm>
              <a:off x="7176944" y="1124744"/>
              <a:ext cx="1584176" cy="5116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Stage 5: </a:t>
              </a:r>
              <a:br>
                <a:rPr lang="en-AU" sz="1200" dirty="0" smtClean="0"/>
              </a:br>
              <a:r>
                <a:rPr lang="en-AU" sz="1200" dirty="0" smtClean="0"/>
                <a:t>Review</a:t>
              </a:r>
              <a:endParaRPr lang="en-AU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9254" y="1700808"/>
              <a:ext cx="1589142" cy="2952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Post implementation consultation and review.</a:t>
              </a:r>
            </a:p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Performance assessment and refinement of service delivery framework.</a:t>
              </a:r>
            </a:p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Embed continuous improvement processes and culture.</a:t>
              </a:r>
            </a:p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Update ACU service catalogue.</a:t>
              </a:r>
            </a:p>
            <a:p>
              <a:pPr marL="171450" lvl="0" indent="-171450">
                <a:buFont typeface="Wingdings" pitchFamily="2" charset="2"/>
                <a:buChar char="§"/>
              </a:pPr>
              <a:r>
                <a:rPr lang="en-US" sz="1100" dirty="0">
                  <a:solidFill>
                    <a:schemeClr val="tx1"/>
                  </a:solidFill>
                </a:rPr>
                <a:t>Assessment of service culture impact</a:t>
              </a:r>
              <a:r>
                <a:rPr lang="en-US" sz="1100" dirty="0" smtClean="0"/>
                <a:t>.</a:t>
              </a:r>
              <a:endParaRPr lang="en-US" sz="11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7904" y="4980284"/>
            <a:ext cx="8705700" cy="1318430"/>
            <a:chOff x="224432" y="5013176"/>
            <a:chExt cx="8705700" cy="1318430"/>
          </a:xfrm>
        </p:grpSpPr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77142135"/>
                </p:ext>
              </p:extLst>
            </p:nvPr>
          </p:nvGraphicFramePr>
          <p:xfrm>
            <a:off x="224432" y="5827550"/>
            <a:ext cx="8705700" cy="504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Round Diagonal Corner Rectangle 15"/>
            <p:cNvSpPr/>
            <p:nvPr/>
          </p:nvSpPr>
          <p:spPr>
            <a:xfrm>
              <a:off x="345481" y="5373216"/>
              <a:ext cx="8434868" cy="36004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Ongoing consultation with stakeholders and Project Steering Group</a:t>
              </a:r>
              <a:endParaRPr lang="en-AU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06474" y="5013176"/>
              <a:ext cx="7186027" cy="250822"/>
              <a:chOff x="1006474" y="5013176"/>
              <a:chExt cx="7186027" cy="250822"/>
            </a:xfrm>
          </p:grpSpPr>
          <p:sp>
            <p:nvSpPr>
              <p:cNvPr id="19" name="Up Arrow 18"/>
              <p:cNvSpPr/>
              <p:nvPr/>
            </p:nvSpPr>
            <p:spPr>
              <a:xfrm>
                <a:off x="1006474" y="5035418"/>
                <a:ext cx="288032" cy="21602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Up Arrow 20"/>
              <p:cNvSpPr/>
              <p:nvPr/>
            </p:nvSpPr>
            <p:spPr>
              <a:xfrm>
                <a:off x="2817782" y="5047974"/>
                <a:ext cx="288032" cy="21602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Up Arrow 21"/>
              <p:cNvSpPr/>
              <p:nvPr/>
            </p:nvSpPr>
            <p:spPr>
              <a:xfrm>
                <a:off x="4386738" y="5013176"/>
                <a:ext cx="288032" cy="21602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Up Arrow 22"/>
              <p:cNvSpPr/>
              <p:nvPr/>
            </p:nvSpPr>
            <p:spPr>
              <a:xfrm>
                <a:off x="6066995" y="5013176"/>
                <a:ext cx="288032" cy="21602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Up Arrow 23"/>
              <p:cNvSpPr/>
              <p:nvPr/>
            </p:nvSpPr>
            <p:spPr>
              <a:xfrm>
                <a:off x="7904469" y="5013176"/>
                <a:ext cx="288032" cy="21602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27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368152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Arial Narrow" pitchFamily="34" charset="0"/>
              </a:rPr>
              <a:t>CORPORATE SERVICES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b="1" dirty="0" smtClean="0">
                <a:solidFill>
                  <a:srgbClr val="0070C0"/>
                </a:solidFill>
                <a:latin typeface="Arial Narrow" pitchFamily="34" charset="0"/>
              </a:rPr>
              <a:t>Service Delivery &amp; Enablers</a:t>
            </a:r>
            <a:endParaRPr lang="en-AU" sz="3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41206"/>
              </p:ext>
            </p:extLst>
          </p:nvPr>
        </p:nvGraphicFramePr>
        <p:xfrm>
          <a:off x="611560" y="1700809"/>
          <a:ext cx="8136904" cy="458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328592"/>
              </a:tblGrid>
              <a:tr h="56308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 Narrow" pitchFamily="34" charset="0"/>
                        </a:rPr>
                        <a:t>KEY</a:t>
                      </a:r>
                      <a:r>
                        <a:rPr lang="en-AU" baseline="0" dirty="0" smtClean="0">
                          <a:latin typeface="Arial Narrow" pitchFamily="34" charset="0"/>
                        </a:rPr>
                        <a:t> RESULT AREA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 Narrow" pitchFamily="34" charset="0"/>
                        </a:rPr>
                        <a:t>STRATEGY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52515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Strategic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Development of Strategic Plan 2015 - 2020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Finalisation of Mission Based Compact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Admissions  and Post-Graduate Strategy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Course &amp; Student Policies Audit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AU" baseline="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642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2.   Workforce Involvement, Profile &amp; Productivity </a:t>
                      </a:r>
                      <a:r>
                        <a:rPr lang="en-US" sz="24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Enterprise Bargaining Negotiations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Developing</a:t>
                      </a:r>
                      <a:r>
                        <a:rPr lang="en-AU" baseline="0" dirty="0" smtClean="0">
                          <a:latin typeface="Arial Narrow" pitchFamily="34" charset="0"/>
                        </a:rPr>
                        <a:t> and updating Workforce Plans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Review of Capabilities Development Strategy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105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3.   Financial Performance 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Budget Model Review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Strategic Procurement Review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Business Performance Office &amp; Process Review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9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>
                <a:latin typeface="Arial Narrow" pitchFamily="34" charset="0"/>
              </a:rPr>
              <a:t>CORPORATE SERVICES</a:t>
            </a:r>
            <a:r>
              <a:rPr lang="en-AU" sz="4000" dirty="0"/>
              <a:t/>
            </a:r>
            <a:br>
              <a:rPr lang="en-AU" sz="4000" dirty="0"/>
            </a:br>
            <a:r>
              <a:rPr lang="en-AU" sz="4000" b="1" dirty="0">
                <a:solidFill>
                  <a:srgbClr val="0070C0"/>
                </a:solidFill>
                <a:latin typeface="Arial Narrow" pitchFamily="34" charset="0"/>
              </a:rPr>
              <a:t>Service Delivery &amp; Enablers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43314"/>
              </p:ext>
            </p:extLst>
          </p:nvPr>
        </p:nvGraphicFramePr>
        <p:xfrm>
          <a:off x="457200" y="1600200"/>
          <a:ext cx="829126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5256584"/>
              </a:tblGrid>
              <a:tr h="532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KEY RESULT AREA</a:t>
                      </a:r>
                    </a:p>
                    <a:p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STRATEGY</a:t>
                      </a:r>
                    </a:p>
                    <a:p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Times New Roman"/>
                        </a:rPr>
                        <a:t>4.   Infrastructure</a:t>
                      </a:r>
                      <a:endParaRPr kumimoji="0" lang="en-A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Campus Master Plans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Infrastructure</a:t>
                      </a:r>
                      <a:r>
                        <a:rPr lang="en-AU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AU" dirty="0" smtClean="0">
                          <a:latin typeface="Arial Narrow" pitchFamily="34" charset="0"/>
                        </a:rPr>
                        <a:t>Plan 2014 – 2023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Times New Roman"/>
                        </a:rPr>
                        <a:t>5.   Sustainability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Audit of Resource Efficiency – energy, water and waste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Upgrade</a:t>
                      </a:r>
                      <a:r>
                        <a:rPr lang="en-AU" baseline="0" dirty="0" smtClean="0">
                          <a:latin typeface="Arial Narrow" pitchFamily="34" charset="0"/>
                        </a:rPr>
                        <a:t> of v</a:t>
                      </a:r>
                      <a:r>
                        <a:rPr lang="en-AU" dirty="0" smtClean="0">
                          <a:latin typeface="Arial Narrow" pitchFamily="34" charset="0"/>
                        </a:rPr>
                        <a:t>ideo conferencing capabilities</a:t>
                      </a:r>
                      <a:endParaRPr lang="en-AU" baseline="0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AU" baseline="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6.  Service Delivery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Shared Services Review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Course Progression Project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baseline="0" dirty="0" smtClean="0">
                          <a:latin typeface="Arial Narrow" pitchFamily="34" charset="0"/>
                        </a:rPr>
                        <a:t>Formation of Governance Directorate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Review of ICT governance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AU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7.  External Relations</a:t>
                      </a: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Engagement Strategy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dirty="0" smtClean="0">
                          <a:latin typeface="Arial Narrow" pitchFamily="34" charset="0"/>
                        </a:rPr>
                        <a:t>Student Recruitment &amp; External Relations Directorate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AU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4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4400" b="1" dirty="0" smtClean="0"/>
          </a:p>
          <a:p>
            <a:pPr marL="0" indent="0" algn="ctr">
              <a:buNone/>
            </a:pPr>
            <a:r>
              <a:rPr lang="en-AU" sz="4400" b="1" dirty="0" smtClean="0"/>
              <a:t>Questions?</a:t>
            </a:r>
          </a:p>
          <a:p>
            <a:pPr marL="0" indent="0" algn="ctr">
              <a:buNone/>
            </a:pPr>
            <a:r>
              <a:rPr lang="en-AU" sz="4400" b="1" dirty="0" smtClean="0"/>
              <a:t>Comments?</a:t>
            </a:r>
          </a:p>
          <a:p>
            <a:pPr marL="0" indent="0" algn="ctr">
              <a:buNone/>
            </a:pPr>
            <a:r>
              <a:rPr lang="en-AU" sz="4400" b="1" dirty="0" smtClean="0"/>
              <a:t>Suggestions?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15157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6288AADD940648B4C943072EDC31D8" ma:contentTypeVersion="0" ma:contentTypeDescription="Create a new document." ma:contentTypeScope="" ma:versionID="a80fc55842903e8ebfe30b88955f52d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A08F64B-729B-4320-8275-412B32E25353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A8A6DA7-7225-42DB-B112-FDCC98CFC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6CCD02-A523-4A10-BB12-3C3196ACA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439</Words>
  <Application>Microsoft Office PowerPoint</Application>
  <PresentationFormat>On-screen Show (4:3)</PresentationFormat>
  <Paragraphs>89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Microsoft Visio Drawing</vt:lpstr>
      <vt:lpstr>CAMPUS CONVERSATIONS  Corporate Services November 2013  Dr Stephen Weller Chief Operating Officer &amp;  Deputy Vice-Chancellor </vt:lpstr>
      <vt:lpstr> ABOUT CAMPUS CONVERSATIONS</vt:lpstr>
      <vt:lpstr>PowerPoint Presentation</vt:lpstr>
      <vt:lpstr>PowerPoint Presentation</vt:lpstr>
      <vt:lpstr>SHARED SERVICES - PROJECT OVERVIEW</vt:lpstr>
      <vt:lpstr>CORPORATE SERVICES Service Delivery &amp; Enablers</vt:lpstr>
      <vt:lpstr>CORPORATE SERVICES Service Delivery &amp; Enablers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Liang</dc:creator>
  <cp:lastModifiedBy>ACU</cp:lastModifiedBy>
  <cp:revision>62</cp:revision>
  <cp:lastPrinted>2013-10-30T05:34:53Z</cp:lastPrinted>
  <dcterms:created xsi:type="dcterms:W3CDTF">2010-12-07T05:24:03Z</dcterms:created>
  <dcterms:modified xsi:type="dcterms:W3CDTF">2013-11-27T01:27:22Z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0x010100536288AADD940648B4C943072EDC31D8</vt:lpwstr>
  </property>
</Properties>
</file>