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57" r:id="rId3"/>
    <p:sldId id="258" r:id="rId4"/>
    <p:sldId id="261" r:id="rId5"/>
    <p:sldId id="260" r:id="rId6"/>
    <p:sldId id="262" r:id="rId7"/>
    <p:sldId id="263" r:id="rId8"/>
    <p:sldId id="264" r:id="rId9"/>
    <p:sldId id="265" r:id="rId10"/>
    <p:sldId id="311" r:id="rId11"/>
    <p:sldId id="266" r:id="rId12"/>
    <p:sldId id="267" r:id="rId13"/>
    <p:sldId id="268" r:id="rId14"/>
    <p:sldId id="269" r:id="rId15"/>
    <p:sldId id="270" r:id="rId16"/>
    <p:sldId id="271" r:id="rId17"/>
    <p:sldId id="273" r:id="rId18"/>
    <p:sldId id="275" r:id="rId19"/>
    <p:sldId id="277" r:id="rId20"/>
    <p:sldId id="279" r:id="rId21"/>
    <p:sldId id="321" r:id="rId22"/>
    <p:sldId id="322" r:id="rId23"/>
    <p:sldId id="323" r:id="rId24"/>
    <p:sldId id="324" r:id="rId25"/>
    <p:sldId id="329" r:id="rId26"/>
    <p:sldId id="325" r:id="rId27"/>
    <p:sldId id="326" r:id="rId28"/>
    <p:sldId id="327" r:id="rId29"/>
    <p:sldId id="328" r:id="rId30"/>
    <p:sldId id="281" r:id="rId31"/>
    <p:sldId id="283" r:id="rId32"/>
    <p:sldId id="285" r:id="rId33"/>
    <p:sldId id="287" r:id="rId34"/>
    <p:sldId id="289" r:id="rId35"/>
    <p:sldId id="320" r:id="rId36"/>
    <p:sldId id="316" r:id="rId37"/>
    <p:sldId id="315" r:id="rId38"/>
    <p:sldId id="259" r:id="rId39"/>
    <p:sldId id="307" r:id="rId40"/>
    <p:sldId id="309" r:id="rId41"/>
    <p:sldId id="31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00" autoAdjust="0"/>
  </p:normalViewPr>
  <p:slideViewPr>
    <p:cSldViewPr snapToGrid="0" snapToObjects="1">
      <p:cViewPr varScale="1">
        <p:scale>
          <a:sx n="102" d="100"/>
          <a:sy n="102" d="100"/>
        </p:scale>
        <p:origin x="-18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57052831267374"/>
          <c:y val="0.32472477398658506"/>
          <c:w val="0.52496037005275331"/>
          <c:h val="0.58912219305920088"/>
        </c:manualLayout>
      </c:layout>
      <c:pieChart>
        <c:varyColors val="1"/>
        <c:ser>
          <c:idx val="0"/>
          <c:order val="0"/>
          <c:dLbls>
            <c:dLbl>
              <c:idx val="1"/>
              <c:layout>
                <c:manualLayout>
                  <c:x val="3.5772524102804057E-2"/>
                  <c:y val="-0.10690325167687373"/>
                </c:manualLayout>
              </c:layout>
              <c:showLegendKey val="0"/>
              <c:showVal val="0"/>
              <c:showCatName val="1"/>
              <c:showSerName val="0"/>
              <c:showPercent val="1"/>
              <c:showBubbleSize val="0"/>
            </c:dLbl>
            <c:dLbl>
              <c:idx val="3"/>
              <c:layout>
                <c:manualLayout>
                  <c:x val="1.7597320755697619E-2"/>
                  <c:y val="-8.0277777777777781E-2"/>
                </c:manualLayout>
              </c:layout>
              <c:showLegendKey val="0"/>
              <c:showVal val="0"/>
              <c:showCatName val="1"/>
              <c:showSerName val="0"/>
              <c:showPercent val="1"/>
              <c:showBubbleSize val="0"/>
            </c:dLbl>
            <c:dLbl>
              <c:idx val="4"/>
              <c:layout>
                <c:manualLayout>
                  <c:x val="4.3271354694524568E-2"/>
                  <c:y val="-3.8888888888888888E-3"/>
                </c:manualLayout>
              </c:layout>
              <c:showLegendKey val="0"/>
              <c:showVal val="0"/>
              <c:showCatName val="1"/>
              <c:showSerName val="0"/>
              <c:showPercent val="1"/>
              <c:showBubbleSize val="0"/>
            </c:dLbl>
            <c:dLbl>
              <c:idx val="5"/>
              <c:layout>
                <c:manualLayout>
                  <c:x val="0.10466171617161717"/>
                  <c:y val="-5.1342592592592592E-2"/>
                </c:manualLayout>
              </c:layout>
              <c:showLegendKey val="0"/>
              <c:showVal val="0"/>
              <c:showCatName val="1"/>
              <c:showSerName val="0"/>
              <c:showPercent val="1"/>
              <c:showBubbleSize val="0"/>
            </c:dLbl>
            <c:dLbl>
              <c:idx val="7"/>
              <c:layout>
                <c:manualLayout>
                  <c:x val="-5.1181321084864395E-2"/>
                  <c:y val="1.151939340915718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'DS trend'!$H$48:$H$55</c:f>
              <c:strCache>
                <c:ptCount val="8"/>
                <c:pt idx="0">
                  <c:v>Unk</c:v>
                </c:pt>
                <c:pt idx="1">
                  <c:v>CR</c:v>
                </c:pt>
                <c:pt idx="2">
                  <c:v>HE</c:v>
                </c:pt>
                <c:pt idx="3">
                  <c:v>LE</c:v>
                </c:pt>
                <c:pt idx="4">
                  <c:v>MB</c:v>
                </c:pt>
                <c:pt idx="5">
                  <c:v>ME</c:v>
                </c:pt>
                <c:pt idx="6">
                  <c:v>OO</c:v>
                </c:pt>
                <c:pt idx="7">
                  <c:v>VI</c:v>
                </c:pt>
              </c:strCache>
            </c:strRef>
          </c:cat>
          <c:val>
            <c:numRef>
              <c:f>'DS trend'!$I$48:$I$55</c:f>
              <c:numCache>
                <c:formatCode>General</c:formatCode>
                <c:ptCount val="8"/>
                <c:pt idx="0">
                  <c:v>27</c:v>
                </c:pt>
                <c:pt idx="1">
                  <c:v>68</c:v>
                </c:pt>
                <c:pt idx="2">
                  <c:v>35</c:v>
                </c:pt>
                <c:pt idx="3">
                  <c:v>172</c:v>
                </c:pt>
                <c:pt idx="4">
                  <c:v>68</c:v>
                </c:pt>
                <c:pt idx="5">
                  <c:v>566</c:v>
                </c:pt>
                <c:pt idx="6">
                  <c:v>583</c:v>
                </c:pt>
                <c:pt idx="7">
                  <c:v>37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080E7-81E0-4DA7-952C-4F8983550293}" type="datetimeFigureOut">
              <a:rPr lang="en-AU" smtClean="0"/>
              <a:t>18/01/2016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544F4-79C1-4D15-BD44-3887569AA311}" type="slidenum">
              <a:rPr lang="en-AU" smtClean="0"/>
              <a:t>‹#›</a:t>
            </a:fld>
            <a:endParaRPr lang="en-AU"/>
          </a:p>
        </p:txBody>
      </p:sp>
    </p:spTree>
    <p:extLst>
      <p:ext uri="{BB962C8B-B14F-4D97-AF65-F5344CB8AC3E}">
        <p14:creationId xmlns:p14="http://schemas.microsoft.com/office/powerpoint/2010/main" val="17145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kern="0" dirty="0" smtClean="0">
                <a:solidFill>
                  <a:srgbClr val="000000"/>
                </a:solidFill>
                <a:latin typeface="Arial"/>
              </a:rPr>
              <a:t>Welcome to this workshop</a:t>
            </a:r>
            <a:r>
              <a:rPr lang="en-US" sz="1200" kern="0" baseline="0" dirty="0" smtClean="0">
                <a:solidFill>
                  <a:srgbClr val="000000"/>
                </a:solidFill>
                <a:latin typeface="Arial"/>
              </a:rPr>
              <a:t> on Inherent Requirements.  Introduce presenters –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kern="0" baseline="0" dirty="0" smtClean="0">
              <a:solidFill>
                <a:srgbClr val="000000"/>
              </a:solidFill>
              <a:latin typeface="Arial"/>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kern="0" dirty="0" smtClean="0">
              <a:solidFill>
                <a:srgbClr val="000000"/>
              </a:solidFill>
              <a:latin typeface="Arial"/>
            </a:endParaRPr>
          </a:p>
          <a:p>
            <a:pPr lvl="0" eaLnBrk="1" hangingPunct="1">
              <a:spcBef>
                <a:spcPct val="20000"/>
              </a:spcBef>
            </a:pPr>
            <a:r>
              <a:rPr lang="en-AU" dirty="0" smtClean="0"/>
              <a:t>I</a:t>
            </a:r>
            <a:r>
              <a:rPr lang="en-AU" baseline="0" dirty="0" smtClean="0"/>
              <a:t> know a lot of you will have questions and if you could keep them till the end we will be happy to answer them all.</a:t>
            </a:r>
          </a:p>
          <a:p>
            <a:pPr lvl="0" eaLnBrk="1" hangingPunct="1">
              <a:spcBef>
                <a:spcPct val="20000"/>
              </a:spcBef>
            </a:pPr>
            <a:endParaRPr lang="en-AU" dirty="0" smtClean="0"/>
          </a:p>
          <a:p>
            <a:pPr eaLnBrk="1" hangingPunct="1">
              <a:spcBef>
                <a:spcPct val="20000"/>
              </a:spcBef>
            </a:pPr>
            <a:r>
              <a:rPr lang="en-AU" dirty="0" smtClean="0"/>
              <a:t>Importantly IR’s are an emerging field of practice . </a:t>
            </a:r>
          </a:p>
          <a:p>
            <a:pPr eaLnBrk="1" hangingPunct="1">
              <a:spcBef>
                <a:spcPct val="20000"/>
              </a:spcBef>
            </a:pPr>
            <a:endParaRPr lang="en-AU" dirty="0" smtClean="0"/>
          </a:p>
          <a:p>
            <a:pPr lvl="0" eaLnBrk="1" hangingPunct="1">
              <a:spcBef>
                <a:spcPct val="20000"/>
              </a:spcBef>
            </a:pPr>
            <a:r>
              <a:rPr lang="en-AU" dirty="0" smtClean="0"/>
              <a:t>Students with disabilities have the same desire as any other student to pursue learning and to enhance their future employment opportunities but are underrepresented in the higher education sector(Bradley, Noonan, Nugent &amp; Scales, 2008). Their access and participation is often impeded and provides challenges for all. </a:t>
            </a:r>
          </a:p>
          <a:p>
            <a:pPr lvl="0" eaLnBrk="1" hangingPunct="1">
              <a:spcBef>
                <a:spcPct val="20000"/>
              </a:spcBef>
            </a:pPr>
            <a:endParaRPr lang="en-AU" dirty="0" smtClean="0"/>
          </a:p>
          <a:p>
            <a:pPr lvl="0" eaLnBrk="1" hangingPunct="1">
              <a:spcBef>
                <a:spcPct val="20000"/>
              </a:spcBef>
            </a:pPr>
            <a:r>
              <a:rPr lang="en-AU" dirty="0" smtClean="0"/>
              <a:t>What is necessary is the provision of institutional policy and processes, to support access and participation by students to achieve success (</a:t>
            </a:r>
            <a:r>
              <a:rPr lang="en-AU" dirty="0" err="1" smtClean="0"/>
              <a:t>Nunan</a:t>
            </a:r>
            <a:r>
              <a:rPr lang="en-AU" dirty="0" smtClean="0"/>
              <a:t> et al, 2000). It is our experience that the use of an embedded IR strategy is the means to achieve this success. </a:t>
            </a:r>
          </a:p>
          <a:p>
            <a:pPr lvl="0" eaLnBrk="1" hangingPunct="1">
              <a:spcBef>
                <a:spcPct val="20000"/>
              </a:spcBef>
            </a:pPr>
            <a:endParaRPr lang="en-AU" dirty="0" smtClean="0"/>
          </a:p>
          <a:p>
            <a:pPr defTabSz="915772" eaLnBrk="1" hangingPunct="1">
              <a:spcBef>
                <a:spcPct val="20000"/>
              </a:spcBef>
              <a:defRPr/>
            </a:pPr>
            <a:r>
              <a:rPr lang="en-AU" dirty="0" smtClean="0"/>
              <a:t>Formally articulating IRs, their public dissemination and generating an evidence base forms the basis of best practice. The strategy enables potential and continuing students, academics and disability services staff a means by which to systemically apply IRs and monitor reasonable adjustments.  This has the potential to reduce the challenges for the student, institution, public and wider profession while maintaining the academic integrity of the course and complying with legislative requirements. </a:t>
            </a:r>
          </a:p>
          <a:p>
            <a:pPr lvl="0" eaLnBrk="1" hangingPunct="1">
              <a:spcBef>
                <a:spcPct val="20000"/>
              </a:spcBef>
            </a:pPr>
            <a:endParaRPr lang="en-US" sz="1000" kern="0" dirty="0" smtClean="0">
              <a:solidFill>
                <a:srgbClr val="000000"/>
              </a:solidFill>
              <a:latin typeface="Arial"/>
            </a:endParaRPr>
          </a:p>
          <a:p>
            <a:pPr lvl="0" eaLnBrk="1" hangingPunct="1">
              <a:spcBef>
                <a:spcPct val="20000"/>
              </a:spcBef>
            </a:pPr>
            <a:endParaRPr lang="en-US" sz="1000" kern="0" dirty="0" smtClean="0">
              <a:solidFill>
                <a:srgbClr val="000000"/>
              </a:solidFill>
              <a:latin typeface="Arial"/>
            </a:endParaRPr>
          </a:p>
          <a:p>
            <a:pPr lvl="0" eaLnBrk="1" hangingPunct="1">
              <a:spcBef>
                <a:spcPct val="20000"/>
              </a:spcBef>
            </a:pPr>
            <a:endParaRPr lang="en-US" sz="1000" kern="0" dirty="0" smtClean="0">
              <a:solidFill>
                <a:srgbClr val="000000"/>
              </a:solidFill>
              <a:latin typeface="Arial"/>
            </a:endParaRPr>
          </a:p>
          <a:p>
            <a:pPr lvl="0" eaLnBrk="1" hangingPunct="1">
              <a:spcBef>
                <a:spcPct val="20000"/>
              </a:spcBef>
            </a:pPr>
            <a:r>
              <a:rPr lang="en-US" sz="1000" kern="0" dirty="0" smtClean="0">
                <a:solidFill>
                  <a:srgbClr val="000000"/>
                </a:solidFill>
                <a:latin typeface="Arial"/>
              </a:rPr>
              <a:t>* Whole of institution response</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a:t>
            </a:fld>
            <a:endParaRPr lang="en-AU"/>
          </a:p>
        </p:txBody>
      </p:sp>
    </p:spTree>
    <p:extLst>
      <p:ext uri="{BB962C8B-B14F-4D97-AF65-F5344CB8AC3E}">
        <p14:creationId xmlns:p14="http://schemas.microsoft.com/office/powerpoint/2010/main" val="382791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Reasonable Adjustments</a:t>
            </a:r>
          </a:p>
          <a:p>
            <a:endParaRPr lang="en-US" b="1" dirty="0" smtClean="0"/>
          </a:p>
          <a:p>
            <a:r>
              <a:rPr lang="en-AU" dirty="0" smtClean="0">
                <a:latin typeface="Arial"/>
                <a:ea typeface="Calibri"/>
              </a:rPr>
              <a:t>The Disability Discrimination Act (DDA) through the Disability Standards for Education requires institutions to </a:t>
            </a:r>
            <a:r>
              <a:rPr lang="en-AU" b="1" dirty="0" smtClean="0">
                <a:latin typeface="Arial"/>
                <a:ea typeface="Calibri"/>
              </a:rPr>
              <a:t>take reasonable steps</a:t>
            </a:r>
            <a:r>
              <a:rPr lang="en-AU" dirty="0" smtClean="0">
                <a:latin typeface="Arial"/>
                <a:ea typeface="Calibri"/>
              </a:rPr>
              <a:t> to enable the student with a disability to participate in education </a:t>
            </a:r>
            <a:r>
              <a:rPr lang="en-AU" b="1" dirty="0" smtClean="0">
                <a:latin typeface="Arial"/>
                <a:ea typeface="Calibri"/>
              </a:rPr>
              <a:t>on the same basis as a student without a disability</a:t>
            </a:r>
            <a:r>
              <a:rPr lang="en-AU" dirty="0" smtClean="0">
                <a:latin typeface="Arial"/>
                <a:ea typeface="Calibri"/>
              </a:rPr>
              <a:t>. </a:t>
            </a:r>
            <a:endParaRPr lang="en-AU" sz="1800" dirty="0" smtClean="0">
              <a:latin typeface="Times New Roman"/>
              <a:ea typeface="Times New Roman"/>
            </a:endParaRPr>
          </a:p>
          <a:p>
            <a:r>
              <a:rPr lang="en-AU" dirty="0" smtClean="0">
                <a:latin typeface="Arial"/>
                <a:ea typeface="Calibri"/>
              </a:rPr>
              <a:t>An </a:t>
            </a:r>
            <a:r>
              <a:rPr lang="en-AU" b="1" dirty="0" smtClean="0">
                <a:latin typeface="Arial"/>
                <a:ea typeface="Calibri"/>
              </a:rPr>
              <a:t>adjustment </a:t>
            </a:r>
            <a:r>
              <a:rPr lang="en-AU" dirty="0" smtClean="0">
                <a:latin typeface="Arial"/>
                <a:ea typeface="Calibri"/>
              </a:rPr>
              <a:t>is a measure or action taken to assist a student with a disability to participate in education and training on the same basis as other students. Examples of adjustments include: provision of a Note taker or Sign Language Interpreter; provision of adaptive equipment / furniture or assistive technology</a:t>
            </a:r>
            <a:endParaRPr lang="en-AU" sz="1800" dirty="0" smtClean="0">
              <a:latin typeface="Times New Roman"/>
              <a:ea typeface="Times New Roman"/>
            </a:endParaRPr>
          </a:p>
          <a:p>
            <a:r>
              <a:rPr lang="en-AU" dirty="0" smtClean="0">
                <a:latin typeface="Arial"/>
                <a:ea typeface="Calibri"/>
              </a:rPr>
              <a:t>An adjustment is </a:t>
            </a:r>
            <a:r>
              <a:rPr lang="en-AU" b="1" dirty="0" smtClean="0">
                <a:latin typeface="Arial"/>
                <a:ea typeface="Calibri"/>
              </a:rPr>
              <a:t>reasonable</a:t>
            </a:r>
            <a:r>
              <a:rPr lang="en-AU" dirty="0" smtClean="0">
                <a:latin typeface="Arial"/>
                <a:ea typeface="Calibri"/>
              </a:rPr>
              <a:t> if it balances the interests of all parties affected.  </a:t>
            </a:r>
            <a:endParaRPr lang="en-AU" sz="1800" dirty="0" smtClean="0">
              <a:latin typeface="Times New Roman"/>
              <a:ea typeface="Times New Roman"/>
            </a:endParaRPr>
          </a:p>
          <a:p>
            <a:pPr>
              <a:lnSpc>
                <a:spcPts val="1800"/>
              </a:lnSpc>
            </a:pPr>
            <a:r>
              <a:rPr lang="en-AU" dirty="0" smtClean="0">
                <a:latin typeface="Arial"/>
                <a:ea typeface="Calibri"/>
              </a:rPr>
              <a:t>Making changes to ensure equal opportunity for people with a disability is commonly referred to as "reasonable adjustment" </a:t>
            </a:r>
            <a:endParaRPr lang="en-AU" sz="1800" dirty="0" smtClean="0">
              <a:latin typeface="Times New Roman"/>
              <a:ea typeface="Times New Roman"/>
            </a:endParaRPr>
          </a:p>
          <a:p>
            <a:endParaRPr lang="en-US" b="1" dirty="0" smtClean="0"/>
          </a:p>
          <a:p>
            <a:r>
              <a:rPr lang="en-US" b="1" dirty="0" smtClean="0"/>
              <a:t>Accommodation</a:t>
            </a:r>
          </a:p>
          <a:p>
            <a:r>
              <a:rPr lang="en-US" b="1" dirty="0" smtClean="0"/>
              <a:t>Adjustment</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13</a:t>
            </a:fld>
            <a:endParaRPr lang="en-AU"/>
          </a:p>
        </p:txBody>
      </p:sp>
    </p:spTree>
    <p:extLst>
      <p:ext uri="{BB962C8B-B14F-4D97-AF65-F5344CB8AC3E}">
        <p14:creationId xmlns:p14="http://schemas.microsoft.com/office/powerpoint/2010/main" val="47086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How are reasonable adjustments determined?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We find this is a question that we get asked a lot from academics at our IR Workshops.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The Disability Service undertakes a comprehensive assessment process with each student in order to determine the reasonable adjustments appropriate to the individual. The assessment process takes into consideration the nature of the student’s medical condition, the individual’s context and the requirements of the Course of study.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Reasonable adjustments are always underpinned by medical documentation from the student’s treating professional.</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Reasonable adjustments should not impact upon the academic integrity of the course of study.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Reasonable adjustments are articulated through the Academic Integration Plan (AIP)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itchFamily="2" charset="2"/>
              <a:buChar char="q"/>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This involves continued dialogue, documentation and monitoring with the students, academics , clinical facilitators and disability staff </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14</a:t>
            </a:fld>
            <a:endParaRPr lang="en-AU"/>
          </a:p>
        </p:txBody>
      </p:sp>
    </p:spTree>
    <p:extLst>
      <p:ext uri="{BB962C8B-B14F-4D97-AF65-F5344CB8AC3E}">
        <p14:creationId xmlns:p14="http://schemas.microsoft.com/office/powerpoint/2010/main" val="86161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Conceptualisation of Inherent Requirements</a:t>
            </a:r>
          </a:p>
          <a:p>
            <a:pPr eaLnBrk="1" hangingPunct="1"/>
            <a:r>
              <a:rPr lang="en-AU" b="1" dirty="0" smtClean="0"/>
              <a:t>Why did we feel the need to establish the IRONE project?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1" i="0" u="none" strike="noStrike" kern="1200" cap="none" spc="0" normalizeH="0" baseline="0" noProof="0" dirty="0" smtClean="0">
              <a:ln>
                <a:noFill/>
              </a:ln>
              <a:solidFill>
                <a:srgbClr val="FF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FF0000"/>
                </a:solidFill>
                <a:effectLst/>
                <a:uLnTx/>
                <a:uFillTx/>
                <a:latin typeface="Arial" charset="0"/>
              </a:rPr>
              <a:t>Two Triggers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en-AU" sz="1200" b="1" i="0" u="none" strike="noStrike" kern="1200" cap="none" spc="0" normalizeH="0" baseline="0" noProof="0" dirty="0" smtClean="0">
                <a:ln>
                  <a:noFill/>
                </a:ln>
                <a:solidFill>
                  <a:srgbClr val="FF0000"/>
                </a:solidFill>
                <a:effectLst/>
                <a:uLnTx/>
                <a:uFillTx/>
                <a:latin typeface="Arial" charset="0"/>
              </a:rPr>
              <a:t>Clinical – issues on placement was the impetus/ challenges in clinical setting</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en-AU" sz="1200" b="1" i="0" u="none" strike="noStrike" kern="1200" cap="none" spc="0" normalizeH="0" baseline="0" noProof="0" dirty="0" smtClean="0">
                <a:ln>
                  <a:noFill/>
                </a:ln>
                <a:solidFill>
                  <a:srgbClr val="FF0000"/>
                </a:solidFill>
                <a:effectLst/>
                <a:uLnTx/>
                <a:uFillTx/>
                <a:latin typeface="Arial" charset="0"/>
              </a:rPr>
              <a:t>Gaps in practice/ literature</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kumimoji="0" lang="en-AU" sz="1200" b="1" i="0" u="none" strike="noStrike" kern="1200" cap="none" spc="0" normalizeH="0" baseline="0" noProof="0" dirty="0" smtClean="0">
              <a:ln>
                <a:noFill/>
              </a:ln>
              <a:solidFill>
                <a:srgbClr val="FF0000"/>
              </a:solidFill>
              <a:effectLst/>
              <a:uLnTx/>
              <a:uFillTx/>
              <a:latin typeface="Arial" charset="0"/>
            </a:endParaRPr>
          </a:p>
          <a:p>
            <a:pPr eaLnBrk="1" hangingPunct="1"/>
            <a:endParaRPr lang="en-US" b="0" dirty="0" smtClean="0"/>
          </a:p>
          <a:p>
            <a:pPr eaLnBrk="1" hangingPunct="1"/>
            <a:r>
              <a:rPr lang="en-US" b="0" dirty="0" smtClean="0"/>
              <a:t>UWS is a large outer metropolitan university with over 40,000 </a:t>
            </a:r>
            <a:r>
              <a:rPr lang="en-US" dirty="0" smtClean="0"/>
              <a:t>students. We have 6 campuses across Greater Western Sydney. </a:t>
            </a:r>
          </a:p>
          <a:p>
            <a:pPr eaLnBrk="1" hangingPunct="1"/>
            <a:r>
              <a:rPr lang="en-AU" dirty="0" smtClean="0"/>
              <a:t>2712  of these are undergraduate nursing students, making UWS’s </a:t>
            </a:r>
            <a:r>
              <a:rPr lang="en-AU" dirty="0" err="1" smtClean="0"/>
              <a:t>SoNM</a:t>
            </a:r>
            <a:r>
              <a:rPr lang="en-AU" dirty="0" smtClean="0"/>
              <a:t>  one of the largest provider of undergraduate nursing education in Australia. Of these 3.2% self report with a disability. </a:t>
            </a:r>
            <a:r>
              <a:rPr lang="en-AU" b="1" dirty="0" smtClean="0"/>
              <a:t>In the last 5 years self reporting has increased and is expected to rise further. </a:t>
            </a:r>
          </a:p>
          <a:p>
            <a:pPr eaLnBrk="1" hangingPunct="1"/>
            <a:r>
              <a:rPr lang="en-AU" b="1" dirty="0" smtClean="0"/>
              <a:t>National average = 4.6%</a:t>
            </a:r>
            <a:endParaRPr lang="en-AU" b="1" dirty="0" smtClean="0">
              <a:solidFill>
                <a:srgbClr val="FF0000"/>
              </a:solidFill>
            </a:endParaRPr>
          </a:p>
          <a:p>
            <a:pPr eaLnBrk="1" hangingPunct="1"/>
            <a:r>
              <a:rPr lang="en-AU" b="1" dirty="0" smtClean="0">
                <a:solidFill>
                  <a:srgbClr val="FF0000"/>
                </a:solidFill>
              </a:rPr>
              <a:t>*Since 2009 23% increase</a:t>
            </a:r>
            <a:r>
              <a:rPr lang="en-AU" b="1" baseline="0" dirty="0" smtClean="0">
                <a:solidFill>
                  <a:srgbClr val="FF0000"/>
                </a:solidFill>
              </a:rPr>
              <a:t> in self disclosure at UWS</a:t>
            </a:r>
          </a:p>
          <a:p>
            <a:pPr eaLnBrk="1" hangingPunct="1"/>
            <a:r>
              <a:rPr lang="en-AU" b="1" baseline="0" dirty="0" smtClean="0">
                <a:solidFill>
                  <a:srgbClr val="FF0000"/>
                </a:solidFill>
              </a:rPr>
              <a:t>* Increase prevalence of mental illness</a:t>
            </a:r>
            <a:endParaRPr lang="en-AU" b="1" dirty="0" smtClean="0">
              <a:solidFill>
                <a:srgbClr val="FF0000"/>
              </a:solidFill>
            </a:endParaRPr>
          </a:p>
          <a:p>
            <a:r>
              <a:rPr lang="en-US" dirty="0" smtClean="0"/>
              <a:t>For staff at the University of Western Sydney’s (UWS) School of Nursing &amp; Midwifery (</a:t>
            </a:r>
            <a:r>
              <a:rPr lang="en-US" dirty="0" err="1" smtClean="0"/>
              <a:t>SoNM</a:t>
            </a:r>
            <a:r>
              <a:rPr lang="en-US" dirty="0" smtClean="0"/>
              <a:t>) and the Disability services determining how best to systematically support students with disability from both a legislative and risk management perspective was paramount. </a:t>
            </a:r>
            <a:r>
              <a:rPr lang="en-AU" dirty="0" smtClean="0"/>
              <a:t>The result was the </a:t>
            </a:r>
            <a:r>
              <a:rPr lang="en-AU" b="1" dirty="0" smtClean="0"/>
              <a:t>Inherent Requirements of Nursing Education (IRONE) project in 2010,</a:t>
            </a:r>
            <a:r>
              <a:rPr lang="en-AU" dirty="0" smtClean="0"/>
              <a:t> a collaborative partnership between the </a:t>
            </a:r>
            <a:r>
              <a:rPr lang="en-AU" dirty="0" err="1" smtClean="0"/>
              <a:t>SoNM</a:t>
            </a:r>
            <a:r>
              <a:rPr lang="en-AU" dirty="0" smtClean="0"/>
              <a:t>, and the Student Equity, Welfare and Disability Services. The membership</a:t>
            </a:r>
            <a:r>
              <a:rPr lang="en-AU" baseline="0" dirty="0" smtClean="0"/>
              <a:t> consisted of academics with expertise in  curriculum design; clinical and simulation learning and disability. </a:t>
            </a:r>
            <a:endParaRPr lang="en-AU" dirty="0" smtClean="0"/>
          </a:p>
          <a:p>
            <a:endParaRPr lang="en-AU" dirty="0" smtClean="0"/>
          </a:p>
          <a:p>
            <a:r>
              <a:rPr lang="en-AU" b="1" dirty="0" smtClean="0">
                <a:solidFill>
                  <a:srgbClr val="FF0000"/>
                </a:solidFill>
              </a:rPr>
              <a:t>The project’s purpose </a:t>
            </a:r>
            <a:r>
              <a:rPr lang="en-AU" dirty="0" smtClean="0"/>
              <a:t>was to identify the inherent requirements of the UWS’s undergraduate nursing program and construct a series of statements which articulated the program’s inherency. We engaged in a curriculum mapping exercise,</a:t>
            </a:r>
            <a:r>
              <a:rPr lang="en-AU" baseline="0" dirty="0" smtClean="0"/>
              <a:t> unit by unit within the course.</a:t>
            </a:r>
          </a:p>
          <a:p>
            <a:endParaRPr lang="en-AU" baseline="0" dirty="0" smtClean="0"/>
          </a:p>
          <a:p>
            <a:r>
              <a:rPr lang="en-AU" dirty="0" smtClean="0"/>
              <a:t>A framework to facilitate their expression was also developed which illustrates the justification and characteristics of the reasonable adjustments within the framework. These components were deemed critical to the inherency and are the distinguishing feature that separates this work from previous attempts to make explicit inherent requirements</a:t>
            </a:r>
            <a:r>
              <a:rPr lang="en-AU" b="1" dirty="0" smtClean="0"/>
              <a:t>. Inclusion of these components provides a more substantive position of defence and communicates a shared understanding of what is inherent.   </a:t>
            </a:r>
          </a:p>
          <a:p>
            <a:pPr eaLnBrk="1" hangingPunct="1"/>
            <a:endParaRPr lang="en-AU" dirty="0" smtClean="0"/>
          </a:p>
          <a:p>
            <a:pPr eaLnBrk="1" hangingPunct="1"/>
            <a:endParaRPr lang="en-AU" baseline="0" dirty="0" smtClean="0"/>
          </a:p>
          <a:p>
            <a:r>
              <a:rPr lang="en-AU" dirty="0" smtClean="0">
                <a:solidFill>
                  <a:srgbClr val="FF0000"/>
                </a:solidFill>
              </a:rPr>
              <a:t>Discuss</a:t>
            </a:r>
            <a:r>
              <a:rPr lang="en-AU" baseline="0" dirty="0" smtClean="0">
                <a:solidFill>
                  <a:srgbClr val="FF0000"/>
                </a:solidFill>
              </a:rPr>
              <a:t> our experience:</a:t>
            </a:r>
            <a:endParaRPr lang="en-AU" dirty="0" smtClean="0">
              <a:solidFill>
                <a:srgbClr val="FF0000"/>
              </a:solidFill>
            </a:endParaRPr>
          </a:p>
          <a:p>
            <a:pPr marL="228600" indent="-228600">
              <a:buAutoNum type="arabicPeriod"/>
            </a:pPr>
            <a:r>
              <a:rPr lang="en-AU" baseline="0" dirty="0" smtClean="0">
                <a:solidFill>
                  <a:srgbClr val="FF0000"/>
                </a:solidFill>
              </a:rPr>
              <a:t>Student with Cochlear  Implant- Communication Verbal + Auditory</a:t>
            </a:r>
          </a:p>
          <a:p>
            <a:pPr marL="228600" indent="-228600">
              <a:buAutoNum type="arabicPeriod"/>
            </a:pPr>
            <a:r>
              <a:rPr lang="en-AU" baseline="0" dirty="0" smtClean="0">
                <a:solidFill>
                  <a:srgbClr val="FF0000"/>
                </a:solidFill>
              </a:rPr>
              <a:t>Student with MVA- sustainability performance</a:t>
            </a:r>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16</a:t>
            </a:fld>
            <a:endParaRPr lang="en-AU"/>
          </a:p>
        </p:txBody>
      </p:sp>
    </p:spTree>
    <p:extLst>
      <p:ext uri="{BB962C8B-B14F-4D97-AF65-F5344CB8AC3E}">
        <p14:creationId xmlns:p14="http://schemas.microsoft.com/office/powerpoint/2010/main" val="208912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1"/>
          </p:nvPr>
        </p:nvSpPr>
        <p:spPr>
          <a:xfrm>
            <a:off x="959001" y="4373009"/>
            <a:ext cx="5028987" cy="4115019"/>
          </a:xfrm>
        </p:spPr>
        <p:txBody>
          <a:bodyPr>
            <a:noAutofit/>
          </a:bodyPr>
          <a:lstStyle/>
          <a:p>
            <a:r>
              <a:rPr lang="en-AU" kern="1200" dirty="0" smtClean="0">
                <a:solidFill>
                  <a:schemeClr val="tx1"/>
                </a:solidFill>
              </a:rPr>
              <a:t>Concurrent to developing the statements</a:t>
            </a:r>
            <a:r>
              <a:rPr lang="en-AU" kern="1200" baseline="0" dirty="0" smtClean="0">
                <a:solidFill>
                  <a:schemeClr val="tx1"/>
                </a:solidFill>
              </a:rPr>
              <a:t> the team  began to realise the complexity of the process we were engaged in and we identified the key aspects. The team considered how best we could visually present this to  others so as to create an understanding of what underpins the IR statements development and so have produced a Model for Development. </a:t>
            </a:r>
          </a:p>
          <a:p>
            <a:pPr lvl="0"/>
            <a:r>
              <a:rPr lang="en-AU" b="1" dirty="0">
                <a:solidFill>
                  <a:srgbClr val="000000"/>
                </a:solidFill>
              </a:rPr>
              <a:t>Process:</a:t>
            </a:r>
          </a:p>
          <a:p>
            <a:pPr lvl="0"/>
            <a:r>
              <a:rPr lang="en-AU" b="1" dirty="0">
                <a:solidFill>
                  <a:srgbClr val="000000"/>
                </a:solidFill>
              </a:rPr>
              <a:t>Phase 1 Getting Started</a:t>
            </a:r>
            <a:endParaRPr lang="en-AU" dirty="0">
              <a:solidFill>
                <a:srgbClr val="000000"/>
              </a:solidFill>
            </a:endParaRPr>
          </a:p>
          <a:p>
            <a:pPr lvl="0"/>
            <a:r>
              <a:rPr lang="en-AU" u="sng" dirty="0">
                <a:solidFill>
                  <a:srgbClr val="000000"/>
                </a:solidFill>
              </a:rPr>
              <a:t>Key Stake holders </a:t>
            </a:r>
            <a:endParaRPr lang="en-AU" dirty="0">
              <a:solidFill>
                <a:srgbClr val="000000"/>
              </a:solidFill>
            </a:endParaRPr>
          </a:p>
          <a:p>
            <a:pPr lvl="0"/>
            <a:r>
              <a:rPr lang="en-AU" dirty="0">
                <a:solidFill>
                  <a:srgbClr val="000000"/>
                </a:solidFill>
              </a:rPr>
              <a:t>The first step was to gather a small committee of key stake holders covering academic, clinical, management and disability areas. Qualities of working party should be: expertise field and clinical placement, disability contact, curriculum expert, driver/champion, commitment and a position title to make decisions Contact needs to be made with Librarian /preliminary literature search using key words Higher education, own discipline( nursing), disability. Canvas of other universities was made and .appointment of a project officer commenced.</a:t>
            </a:r>
          </a:p>
          <a:p>
            <a:pPr lvl="0"/>
            <a:r>
              <a:rPr lang="en-AU" dirty="0">
                <a:solidFill>
                  <a:srgbClr val="000000"/>
                </a:solidFill>
              </a:rPr>
              <a:t> </a:t>
            </a:r>
            <a:r>
              <a:rPr lang="en-AU" u="sng" dirty="0">
                <a:solidFill>
                  <a:srgbClr val="000000"/>
                </a:solidFill>
              </a:rPr>
              <a:t>Legislation </a:t>
            </a:r>
            <a:endParaRPr lang="en-AU" b="1" u="sng" dirty="0">
              <a:solidFill>
                <a:srgbClr val="000000"/>
              </a:solidFill>
            </a:endParaRPr>
          </a:p>
          <a:p>
            <a:pPr lvl="0"/>
            <a:r>
              <a:rPr lang="en-AU" dirty="0">
                <a:solidFill>
                  <a:srgbClr val="000000"/>
                </a:solidFill>
              </a:rPr>
              <a:t>Understanding of the legislative background and an understanding of inherent requirements is required and a deeper understanding of disability practice and the concept of reasonable adjustments and what these mean for the discipline of nursing.</a:t>
            </a:r>
          </a:p>
          <a:p>
            <a:pPr lvl="0"/>
            <a:r>
              <a:rPr lang="en-AU" u="sng" dirty="0">
                <a:solidFill>
                  <a:srgbClr val="000000"/>
                </a:solidFill>
              </a:rPr>
              <a:t>Curriculum Mapping </a:t>
            </a:r>
            <a:endParaRPr lang="en-AU" dirty="0">
              <a:solidFill>
                <a:srgbClr val="000000"/>
              </a:solidFill>
            </a:endParaRPr>
          </a:p>
          <a:p>
            <a:pPr lvl="0"/>
            <a:r>
              <a:rPr lang="en-AU" dirty="0">
                <a:solidFill>
                  <a:srgbClr val="000000"/>
                </a:solidFill>
              </a:rPr>
              <a:t>Reviewing a student assessment for adjustment to facilitate clinical was the starting point to formulate a preliminary draft. Undergraduate course document was cross referenced to identify the inherent requirements of the course and the structure of how to articulate them.</a:t>
            </a:r>
          </a:p>
          <a:p>
            <a:pPr lvl="0"/>
            <a:r>
              <a:rPr lang="en-AU" b="1" dirty="0">
                <a:solidFill>
                  <a:srgbClr val="000000"/>
                </a:solidFill>
              </a:rPr>
              <a:t>Don’t work in isolation of the curriculum.</a:t>
            </a:r>
          </a:p>
          <a:p>
            <a:pPr lvl="0"/>
            <a:r>
              <a:rPr lang="en-AU" u="sng" dirty="0">
                <a:solidFill>
                  <a:srgbClr val="000000"/>
                </a:solidFill>
              </a:rPr>
              <a:t>Professional Body Accreditation </a:t>
            </a:r>
            <a:endParaRPr lang="en-AU" dirty="0">
              <a:solidFill>
                <a:srgbClr val="000000"/>
              </a:solidFill>
            </a:endParaRPr>
          </a:p>
          <a:p>
            <a:pPr lvl="0"/>
            <a:r>
              <a:rPr lang="en-AU" dirty="0">
                <a:solidFill>
                  <a:srgbClr val="000000"/>
                </a:solidFill>
              </a:rPr>
              <a:t>This information had to be placed in the context of requirements of the NMBA and other professional requirements. The course offered by SoNM are accredited by the NMBA and at all times, SoNM staff are obliged to ensure that courses, units and practices comply with NMBA requirements in order to maintain accreditation.</a:t>
            </a:r>
          </a:p>
          <a:p>
            <a:pPr lvl="0"/>
            <a:endParaRPr lang="en-AU" dirty="0">
              <a:solidFill>
                <a:srgbClr val="000000"/>
              </a:solidFill>
            </a:endParaRPr>
          </a:p>
          <a:p>
            <a:pPr lvl="0"/>
            <a:r>
              <a:rPr lang="en-AU" b="1" dirty="0">
                <a:solidFill>
                  <a:srgbClr val="000000"/>
                </a:solidFill>
              </a:rPr>
              <a:t>Phase 2 Development</a:t>
            </a:r>
          </a:p>
          <a:p>
            <a:pPr lvl="0"/>
            <a:r>
              <a:rPr lang="en-AU" u="sng" dirty="0">
                <a:solidFill>
                  <a:srgbClr val="000000"/>
                </a:solidFill>
              </a:rPr>
              <a:t>Preliminary Inherent Statements </a:t>
            </a:r>
            <a:endParaRPr lang="en-AU" dirty="0">
              <a:solidFill>
                <a:srgbClr val="000000"/>
              </a:solidFill>
            </a:endParaRPr>
          </a:p>
          <a:p>
            <a:pPr lvl="0"/>
            <a:r>
              <a:rPr lang="en-AU" dirty="0">
                <a:solidFill>
                  <a:srgbClr val="000000"/>
                </a:solidFill>
              </a:rPr>
              <a:t>Preliminary statements were developed and multiple meetings were conducted to fine tune statements.</a:t>
            </a:r>
          </a:p>
          <a:p>
            <a:pPr lvl="0"/>
            <a:r>
              <a:rPr lang="en-AU" u="sng" dirty="0">
                <a:solidFill>
                  <a:srgbClr val="000000"/>
                </a:solidFill>
              </a:rPr>
              <a:t>Exemplar Development </a:t>
            </a:r>
            <a:endParaRPr lang="en-AU" dirty="0">
              <a:solidFill>
                <a:srgbClr val="000000"/>
              </a:solidFill>
            </a:endParaRPr>
          </a:p>
          <a:p>
            <a:pPr lvl="0"/>
            <a:r>
              <a:rPr lang="en-AU" dirty="0">
                <a:solidFill>
                  <a:srgbClr val="000000"/>
                </a:solidFill>
              </a:rPr>
              <a:t>Exemplars to contextualising an increased understanding, was the key to teasing out inherent requirement statements. Exemplars have been mostly based on one academic example and one clinical example. There are some statements that we have two clinical exemplars because reasonable adjustments can be made to the theory component of the course on campus.</a:t>
            </a:r>
          </a:p>
          <a:p>
            <a:pPr lvl="0"/>
            <a:r>
              <a:rPr lang="en-AU" u="sng" dirty="0">
                <a:solidFill>
                  <a:srgbClr val="000000"/>
                </a:solidFill>
              </a:rPr>
              <a:t>Identify Reasonable Adjustments. </a:t>
            </a:r>
            <a:endParaRPr lang="en-AU" dirty="0">
              <a:solidFill>
                <a:srgbClr val="000000"/>
              </a:solidFill>
            </a:endParaRPr>
          </a:p>
          <a:p>
            <a:pPr lvl="0"/>
            <a:r>
              <a:rPr lang="en-AU" dirty="0">
                <a:solidFill>
                  <a:srgbClr val="000000"/>
                </a:solidFill>
              </a:rPr>
              <a:t>Reasonable adjustments where identified and explored and discussions made as what was the nature of the reasonable adjustment necessary to meet the inherent requirement.</a:t>
            </a:r>
          </a:p>
          <a:p>
            <a:pPr lvl="0"/>
            <a:r>
              <a:rPr lang="en-AU" u="sng" dirty="0">
                <a:solidFill>
                  <a:srgbClr val="000000"/>
                </a:solidFill>
              </a:rPr>
              <a:t>Continual Refinement  </a:t>
            </a:r>
            <a:endParaRPr lang="en-AU" dirty="0">
              <a:solidFill>
                <a:srgbClr val="000000"/>
              </a:solidFill>
            </a:endParaRPr>
          </a:p>
          <a:p>
            <a:pPr lvl="0"/>
            <a:r>
              <a:rPr lang="en-AU" dirty="0">
                <a:solidFill>
                  <a:srgbClr val="000000"/>
                </a:solidFill>
              </a:rPr>
              <a:t>Continual refinement of inherent requirement statements was made to see if they were robust against the inherent requirement definition. Multiple meetings with team were conducted to discuss and understand the notion of inherent and the application to nursing. Extensive process of refinement of not only the requirements, but also the structure and the approach.</a:t>
            </a:r>
          </a:p>
          <a:p>
            <a:pPr lvl="0"/>
            <a:endParaRPr lang="en-AU" dirty="0">
              <a:solidFill>
                <a:srgbClr val="000000"/>
              </a:solidFill>
            </a:endParaRPr>
          </a:p>
          <a:p>
            <a:pPr lvl="0"/>
            <a:r>
              <a:rPr lang="en-AU" b="1" dirty="0">
                <a:solidFill>
                  <a:srgbClr val="000000"/>
                </a:solidFill>
              </a:rPr>
              <a:t>Phase 3 Articulation </a:t>
            </a:r>
          </a:p>
          <a:p>
            <a:pPr lvl="0"/>
            <a:r>
              <a:rPr lang="en-AU" b="1" u="sng" dirty="0">
                <a:solidFill>
                  <a:srgbClr val="000000"/>
                </a:solidFill>
              </a:rPr>
              <a:t>Shared Understanding</a:t>
            </a:r>
            <a:endParaRPr lang="en-AU" u="sng" dirty="0">
              <a:solidFill>
                <a:srgbClr val="000000"/>
              </a:solidFill>
            </a:endParaRPr>
          </a:p>
          <a:p>
            <a:pPr lvl="0"/>
            <a:r>
              <a:rPr lang="en-AU" dirty="0">
                <a:solidFill>
                  <a:srgbClr val="000000"/>
                </a:solidFill>
              </a:rPr>
              <a:t>Shared Understanding was critical to the whole process. Equity and Access, Student Centred Learning and Teaching and Support and Inclusion all central to this process.</a:t>
            </a:r>
          </a:p>
          <a:p>
            <a:pPr lvl="0"/>
            <a:r>
              <a:rPr lang="en-AU" u="sng" dirty="0">
                <a:solidFill>
                  <a:srgbClr val="000000"/>
                </a:solidFill>
              </a:rPr>
              <a:t>Course Inherent Requirement Statements</a:t>
            </a:r>
            <a:endParaRPr lang="en-AU" dirty="0">
              <a:solidFill>
                <a:srgbClr val="000000"/>
              </a:solidFill>
            </a:endParaRPr>
          </a:p>
          <a:p>
            <a:pPr lvl="0"/>
            <a:r>
              <a:rPr lang="en-AU" dirty="0">
                <a:solidFill>
                  <a:srgbClr val="000000"/>
                </a:solidFill>
              </a:rPr>
              <a:t>Inherent requirement statements to provide clear parameters for the determination of reasonable adjustments to enable admission and progression of students with disabilities in the bachelor of nursing program.</a:t>
            </a:r>
          </a:p>
          <a:p>
            <a:pPr lvl="0"/>
            <a:r>
              <a:rPr lang="en-AU" b="1" dirty="0">
                <a:solidFill>
                  <a:srgbClr val="000000"/>
                </a:solidFill>
              </a:rPr>
              <a:t> </a:t>
            </a:r>
            <a:r>
              <a:rPr lang="en-AU" dirty="0">
                <a:solidFill>
                  <a:srgbClr val="000000"/>
                </a:solidFill>
              </a:rPr>
              <a:t>Combinations of all aspects of the model are required to formulate Course Inherent Requirement Statements which will facilitate informed decision making of potential and current undergraduate students.</a:t>
            </a:r>
          </a:p>
          <a:p>
            <a:pPr lvl="0"/>
            <a:r>
              <a:rPr lang="en-AU" dirty="0">
                <a:solidFill>
                  <a:srgbClr val="000000"/>
                </a:solidFill>
              </a:rPr>
              <a:t> </a:t>
            </a:r>
          </a:p>
          <a:p>
            <a:endParaRPr lang="en-AU" kern="1200" dirty="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0"/>
            <a:r>
              <a:rPr lang="en-AU" b="1" dirty="0">
                <a:solidFill>
                  <a:srgbClr val="000000"/>
                </a:solidFill>
              </a:rPr>
              <a:t>Inherent Requirements Framework</a:t>
            </a:r>
          </a:p>
          <a:p>
            <a:pPr lvl="0"/>
            <a:r>
              <a:rPr lang="en-AU" dirty="0">
                <a:solidFill>
                  <a:srgbClr val="000000"/>
                </a:solidFill>
              </a:rPr>
              <a:t>The conceptualisation of the inherent requirement statements were framed to consist of </a:t>
            </a:r>
            <a:r>
              <a:rPr lang="en-AU" b="1" dirty="0">
                <a:solidFill>
                  <a:srgbClr val="FF0000"/>
                </a:solidFill>
              </a:rPr>
              <a:t>five levels</a:t>
            </a:r>
            <a:r>
              <a:rPr lang="en-AU" dirty="0">
                <a:solidFill>
                  <a:srgbClr val="FF0000"/>
                </a:solidFill>
              </a:rPr>
              <a:t>. </a:t>
            </a:r>
            <a:endParaRPr lang="en-AU" dirty="0" smtClean="0">
              <a:solidFill>
                <a:srgbClr val="FF0000"/>
              </a:solidFill>
            </a:endParaRPr>
          </a:p>
          <a:p>
            <a:pPr lvl="0"/>
            <a:r>
              <a:rPr lang="en-AU" dirty="0" smtClean="0">
                <a:solidFill>
                  <a:srgbClr val="000000"/>
                </a:solidFill>
              </a:rPr>
              <a:t>This </a:t>
            </a:r>
            <a:r>
              <a:rPr lang="en-AU" dirty="0">
                <a:solidFill>
                  <a:srgbClr val="000000"/>
                </a:solidFill>
              </a:rPr>
              <a:t>framework </a:t>
            </a:r>
            <a:r>
              <a:rPr lang="en-AU" b="1" dirty="0">
                <a:solidFill>
                  <a:srgbClr val="FF0000"/>
                </a:solidFill>
              </a:rPr>
              <a:t>assisted in communicating </a:t>
            </a:r>
            <a:r>
              <a:rPr lang="en-AU" dirty="0">
                <a:solidFill>
                  <a:srgbClr val="000000"/>
                </a:solidFill>
              </a:rPr>
              <a:t>the understanding </a:t>
            </a:r>
            <a:r>
              <a:rPr lang="en-AU" dirty="0" smtClean="0">
                <a:solidFill>
                  <a:srgbClr val="000000"/>
                </a:solidFill>
              </a:rPr>
              <a:t>course </a:t>
            </a:r>
            <a:r>
              <a:rPr lang="en-AU" dirty="0">
                <a:solidFill>
                  <a:srgbClr val="000000"/>
                </a:solidFill>
              </a:rPr>
              <a:t>inherent requirements. </a:t>
            </a:r>
            <a:r>
              <a:rPr lang="en-AU" b="1" dirty="0">
                <a:solidFill>
                  <a:srgbClr val="FF0000"/>
                </a:solidFill>
              </a:rPr>
              <a:t>The literature reviewed also identified a failure to provide justification of the inherency and or consideration of the reasonable adjustments. This was considered to be a limitation in achieving a shared understanding of what is inherent in a BN course. </a:t>
            </a:r>
          </a:p>
          <a:p>
            <a:pPr lvl="0"/>
            <a:r>
              <a:rPr lang="en-AU" dirty="0" smtClean="0">
                <a:solidFill>
                  <a:srgbClr val="000000"/>
                </a:solidFill>
              </a:rPr>
              <a:t> The </a:t>
            </a:r>
            <a:r>
              <a:rPr lang="en-AU" dirty="0">
                <a:solidFill>
                  <a:srgbClr val="000000"/>
                </a:solidFill>
              </a:rPr>
              <a:t>framework helped to make explicit the difference between what is often deemed a compulsory and an inherent course requirement. The framework has also assisted in the determination of reasonable adjustments concurrent to formulating the statements which will aid implementation at the course / unit level in discussions held between students, disability advisors and academic staff. </a:t>
            </a:r>
          </a:p>
          <a:p>
            <a:pPr lvl="0"/>
            <a:endParaRPr lang="en-AU" dirty="0">
              <a:solidFill>
                <a:srgbClr val="000000"/>
              </a:solidFill>
            </a:endParaRPr>
          </a:p>
          <a:p>
            <a:r>
              <a:rPr lang="en-AU" b="0" dirty="0" smtClean="0"/>
              <a:t>Level 1: </a:t>
            </a:r>
            <a:r>
              <a:rPr lang="en-AU" dirty="0" smtClean="0"/>
              <a:t>Statement which describes the inherency</a:t>
            </a:r>
            <a:endParaRPr lang="en-AU" b="0" dirty="0" smtClean="0"/>
          </a:p>
          <a:p>
            <a:endParaRPr lang="en-AU" b="0" dirty="0" smtClean="0"/>
          </a:p>
          <a:p>
            <a:r>
              <a:rPr lang="en-AU" b="0" dirty="0" smtClean="0"/>
              <a:t>Level 2: Behaviours demonstrated </a:t>
            </a:r>
          </a:p>
          <a:p>
            <a:endParaRPr lang="en-AU" b="0" dirty="0" smtClean="0"/>
          </a:p>
          <a:p>
            <a:r>
              <a:rPr lang="en-AU" b="0" dirty="0" smtClean="0"/>
              <a:t>Level 3: Statement or statements which express the justification</a:t>
            </a:r>
            <a:r>
              <a:rPr lang="en-AU" b="0" baseline="0" dirty="0" smtClean="0"/>
              <a:t> </a:t>
            </a:r>
          </a:p>
          <a:p>
            <a:endParaRPr lang="en-AU" b="0" baseline="0" dirty="0" smtClean="0"/>
          </a:p>
          <a:p>
            <a:r>
              <a:rPr lang="en-AU" b="0" baseline="0" dirty="0" smtClean="0"/>
              <a:t>Level 4: describes the characteristics of the RAs required </a:t>
            </a:r>
          </a:p>
          <a:p>
            <a:endParaRPr lang="en-AU" b="0" baseline="0" dirty="0" smtClean="0"/>
          </a:p>
          <a:p>
            <a:r>
              <a:rPr lang="en-AU" b="0" baseline="0" dirty="0" smtClean="0"/>
              <a:t>Level 5: exemplars to aid understanding – theoretical and clinical  perspective usually </a:t>
            </a:r>
            <a:endParaRPr lang="en-AU" b="0" dirty="0" smtClean="0"/>
          </a:p>
          <a:p>
            <a:endParaRPr lang="en-AU" b="0" dirty="0" smtClean="0"/>
          </a:p>
          <a:p>
            <a:pPr lvl="0" eaLnBrk="1" hangingPunct="1">
              <a:spcBef>
                <a:spcPct val="20000"/>
              </a:spcBef>
            </a:pPr>
            <a:endParaRPr lang="en-A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6354" y="4306678"/>
            <a:ext cx="5028987" cy="4115019"/>
          </a:xfrm>
        </p:spPr>
        <p:txBody>
          <a:bodyPr>
            <a:normAutofit/>
          </a:bodyPr>
          <a:lstStyle/>
          <a:p>
            <a:r>
              <a:rPr lang="en-AU" b="1" dirty="0" smtClean="0">
                <a:solidFill>
                  <a:srgbClr val="FF0000"/>
                </a:solidFill>
              </a:rPr>
              <a:t>KP</a:t>
            </a:r>
          </a:p>
          <a:p>
            <a:r>
              <a:rPr lang="en-AU" b="1" dirty="0" smtClean="0">
                <a:solidFill>
                  <a:srgbClr val="FF0000"/>
                </a:solidFill>
              </a:rPr>
              <a:t>Needs to be updated post meeting</a:t>
            </a:r>
            <a:r>
              <a:rPr lang="en-AU" b="1" baseline="0" dirty="0" smtClean="0">
                <a:solidFill>
                  <a:srgbClr val="FF0000"/>
                </a:solidFill>
              </a:rPr>
              <a:t> next week</a:t>
            </a:r>
            <a:endParaRPr lang="en-AU" b="1" dirty="0" smtClean="0">
              <a:solidFill>
                <a:srgbClr val="FF0000"/>
              </a:solidFill>
            </a:endParaRPr>
          </a:p>
          <a:p>
            <a:r>
              <a:rPr lang="en-AU" b="1" dirty="0" smtClean="0"/>
              <a:t>What does the UWS IR’s look like?</a:t>
            </a:r>
          </a:p>
          <a:p>
            <a:endParaRPr lang="en-AU" b="1" dirty="0" smtClean="0"/>
          </a:p>
          <a:p>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This is an example of our BN Communication : Verbal requirement. </a:t>
            </a:r>
            <a:endParaRPr lang="en-AU" b="1" dirty="0" smtClean="0"/>
          </a:p>
          <a:p>
            <a:endParaRPr lang="en-AU"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smtClean="0"/>
              <a:t>You</a:t>
            </a:r>
            <a:r>
              <a:rPr lang="en-AU" b="1" baseline="0" dirty="0" smtClean="0"/>
              <a:t> </a:t>
            </a:r>
            <a:r>
              <a:rPr lang="en-AU" b="1" dirty="0" smtClean="0"/>
              <a:t> can see by this the</a:t>
            </a:r>
            <a:r>
              <a:rPr lang="en-AU" b="1" baseline="0" dirty="0" smtClean="0"/>
              <a:t> </a:t>
            </a:r>
            <a:r>
              <a:rPr lang="en-AU" b="1" dirty="0" smtClean="0"/>
              <a:t>Translational</a:t>
            </a:r>
            <a:r>
              <a:rPr lang="en-AU" b="1" baseline="0" dirty="0" smtClean="0"/>
              <a:t> nature of work.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This would be a common IR across all disciplines as all courses at University would want their students to demonstrate Effective and Efficient verbal communication.</a:t>
            </a:r>
          </a:p>
          <a:p>
            <a:endParaRPr lang="en-AU" b="1" baseline="0" dirty="0" smtClean="0"/>
          </a:p>
          <a:p>
            <a:r>
              <a:rPr lang="en-AU" b="0" dirty="0" smtClean="0"/>
              <a:t>It is</a:t>
            </a:r>
            <a:r>
              <a:rPr lang="en-AU" b="0" baseline="0" dirty="0" smtClean="0"/>
              <a:t> a </a:t>
            </a:r>
            <a:r>
              <a:rPr lang="en-AU" b="1" baseline="0" dirty="0" smtClean="0"/>
              <a:t>five level framework</a:t>
            </a:r>
            <a:r>
              <a:rPr lang="en-AU" b="0" baseline="0" dirty="0" smtClean="0"/>
              <a:t>:  designed to frame the statements into a more </a:t>
            </a:r>
            <a:r>
              <a:rPr lang="en-AU" b="1" baseline="0" dirty="0" smtClean="0">
                <a:solidFill>
                  <a:srgbClr val="FF0000"/>
                </a:solidFill>
              </a:rPr>
              <a:t>readable format </a:t>
            </a:r>
            <a:r>
              <a:rPr lang="en-AU" b="0" baseline="0" dirty="0" smtClean="0"/>
              <a:t>and </a:t>
            </a:r>
            <a:r>
              <a:rPr lang="en-AU" b="1" dirty="0" smtClean="0">
                <a:solidFill>
                  <a:srgbClr val="FF0000"/>
                </a:solidFill>
              </a:rPr>
              <a:t>includes one or more statements of justifying the inherence and therefore providing the defensible position.</a:t>
            </a:r>
            <a:endParaRPr lang="en-AU" b="1" baseline="0" dirty="0" smtClean="0">
              <a:solidFill>
                <a:srgbClr val="FF0000"/>
              </a:solidFill>
            </a:endParaRPr>
          </a:p>
          <a:p>
            <a:r>
              <a:rPr lang="en-AU" b="0" baseline="0" dirty="0" smtClean="0"/>
              <a:t> </a:t>
            </a:r>
            <a:endParaRPr lang="en-AU" b="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741060" y="4240347"/>
            <a:ext cx="5129887" cy="4903653"/>
          </a:xfrm>
          <a:noFill/>
          <a:ln/>
        </p:spPr>
        <p:txBody>
          <a:bodyPr/>
          <a:lstStyle/>
          <a:p>
            <a:r>
              <a:rPr lang="en-AU" sz="1000" b="1" dirty="0" smtClean="0">
                <a:solidFill>
                  <a:srgbClr val="FF0000"/>
                </a:solidFill>
              </a:rPr>
              <a:t>AJ</a:t>
            </a:r>
            <a:endParaRPr lang="en-AU" sz="1000" b="1" dirty="0">
              <a:solidFill>
                <a:srgbClr val="FF0000"/>
              </a:solidFill>
            </a:endParaRPr>
          </a:p>
          <a:p>
            <a:r>
              <a:rPr lang="en-AU" sz="1000" b="1" dirty="0" smtClean="0"/>
              <a:t>Domains</a:t>
            </a:r>
          </a:p>
          <a:p>
            <a:r>
              <a:rPr lang="en-AU" sz="1000" b="1" dirty="0" smtClean="0"/>
              <a:t>Informed by RN Competency doc</a:t>
            </a:r>
            <a:endParaRPr lang="en-AU" sz="1000" b="1" dirty="0"/>
          </a:p>
          <a:p>
            <a:r>
              <a:rPr lang="en-AU" sz="1000" dirty="0"/>
              <a:t>As the statements were developed, the literature reviewed and the partners’ experiences shared a series of domains or areas naturally evolved. </a:t>
            </a:r>
            <a:r>
              <a:rPr lang="en-AU" sz="1000" b="1" dirty="0"/>
              <a:t>Clustering the inherent requirement statements under these domains provided a systematic, layered way to categorise</a:t>
            </a:r>
            <a:r>
              <a:rPr lang="en-AU" sz="1000" dirty="0"/>
              <a:t> the inherent requirement statements rather than present them as a series of unlinked statements.</a:t>
            </a:r>
          </a:p>
          <a:p>
            <a:r>
              <a:rPr lang="en-AU" sz="1000" b="1" dirty="0"/>
              <a:t>Our categories are:</a:t>
            </a:r>
          </a:p>
          <a:p>
            <a:r>
              <a:rPr lang="en-AU" sz="1000" b="1" dirty="0"/>
              <a:t>Ethical Behaviour-</a:t>
            </a:r>
            <a:r>
              <a:rPr lang="en-AU" sz="1000" dirty="0"/>
              <a:t>students</a:t>
            </a:r>
            <a:r>
              <a:rPr lang="en-AU" sz="1000" b="1" dirty="0"/>
              <a:t> </a:t>
            </a:r>
            <a:r>
              <a:rPr lang="en-AU" sz="1000" dirty="0"/>
              <a:t>need to be accountable and responsible for their behaviour.</a:t>
            </a:r>
          </a:p>
          <a:p>
            <a:r>
              <a:rPr lang="en-AU" sz="1000" b="1" dirty="0"/>
              <a:t>Behavioural Stability- </a:t>
            </a:r>
            <a:r>
              <a:rPr lang="en-AU" sz="1000" dirty="0"/>
              <a:t>students need to be able to adapt to a continuously changing academic and clinical environment and be able to cope objectively and professionally.</a:t>
            </a:r>
          </a:p>
          <a:p>
            <a:r>
              <a:rPr lang="en-AU" sz="1000" b="1" dirty="0"/>
              <a:t>Legal:</a:t>
            </a:r>
            <a:r>
              <a:rPr lang="en-AU" sz="1000" dirty="0"/>
              <a:t> students need to comply with law and professional regulations.</a:t>
            </a:r>
          </a:p>
          <a:p>
            <a:r>
              <a:rPr lang="en-AU" sz="1000" b="1" dirty="0"/>
              <a:t>Communication </a:t>
            </a:r>
            <a:r>
              <a:rPr lang="en-AU" sz="1000" dirty="0"/>
              <a:t>: we have broken into 3 categories Verbal, non verbal and written.</a:t>
            </a:r>
          </a:p>
          <a:p>
            <a:r>
              <a:rPr lang="en-AU" sz="1000" b="1" dirty="0"/>
              <a:t>Cognition: </a:t>
            </a:r>
            <a:r>
              <a:rPr lang="en-AU" sz="1000" dirty="0"/>
              <a:t>students need to demonstrate consistent and appropriate cognitive behaviour. This includes knowledge and literacy and numeracy skills.</a:t>
            </a:r>
          </a:p>
          <a:p>
            <a:r>
              <a:rPr lang="en-AU" sz="1000" b="1" dirty="0"/>
              <a:t>Sensory Abilities</a:t>
            </a:r>
            <a:r>
              <a:rPr lang="en-AU" sz="1000" dirty="0"/>
              <a:t>: students need to posses adequate visual, auditory and tactile abilities or be able to demonstrate appropriate compensation for their sensory deficit.</a:t>
            </a:r>
          </a:p>
          <a:p>
            <a:r>
              <a:rPr lang="en-AU" sz="1000" b="1" dirty="0"/>
              <a:t>Strength and Mobility: </a:t>
            </a:r>
            <a:r>
              <a:rPr lang="en-AU" sz="1000" dirty="0"/>
              <a:t>are required due to the physical demands of nursing and the manual dexterity that is required to attend total patient care.</a:t>
            </a:r>
          </a:p>
          <a:p>
            <a:r>
              <a:rPr lang="en-AU" sz="1000" b="1" dirty="0"/>
              <a:t>Sustainable Performance</a:t>
            </a:r>
            <a:r>
              <a:rPr lang="en-AU" sz="1000" dirty="0"/>
              <a:t>: Students need to display consistent  mental and physical performance through the day/shift.</a:t>
            </a:r>
          </a:p>
        </p:txBody>
      </p:sp>
      <p:sp>
        <p:nvSpPr>
          <p:cNvPr id="2" name="Slide Number Placeholder 1"/>
          <p:cNvSpPr>
            <a:spLocks noGrp="1"/>
          </p:cNvSpPr>
          <p:nvPr>
            <p:ph type="sldNum" sz="quarter" idx="10"/>
          </p:nvPr>
        </p:nvSpPr>
        <p:spPr/>
        <p:txBody>
          <a:bodyPr/>
          <a:lstStyle/>
          <a:p>
            <a:pPr>
              <a:defRPr/>
            </a:pPr>
            <a:fld id="{D79D1D1A-DC2B-4629-9E82-571B1278A881}"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AU" sz="1400" b="1" i="0" u="none" strike="noStrike" kern="0" cap="none" spc="0" normalizeH="0" baseline="0" noProof="0" dirty="0" smtClean="0">
                <a:ln>
                  <a:noFill/>
                </a:ln>
                <a:solidFill>
                  <a:srgbClr val="000000"/>
                </a:solidFill>
                <a:effectLst/>
                <a:uLnTx/>
                <a:uFillTx/>
                <a:latin typeface="Arial"/>
              </a:rPr>
              <a:t>SUMMARY of BENEFITS TO ALL:</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Enables informed decision-making on enrolment choices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Timely advice</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Informs the development of appropriate adjustments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AU" sz="1400" dirty="0" smtClean="0"/>
              <a:t>Reduces conflict, uncertainty and questioning of adjustments- due to the three way conversation and that IR are up front</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AU" sz="1400" dirty="0" smtClean="0"/>
              <a:t> Enhances timely implementation of adjustments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Improves inclusion and access </a:t>
            </a:r>
            <a:r>
              <a:rPr kumimoji="0" lang="en-AU" sz="1400" b="0" i="0" u="none" strike="noStrike" kern="0" cap="none" spc="0" normalizeH="0" baseline="0" noProof="0" dirty="0" smtClean="0">
                <a:ln>
                  <a:noFill/>
                </a:ln>
                <a:solidFill>
                  <a:srgbClr val="92D050"/>
                </a:solidFill>
                <a:effectLst/>
                <a:uLnTx/>
                <a:uFillTx/>
                <a:latin typeface="Arial"/>
              </a:rPr>
              <a:t>- </a:t>
            </a:r>
            <a:r>
              <a:rPr kumimoji="0" lang="en-AU" sz="1400" b="0" i="0" u="none" strike="noStrike" kern="1200" cap="none" spc="0" normalizeH="0" baseline="0" noProof="0" dirty="0" smtClean="0">
                <a:ln>
                  <a:noFill/>
                </a:ln>
                <a:solidFill>
                  <a:srgbClr val="92D050"/>
                </a:solidFill>
                <a:effectLst/>
                <a:uLnTx/>
                <a:uFillTx/>
                <a:latin typeface="Arial" charset="0"/>
              </a:rPr>
              <a:t>disclosure and Mental Health. Our intention is to open discussions and for IR to assist students to make inform decisions making.  We see the IR as inclusionary  not exclusionary.  No evidence around this area and it is something that we would like to investigate further.</a:t>
            </a:r>
            <a:endParaRPr kumimoji="0" lang="en-AU" sz="14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Transparent ,rigorous process reduces inappropriate enrolments, “sympathy passes” and unmerited progression</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AU" sz="1400" b="0" i="0" u="none" strike="noStrike" kern="0" cap="none" spc="0" normalizeH="0" baseline="0" noProof="0" dirty="0" smtClean="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AU" sz="1400" b="0" i="0" u="none" strike="noStrike" kern="0" cap="none" spc="0" normalizeH="0" baseline="0" noProof="0" dirty="0" smtClean="0">
                <a:ln>
                  <a:noFill/>
                </a:ln>
                <a:solidFill>
                  <a:srgbClr val="FF0000"/>
                </a:solidFill>
                <a:effectLst/>
                <a:uLnTx/>
                <a:uFillTx/>
                <a:latin typeface="Arial"/>
              </a:rPr>
              <a:t>As per Kerr and Barker : </a:t>
            </a:r>
            <a:r>
              <a:rPr lang="en-AU" sz="1400" dirty="0" smtClean="0">
                <a:solidFill>
                  <a:srgbClr val="FF0000"/>
                </a:solidFill>
                <a:effectLst/>
                <a:latin typeface="ff0"/>
              </a:rPr>
              <a:t>Upfront declaration of inherent requirements also provides the opportunity for students to dis-close to the institution that they have a disability and work through solutions for potential barriers to inclusion and successful participation. </a:t>
            </a:r>
            <a:endParaRPr lang="en-AU" sz="1400" dirty="0" smtClean="0">
              <a:solidFill>
                <a:srgbClr val="FF0000"/>
              </a:solidFill>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AU" sz="1400" b="0" i="0" u="none" strike="noStrike" kern="0" cap="none" spc="0" normalizeH="0" baseline="0" noProof="0" dirty="0" smtClean="0">
              <a:ln>
                <a:noFill/>
              </a:ln>
              <a:solidFill>
                <a:srgbClr val="000000"/>
              </a:solidFill>
              <a:effectLst/>
              <a:uLnTx/>
              <a:uFillTx/>
              <a:latin typeface="Arial"/>
            </a:endParaRPr>
          </a:p>
          <a:p>
            <a:endParaRPr lang="en-AU" dirty="0"/>
          </a:p>
        </p:txBody>
      </p:sp>
    </p:spTree>
    <p:extLst>
      <p:ext uri="{BB962C8B-B14F-4D97-AF65-F5344CB8AC3E}">
        <p14:creationId xmlns:p14="http://schemas.microsoft.com/office/powerpoint/2010/main" val="774886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Risk management strategy – clear, rigorous, documented decision trail , defensible</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The frame work explicitly aligns the reasonable adjustments to the IRs ensuring consistent implementation, on-going monitoring, evaluation and documentation for all students</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Articulates inherency and provides the basis for constructive dialogue with DAs and students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Differentiates between a compulsory element of a course and what is explicitly inherent</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Supports the identification of appropriate adjustments to take account of the impact of the disability on course progression</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AU" sz="1400" dirty="0" smtClean="0"/>
              <a:t>Supports the maintenance of the academic integrity of the course</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Transparent process &amp; audit of decision making</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lang="en-AU" sz="2400" dirty="0" smtClean="0"/>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AU" sz="24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AU" sz="2400" b="0" i="0" u="none" strike="noStrike" kern="0" cap="none" spc="0" normalizeH="0" baseline="0" noProof="0" dirty="0" smtClean="0">
              <a:ln>
                <a:noFill/>
              </a:ln>
              <a:solidFill>
                <a:srgbClr val="000000"/>
              </a:solidFill>
              <a:effectLst/>
              <a:uLnTx/>
              <a:uFillTx/>
              <a:latin typeface="Arial"/>
            </a:endParaRP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AU" sz="1400" b="0" i="0" u="none" strike="noStrike" kern="0" cap="none" spc="0" normalizeH="0" baseline="0" noProof="0" dirty="0" smtClean="0">
              <a:ln>
                <a:noFill/>
              </a:ln>
              <a:solidFill>
                <a:srgbClr val="000000"/>
              </a:solidFill>
              <a:effectLst/>
              <a:uLnTx/>
              <a:uFillTx/>
              <a:latin typeface="Arial"/>
            </a:endParaRP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AU" sz="1400" b="0" i="0" u="none" strike="noStrike" kern="0" cap="none" spc="0" normalizeH="0" baseline="0" noProof="0" dirty="0" smtClean="0">
              <a:ln>
                <a:noFill/>
              </a:ln>
              <a:solidFill>
                <a:srgbClr val="000000"/>
              </a:solidFill>
              <a:effectLst/>
              <a:uLnTx/>
              <a:uFillTx/>
              <a:latin typeface="Arial"/>
            </a:endParaRPr>
          </a:p>
          <a:p>
            <a:pPr marL="171450" indent="-171450">
              <a:buFont typeface="Wingdings" panose="05000000000000000000" pitchFamily="2" charset="2"/>
              <a:buChar char="q"/>
            </a:pPr>
            <a:endParaRPr lang="en-AU" sz="1400" dirty="0"/>
          </a:p>
        </p:txBody>
      </p:sp>
    </p:spTree>
    <p:extLst>
      <p:ext uri="{BB962C8B-B14F-4D97-AF65-F5344CB8AC3E}">
        <p14:creationId xmlns:p14="http://schemas.microsoft.com/office/powerpoint/2010/main" val="310177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Risk management strategy - clear, rigorous, documented, defensible decision trail. Transparent </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Informs development of Reasonable Adjustments</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Reduces likelihood of unachievable enrolments – able to provide sound advice to students</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Reduces frequency and intensity of “robust discussions” with academics</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Differentiates between a compulsory element of a course and what is explicitly inherent</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Supports the maintenance of the integrity of the adjustment process</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AU" sz="1400" b="0" i="0" u="none" strike="noStrike" kern="0" cap="none" spc="0" normalizeH="0" baseline="0" noProof="0" dirty="0" smtClean="0">
                <a:ln>
                  <a:noFill/>
                </a:ln>
                <a:solidFill>
                  <a:srgbClr val="000000"/>
                </a:solidFill>
                <a:effectLst/>
                <a:uLnTx/>
                <a:uFillTx/>
                <a:latin typeface="Arial"/>
              </a:rPr>
              <a:t>Enhances working relationships with academics &amp; students</a:t>
            </a:r>
          </a:p>
          <a:p>
            <a:endParaRPr lang="en-AU" sz="1400" dirty="0"/>
          </a:p>
        </p:txBody>
      </p:sp>
    </p:spTree>
    <p:extLst>
      <p:ext uri="{BB962C8B-B14F-4D97-AF65-F5344CB8AC3E}">
        <p14:creationId xmlns:p14="http://schemas.microsoft.com/office/powerpoint/2010/main" val="367809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4</a:t>
            </a:fld>
            <a:endParaRPr lang="en-AU"/>
          </a:p>
        </p:txBody>
      </p:sp>
    </p:spTree>
    <p:extLst>
      <p:ext uri="{BB962C8B-B14F-4D97-AF65-F5344CB8AC3E}">
        <p14:creationId xmlns:p14="http://schemas.microsoft.com/office/powerpoint/2010/main" val="2346624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a:t>
            </a:r>
            <a:r>
              <a:rPr lang="en-AU" baseline="0" dirty="0" smtClean="0"/>
              <a:t> collected in </a:t>
            </a:r>
            <a:r>
              <a:rPr lang="en-AU" baseline="0" dirty="0" err="1" smtClean="0"/>
              <a:t>sem</a:t>
            </a:r>
            <a:r>
              <a:rPr lang="en-AU" baseline="0" dirty="0" smtClean="0"/>
              <a:t> 1 will consist of records maintained in disability services and analytics associated with web page </a:t>
            </a:r>
            <a:endParaRPr lang="en-US" dirty="0"/>
          </a:p>
        </p:txBody>
      </p:sp>
      <p:sp>
        <p:nvSpPr>
          <p:cNvPr id="4" name="Slide Number Placeholder 3"/>
          <p:cNvSpPr>
            <a:spLocks noGrp="1"/>
          </p:cNvSpPr>
          <p:nvPr>
            <p:ph type="sldNum" sz="quarter" idx="10"/>
          </p:nvPr>
        </p:nvSpPr>
        <p:spPr/>
        <p:txBody>
          <a:bodyPr/>
          <a:lstStyle/>
          <a:p>
            <a:fld id="{FAB544F4-79C1-4D15-BD44-3887569AA311}" type="slidenum">
              <a:rPr lang="en-AU" smtClean="0"/>
              <a:t>28</a:t>
            </a:fld>
            <a:endParaRPr lang="en-AU"/>
          </a:p>
        </p:txBody>
      </p:sp>
    </p:spTree>
    <p:extLst>
      <p:ext uri="{BB962C8B-B14F-4D97-AF65-F5344CB8AC3E}">
        <p14:creationId xmlns:p14="http://schemas.microsoft.com/office/powerpoint/2010/main" val="124546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Info on web site How to read IRs</a:t>
            </a:r>
            <a:r>
              <a:rPr lang="en-AU" baseline="0" dirty="0" smtClean="0"/>
              <a:t> </a:t>
            </a:r>
            <a:endParaRPr lang="en-US" dirty="0"/>
          </a:p>
        </p:txBody>
      </p:sp>
      <p:sp>
        <p:nvSpPr>
          <p:cNvPr id="4" name="Slide Number Placeholder 3"/>
          <p:cNvSpPr>
            <a:spLocks noGrp="1"/>
          </p:cNvSpPr>
          <p:nvPr>
            <p:ph type="sldNum" sz="quarter" idx="10"/>
          </p:nvPr>
        </p:nvSpPr>
        <p:spPr/>
        <p:txBody>
          <a:bodyPr/>
          <a:lstStyle/>
          <a:p>
            <a:fld id="{FAB544F4-79C1-4D15-BD44-3887569AA311}" type="slidenum">
              <a:rPr lang="en-AU" smtClean="0"/>
              <a:t>29</a:t>
            </a:fld>
            <a:endParaRPr lang="en-AU"/>
          </a:p>
        </p:txBody>
      </p:sp>
    </p:spTree>
    <p:extLst>
      <p:ext uri="{BB962C8B-B14F-4D97-AF65-F5344CB8AC3E}">
        <p14:creationId xmlns:p14="http://schemas.microsoft.com/office/powerpoint/2010/main" val="86489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lang="en-AU" b="1" dirty="0" smtClean="0">
                <a:solidFill>
                  <a:srgbClr val="FF0000"/>
                </a:solidFill>
              </a:rPr>
              <a:t>KP</a:t>
            </a:r>
          </a:p>
          <a:p>
            <a:pPr marL="0" marR="0" lvl="0" indent="0" algn="l" defTabSz="914400" rtl="0" eaLnBrk="1" fontAlgn="base" latinLnBrk="0" hangingPunct="1">
              <a:lnSpc>
                <a:spcPct val="100000"/>
              </a:lnSpc>
              <a:spcBef>
                <a:spcPct val="0"/>
              </a:spcBef>
              <a:spcAft>
                <a:spcPct val="0"/>
              </a:spcAft>
              <a:buClrTx/>
              <a:buSzTx/>
              <a:buFont typeface="Arial"/>
              <a:buNone/>
              <a:tabLst/>
              <a:defRPr/>
            </a:pPr>
            <a:r>
              <a:rPr lang="en-AU" dirty="0" smtClean="0">
                <a:solidFill>
                  <a:srgbClr val="000000"/>
                </a:solidFill>
              </a:rPr>
              <a:t>Current </a:t>
            </a:r>
            <a:r>
              <a:rPr lang="en-AU" dirty="0">
                <a:solidFill>
                  <a:srgbClr val="000000"/>
                </a:solidFill>
              </a:rPr>
              <a:t>Disciplines at UWS with uploaded IR’s</a:t>
            </a:r>
            <a:r>
              <a:rPr lang="en-AU" dirty="0" smtClean="0">
                <a:solidFill>
                  <a:srgbClr val="000000"/>
                </a:solidFill>
              </a:rPr>
              <a:t>:</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endParaRPr lang="en-AU" dirty="0" smtClean="0">
              <a:solidFill>
                <a:srgbClr val="000000"/>
              </a:solidFill>
            </a:endParaRPr>
          </a:p>
          <a:p>
            <a:pPr marL="0" marR="0" lvl="0" indent="0" algn="l" defTabSz="914400" rtl="0" eaLnBrk="1" fontAlgn="base" latinLnBrk="0" hangingPunct="1">
              <a:lnSpc>
                <a:spcPct val="100000"/>
              </a:lnSpc>
              <a:spcBef>
                <a:spcPct val="0"/>
              </a:spcBef>
              <a:spcAft>
                <a:spcPct val="0"/>
              </a:spcAft>
              <a:buClrTx/>
              <a:buSzTx/>
              <a:buFont typeface="Arial"/>
              <a:buNone/>
              <a:tabLst/>
              <a:defRPr/>
            </a:pPr>
            <a:r>
              <a:rPr lang="en-AU" dirty="0" smtClean="0">
                <a:solidFill>
                  <a:srgbClr val="000000"/>
                </a:solidFill>
              </a:rPr>
              <a:t>Over 89 courses</a:t>
            </a:r>
          </a:p>
          <a:p>
            <a:pPr marL="0" marR="0" lvl="0" indent="0" algn="l" defTabSz="914400" rtl="0" eaLnBrk="1" fontAlgn="base" latinLnBrk="0" hangingPunct="1">
              <a:lnSpc>
                <a:spcPct val="100000"/>
              </a:lnSpc>
              <a:spcBef>
                <a:spcPct val="0"/>
              </a:spcBef>
              <a:spcAft>
                <a:spcPct val="0"/>
              </a:spcAft>
              <a:buClrTx/>
              <a:buSzTx/>
              <a:buFont typeface="Arial"/>
              <a:buNone/>
              <a:tabLst/>
              <a:defRPr/>
            </a:pPr>
            <a:r>
              <a:rPr lang="en-AU" dirty="0" smtClean="0">
                <a:solidFill>
                  <a:srgbClr val="000000"/>
                </a:solidFill>
              </a:rPr>
              <a:t>Over 70</a:t>
            </a:r>
            <a:r>
              <a:rPr lang="en-AU" baseline="0" dirty="0" smtClean="0">
                <a:solidFill>
                  <a:srgbClr val="000000"/>
                </a:solidFill>
              </a:rPr>
              <a:t> in development</a:t>
            </a:r>
            <a:r>
              <a:rPr lang="en-AU" dirty="0">
                <a:solidFill>
                  <a:srgbClr val="000000"/>
                </a:solidFill>
              </a:rPr>
              <a:t/>
            </a:r>
            <a:br>
              <a:rPr lang="en-AU" dirty="0">
                <a:solidFill>
                  <a:srgbClr val="000000"/>
                </a:solidFill>
              </a:rPr>
            </a:br>
            <a:endParaRPr lang="en-AU" dirty="0">
              <a:solidFill>
                <a:srgbClr val="000000"/>
              </a:solidFill>
            </a:endParaRPr>
          </a:p>
          <a:p>
            <a:pPr>
              <a:buFont typeface="Arial"/>
              <a:buChar char="•"/>
            </a:pPr>
            <a:endParaRPr lang="en-AU" dirty="0" smtClean="0"/>
          </a:p>
          <a:p>
            <a:endParaRPr lang="en-AU" baseline="0" dirty="0" smtClean="0"/>
          </a:p>
          <a:p>
            <a:r>
              <a:rPr lang="en-AU" baseline="0" dirty="0" smtClean="0"/>
              <a:t>Drafting commenced in the School of Health Sciences</a:t>
            </a:r>
          </a:p>
          <a:p>
            <a:endParaRPr lang="en-AU" baseline="0" dirty="0" smtClean="0"/>
          </a:p>
          <a:p>
            <a:r>
              <a:rPr lang="en-AU" baseline="0" dirty="0" smtClean="0"/>
              <a:t>School of Business staff have attended IR Workshops and drafting has commenced with potential for development of over 40 courses offered by </a:t>
            </a:r>
            <a:r>
              <a:rPr lang="en-AU" baseline="0" dirty="0" err="1" smtClean="0"/>
              <a:t>SoB</a:t>
            </a:r>
            <a:endParaRPr lang="en-AU" baseline="0" dirty="0" smtClean="0"/>
          </a:p>
          <a:p>
            <a:endParaRPr lang="en-AU" baseline="0" dirty="0" smtClean="0"/>
          </a:p>
          <a:p>
            <a:r>
              <a:rPr lang="en-AU" baseline="0" dirty="0" smtClean="0"/>
              <a:t>School of Computing, Engineering and Mathematics have listed 22 courses that IR are required and we are coordinating their development </a:t>
            </a:r>
          </a:p>
          <a:p>
            <a:endParaRPr lang="en-AU" baseline="0" dirty="0" smtClean="0"/>
          </a:p>
          <a:p>
            <a:r>
              <a:rPr lang="en-AU" baseline="0" dirty="0" smtClean="0"/>
              <a:t>School of Social Sciences and Psychology staff have attended our IR Education Sessions and drafting their courses has commenced.</a:t>
            </a:r>
          </a:p>
          <a:p>
            <a:endParaRPr lang="en-AU" baseline="0" dirty="0" smtClean="0"/>
          </a:p>
          <a:p>
            <a:r>
              <a:rPr lang="en-AU" baseline="0" dirty="0" smtClean="0"/>
              <a:t>Bachelor of Policing draft</a:t>
            </a:r>
          </a:p>
          <a:p>
            <a:r>
              <a:rPr lang="en-AU" baseline="0" dirty="0" smtClean="0"/>
              <a:t>Bachelor of Applied Leadership Critical Thinking completed for upload</a:t>
            </a:r>
          </a:p>
          <a:p>
            <a:r>
              <a:rPr lang="en-AU" baseline="0" dirty="0" smtClean="0"/>
              <a:t>Bachelor of Design completed waiting for Dean approval</a:t>
            </a:r>
          </a:p>
          <a:p>
            <a:r>
              <a:rPr lang="en-AU" baseline="0" dirty="0" smtClean="0"/>
              <a:t>Art Therapy draft</a:t>
            </a:r>
          </a:p>
          <a:p>
            <a:r>
              <a:rPr lang="en-AU" baseline="0" dirty="0" smtClean="0"/>
              <a:t>Counselling draft</a:t>
            </a:r>
          </a:p>
          <a:p>
            <a:r>
              <a:rPr lang="en-AU" baseline="0" dirty="0" smtClean="0"/>
              <a:t>B. Psychology draft</a:t>
            </a:r>
          </a:p>
          <a:p>
            <a:r>
              <a:rPr lang="en-AU" dirty="0" smtClean="0"/>
              <a:t>Podiatry draft</a:t>
            </a:r>
          </a:p>
          <a:p>
            <a:r>
              <a:rPr lang="en-AU" dirty="0" smtClean="0"/>
              <a:t>International Studies Pathway courses draft</a:t>
            </a:r>
          </a:p>
          <a:p>
            <a:r>
              <a:rPr lang="en-AU" dirty="0" smtClean="0"/>
              <a:t>Criminology  + Social Sciences</a:t>
            </a:r>
          </a:p>
          <a:p>
            <a:r>
              <a:rPr lang="en-AU" dirty="0" smtClean="0"/>
              <a:t>Pathways to Master Urban Management +Planning</a:t>
            </a:r>
          </a:p>
          <a:p>
            <a:r>
              <a:rPr lang="en-AU" dirty="0" smtClean="0"/>
              <a:t>Communication Arts </a:t>
            </a:r>
            <a:endParaRPr lang="en-AU" dirty="0"/>
          </a:p>
        </p:txBody>
      </p:sp>
    </p:spTree>
    <p:extLst>
      <p:ext uri="{BB962C8B-B14F-4D97-AF65-F5344CB8AC3E}">
        <p14:creationId xmlns:p14="http://schemas.microsoft.com/office/powerpoint/2010/main" val="1791034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UWS</a:t>
            </a:r>
            <a:r>
              <a:rPr lang="en-AU" baseline="0" dirty="0" smtClean="0"/>
              <a:t> adopted IR’s , signed IP</a:t>
            </a:r>
            <a:endParaRPr lang="en-AU" dirty="0"/>
          </a:p>
        </p:txBody>
      </p:sp>
    </p:spTree>
    <p:extLst>
      <p:ext uri="{BB962C8B-B14F-4D97-AF65-F5344CB8AC3E}">
        <p14:creationId xmlns:p14="http://schemas.microsoft.com/office/powerpoint/2010/main" val="67558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595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3894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30935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US" sz="1000" dirty="0" smtClean="0">
              <a:effectLst/>
              <a:latin typeface="Arial"/>
              <a:ea typeface="Arial Unicode MS"/>
            </a:endParaRPr>
          </a:p>
          <a:p>
            <a:pPr>
              <a:lnSpc>
                <a:spcPct val="115000"/>
              </a:lnSpc>
              <a:spcAft>
                <a:spcPts val="1000"/>
              </a:spcAft>
            </a:pPr>
            <a:endParaRPr lang="en-US" sz="1200" dirty="0" smtClean="0">
              <a:effectLst/>
              <a:latin typeface="Arial"/>
              <a:ea typeface="Arial Unicode MS"/>
            </a:endParaRPr>
          </a:p>
        </p:txBody>
      </p:sp>
    </p:spTree>
    <p:extLst>
      <p:ext uri="{BB962C8B-B14F-4D97-AF65-F5344CB8AC3E}">
        <p14:creationId xmlns:p14="http://schemas.microsoft.com/office/powerpoint/2010/main" val="2922039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54487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25488"/>
            <a:ext cx="4573587" cy="3429000"/>
          </a:xfrm>
        </p:spPr>
      </p:sp>
      <p:sp>
        <p:nvSpPr>
          <p:cNvPr id="3" name="Notes Placeholder 2"/>
          <p:cNvSpPr>
            <a:spLocks noGrp="1"/>
          </p:cNvSpPr>
          <p:nvPr>
            <p:ph type="body" idx="1"/>
          </p:nvPr>
        </p:nvSpPr>
        <p:spPr/>
        <p:txBody>
          <a:bodyPr>
            <a:normAutofit/>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dirty="0" smtClean="0"/>
              <a:t>So why do we have inherent requirements?</a:t>
            </a:r>
          </a:p>
          <a:p>
            <a:pPr eaLnBrk="1" hangingPunct="1"/>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1. Legislation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 2009 the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Disability Discrimination and other Human Rights Legislation Amendment Act No. 70 introduced several amendments to the DDA which significantly increased the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risks associated with not having clear, comprehensive inherent requirements articulated for courses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(Australian Government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2008). </a:t>
            </a: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Three</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of those changes, in particular, impact on the risk for education providers.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The first change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includes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caused by a disability as part of the definition of a disability. While it does not remove the right to manage</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impacts adversely on the health, safety, or wellbeing of the student or others,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it now</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emphasises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the need to have a clear justification of the reasons why particular</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behaviours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may not be able to be accepted.</a:t>
            </a: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Secondly,</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amendments place an obligation on education providers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to take proactive steps to prevent discrimination occurring</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Education providers can no longer just be reactive, but must try to identify potential discriminatory issues and take steps to prevent them occurring.</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Finally,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the burden of proof has shifted from the person making the complaint to the person or institution the complaint is about. Instead of the student having to prove that discrimination occurred, the educational institution has to prove that it didn’t.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is much harder to prove and requires evidence, such as records, notes, and policies, which substantiate the educational institution’s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defence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against a claim of discrimination. Without such evidence, the educational institution is at risk of an adverse finding because of the much higher burden of proof now required (Australian Government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2009). </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eaLnBrk="1" hangingPunct="1"/>
            <a:r>
              <a:rPr lang="en-US" dirty="0" smtClean="0">
                <a:solidFill>
                  <a:srgbClr val="000000"/>
                </a:solidFill>
              </a:rPr>
              <a:t>Disability advisers deal with inherent requirements all the time but it is often difficult and time-consuming to determine what they are because they haven’t really been </a:t>
            </a:r>
            <a:r>
              <a:rPr lang="en-US" strike="noStrike" dirty="0" smtClean="0">
                <a:solidFill>
                  <a:srgbClr val="7030A0"/>
                </a:solidFill>
              </a:rPr>
              <a:t>articulated</a:t>
            </a:r>
            <a:r>
              <a:rPr lang="en-US" strike="noStrike" baseline="0" dirty="0" smtClean="0">
                <a:solidFill>
                  <a:srgbClr val="7030A0"/>
                </a:solidFill>
              </a:rPr>
              <a:t> by the School</a:t>
            </a:r>
            <a:r>
              <a:rPr lang="en-US" dirty="0" smtClean="0">
                <a:solidFill>
                  <a:srgbClr val="000000"/>
                </a:solidFill>
              </a:rPr>
              <a:t>. Having them articulated upfront means that it is a much clearer, more timely and more rigorous process in determining what adjustments are appropriate for students with disabilities in particular courses.</a:t>
            </a:r>
          </a:p>
          <a:p>
            <a:pPr lvl="0" eaLnBrk="1" hangingPunct="1"/>
            <a:endParaRPr lang="en-US" dirty="0" smtClean="0">
              <a:solidFill>
                <a:srgbClr val="000000"/>
              </a:solidFill>
            </a:endParaRPr>
          </a:p>
          <a:p>
            <a:pPr lvl="0" eaLnBrk="1" hangingPunct="1"/>
            <a:r>
              <a:rPr lang="en-US" dirty="0" smtClean="0">
                <a:solidFill>
                  <a:srgbClr val="000000"/>
                </a:solidFill>
              </a:rPr>
              <a:t>It also prevents indirectly discriminating against students with disabilities because we can let them know what will be required of them as part of the course before they enroll in courses so that they can make informed decisions about whether or not to enroll. If we don’t do this, we are potentially discriminating against a person who enrolls in a course and spends time and money on something that they were never going to be able to complete.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2. Inclusiveness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Applicable to all students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The international agenda of inclusiveness in university education necessitates the re-design of curriculum. This is about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engaging all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minimising barriers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students face in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accessing</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Inclusiveness constitutes six practical principles. The first of these relates to the articulation and dissemination of course inherent requirement statements prior to enrolment. This principle supports all students having greater access and participation to learning opportunities.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Provides the students with the opportunity to disclose up front and begin conversation and work through possible solutions for their course progression.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AU" sz="1200" b="0" i="1" u="none" strike="noStrike" kern="1200" cap="none" spc="0" normalizeH="0" baseline="0" noProof="0" dirty="0" smtClean="0">
                <a:ln>
                  <a:noFill/>
                </a:ln>
                <a:solidFill>
                  <a:srgbClr val="FF0000"/>
                </a:solidFill>
                <a:effectLst/>
                <a:uLnTx/>
                <a:uFillTx/>
                <a:latin typeface="Arial" charset="0"/>
                <a:ea typeface="+mn-ea"/>
                <a:cs typeface="+mn-cs"/>
              </a:rPr>
              <a:t>If we are asked: </a:t>
            </a: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The other five principles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further inform the development of curriculum at different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phases of the design process.</a:t>
            </a:r>
            <a:endParaRPr kumimoji="0" lang="en-AU" sz="1200" b="0" i="1"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3.Risk Management</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Legislative : Need for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compliance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informed decision making</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Systematic and transparent process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which provides an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audit trail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decisions taken </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Process which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enables best practice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consistency of application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Reasonable Adjustments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a:r>
              <a:rPr lang="en-US" sz="1000" b="1" dirty="0" smtClean="0">
                <a:solidFill>
                  <a:srgbClr val="00B050"/>
                </a:solidFill>
              </a:rPr>
              <a:t>Gate Keeping</a:t>
            </a:r>
          </a:p>
          <a:p>
            <a:pPr lvl="0"/>
            <a:endParaRPr lang="en-US" sz="1000" b="1" dirty="0" smtClean="0">
              <a:solidFill>
                <a:srgbClr val="00B050"/>
              </a:solidFill>
            </a:endParaRPr>
          </a:p>
          <a:p>
            <a:pPr lvl="0"/>
            <a:r>
              <a:rPr lang="en-US" sz="1000" b="1" dirty="0" smtClean="0">
                <a:solidFill>
                  <a:srgbClr val="00B050"/>
                </a:solidFill>
              </a:rPr>
              <a:t>It is also important to emphasis that </a:t>
            </a:r>
            <a:r>
              <a:rPr lang="en-US" sz="1000" b="1" i="1" dirty="0" smtClean="0">
                <a:solidFill>
                  <a:srgbClr val="00B050"/>
                </a:solidFill>
              </a:rPr>
              <a:t>it is </a:t>
            </a:r>
            <a:r>
              <a:rPr lang="en-US" sz="1000" b="1" dirty="0" smtClean="0">
                <a:solidFill>
                  <a:srgbClr val="00B050"/>
                </a:solidFill>
              </a:rPr>
              <a:t>unlawful under the Disability Discrimination Act (DDA) for a university to refuse to admit a person to a course or </a:t>
            </a:r>
            <a:r>
              <a:rPr lang="en-US" sz="1000" b="1" i="1" dirty="0" smtClean="0">
                <a:solidFill>
                  <a:srgbClr val="00B050"/>
                </a:solidFill>
              </a:rPr>
              <a:t>refuse</a:t>
            </a:r>
            <a:r>
              <a:rPr lang="en-US" sz="1000" b="1" dirty="0" smtClean="0">
                <a:solidFill>
                  <a:srgbClr val="00B050"/>
                </a:solidFill>
              </a:rPr>
              <a:t> progress in a course on the basis that the person is unlikely or unable to gain work because of their disability. We can only be concerned with the inherent requirements of the courses we offer.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eaLnBrk="1" hangingPunct="1"/>
            <a:endParaRPr lang="en-US" sz="1100" dirty="0" smtClean="0"/>
          </a:p>
          <a:p>
            <a:pPr eaLnBrk="1" hangingPunct="1"/>
            <a:endParaRPr lang="en-US" sz="1100" dirty="0" smtClean="0"/>
          </a:p>
          <a:p>
            <a:pPr eaLnBrk="1" hangingPunct="1"/>
            <a:endParaRPr lang="en-US" sz="1100" dirty="0" smtClean="0"/>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5</a:t>
            </a:fld>
            <a:endParaRPr lang="en-AU"/>
          </a:p>
        </p:txBody>
      </p:sp>
    </p:spTree>
    <p:extLst>
      <p:ext uri="{BB962C8B-B14F-4D97-AF65-F5344CB8AC3E}">
        <p14:creationId xmlns:p14="http://schemas.microsoft.com/office/powerpoint/2010/main" val="4079709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4923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dirty="0" smtClean="0"/>
              <a:t>So why do we have inherent requirements?</a:t>
            </a:r>
          </a:p>
          <a:p>
            <a:pPr eaLnBrk="1" hangingPunct="1"/>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1. Legislation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 2009 the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Disability Discrimination and other Human Rights Legislation Amendment Act No. 70 introduced several amendments to the DDA which significantly increased the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risks associated with not having clear, comprehensive inherent requirements articulated for courses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(Australian Government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2008). </a:t>
            </a: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Three</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of those changes, in particular, impact on the risk for education providers.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The first change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includes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caused by a disability as part of the definition of a disability. While it does not remove the right to manage</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impacts adversely on the health, safety, or wellbeing of the student or others,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it now</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emphasises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the need to have a clear justification of the reasons why particular</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behaviours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may not be able to be accepted.</a:t>
            </a: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Secondly,</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amendments place an obligation on education providers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to take proactive steps to prevent discrimination occurring</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Education providers can no longer just be reactive, but must try to identify potential discriminatory issues and take steps to prevent them occurring.</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Finally,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the burden of proof has shifted from the person making the complaint to the person or institution the complaint is about. Instead of the student having to prove that discrimination occurred, the educational institution has to prove that it didn’t.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is much harder to prove and requires evidence, such as records, notes, and policies, which substantiate the educational institution’s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defence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against a claim of discrimination. Without such evidence, the educational institution is at risk of an adverse finding because of the much higher burden of proof now required (Australian Government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2009). </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eaLnBrk="1" hangingPunct="1"/>
            <a:r>
              <a:rPr lang="en-US" dirty="0" smtClean="0">
                <a:solidFill>
                  <a:srgbClr val="000000"/>
                </a:solidFill>
              </a:rPr>
              <a:t>Disability advisers deal with inherent requirements all the time but it is often difficult and time-consuming to determine what they are because they haven’t really been </a:t>
            </a:r>
            <a:r>
              <a:rPr lang="en-US" strike="noStrike" dirty="0" smtClean="0">
                <a:solidFill>
                  <a:srgbClr val="7030A0"/>
                </a:solidFill>
              </a:rPr>
              <a:t>articulated</a:t>
            </a:r>
            <a:r>
              <a:rPr lang="en-US" strike="noStrike" baseline="0" dirty="0" smtClean="0">
                <a:solidFill>
                  <a:srgbClr val="7030A0"/>
                </a:solidFill>
              </a:rPr>
              <a:t> by the School</a:t>
            </a:r>
            <a:r>
              <a:rPr lang="en-US" dirty="0" smtClean="0">
                <a:solidFill>
                  <a:srgbClr val="000000"/>
                </a:solidFill>
              </a:rPr>
              <a:t>. Having them articulated upfront means that it is a much clearer, more timely and more rigorous process in determining what adjustments are appropriate for students with disabilities in particular courses.</a:t>
            </a:r>
          </a:p>
          <a:p>
            <a:pPr lvl="0" eaLnBrk="1" hangingPunct="1"/>
            <a:endParaRPr lang="en-US" dirty="0" smtClean="0">
              <a:solidFill>
                <a:srgbClr val="000000"/>
              </a:solidFill>
            </a:endParaRPr>
          </a:p>
          <a:p>
            <a:pPr lvl="0" eaLnBrk="1" hangingPunct="1"/>
            <a:r>
              <a:rPr lang="en-US" dirty="0" smtClean="0">
                <a:solidFill>
                  <a:srgbClr val="000000"/>
                </a:solidFill>
              </a:rPr>
              <a:t>It also prevents indirectly discriminating against students with disabilities because we can let them know what will be required of them as part of the course before they enroll in courses so that they can make informed decisions about whether or not to enroll. If we don’t do this, we are potentially discriminating against a person who enrolls in a course and spends time and money on something that they were never going to be able to complete.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2. Inclusiveness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Applicable to all students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The international agenda of inclusiveness in university education necessitates the re-design of curriculum. This is about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engaging all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minimising barriers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students face in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accessing</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Inclusiveness constitutes six practical principles. The first of these relates to the articulation and dissemination of course inherent requirement statements prior to enrolment. This principle supports all students having greater access and participation to learning opportunities.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Provides the students with the opportunity to disclose up front and begin conversation and work through possible solutions for their course progression.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AU" sz="1200" b="0" i="1" u="none" strike="noStrike" kern="1200" cap="none" spc="0" normalizeH="0" baseline="0" noProof="0" dirty="0" smtClean="0">
                <a:ln>
                  <a:noFill/>
                </a:ln>
                <a:solidFill>
                  <a:srgbClr val="FF0000"/>
                </a:solidFill>
                <a:effectLst/>
                <a:uLnTx/>
                <a:uFillTx/>
                <a:latin typeface="Arial" charset="0"/>
                <a:ea typeface="+mn-ea"/>
                <a:cs typeface="+mn-cs"/>
              </a:rPr>
              <a:t>If we are asked: </a:t>
            </a: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The other five principles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further inform the development of curriculum at different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phases of the design process.</a:t>
            </a:r>
            <a:endParaRPr kumimoji="0" lang="en-AU" sz="1200" b="0" i="1"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3.Risk Management</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Legislative : Need for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compliance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informed decision making</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Systematic and transparent process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which provides an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audit trail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decisions taken </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Process which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enables best practice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consistency of application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Reasonable Adjustments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a:r>
              <a:rPr lang="en-US" sz="1000" b="1" dirty="0" smtClean="0">
                <a:solidFill>
                  <a:srgbClr val="00B050"/>
                </a:solidFill>
              </a:rPr>
              <a:t>Gate Keeping</a:t>
            </a:r>
          </a:p>
          <a:p>
            <a:pPr lvl="0"/>
            <a:endParaRPr lang="en-US" sz="1000" b="1" dirty="0" smtClean="0">
              <a:solidFill>
                <a:srgbClr val="00B050"/>
              </a:solidFill>
            </a:endParaRPr>
          </a:p>
          <a:p>
            <a:pPr lvl="0"/>
            <a:r>
              <a:rPr lang="en-US" sz="1000" b="1" dirty="0" smtClean="0">
                <a:solidFill>
                  <a:srgbClr val="00B050"/>
                </a:solidFill>
              </a:rPr>
              <a:t>It is also important to emphasis that </a:t>
            </a:r>
            <a:r>
              <a:rPr lang="en-US" sz="1000" b="1" i="1" dirty="0" smtClean="0">
                <a:solidFill>
                  <a:srgbClr val="00B050"/>
                </a:solidFill>
              </a:rPr>
              <a:t>it is </a:t>
            </a:r>
            <a:r>
              <a:rPr lang="en-US" sz="1000" b="1" dirty="0" smtClean="0">
                <a:solidFill>
                  <a:srgbClr val="00B050"/>
                </a:solidFill>
              </a:rPr>
              <a:t>unlawful under the Disability Discrimination Act (DDA) for a university to refuse to admit a person to a course or </a:t>
            </a:r>
            <a:r>
              <a:rPr lang="en-US" sz="1000" b="1" i="1" dirty="0" smtClean="0">
                <a:solidFill>
                  <a:srgbClr val="00B050"/>
                </a:solidFill>
              </a:rPr>
              <a:t>refuse</a:t>
            </a:r>
            <a:r>
              <a:rPr lang="en-US" sz="1000" b="1" dirty="0" smtClean="0">
                <a:solidFill>
                  <a:srgbClr val="00B050"/>
                </a:solidFill>
              </a:rPr>
              <a:t> progress in a course on the basis that the person is unlikely or unable to gain work because of their disability. We can only be concerned with the inherent requirements of the courses we offer.</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6</a:t>
            </a:fld>
            <a:endParaRPr lang="en-AU"/>
          </a:p>
        </p:txBody>
      </p:sp>
    </p:spTree>
    <p:extLst>
      <p:ext uri="{BB962C8B-B14F-4D97-AF65-F5344CB8AC3E}">
        <p14:creationId xmlns:p14="http://schemas.microsoft.com/office/powerpoint/2010/main" val="217579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dirty="0" smtClean="0"/>
              <a:t>So why do we have inherent requirements?</a:t>
            </a:r>
          </a:p>
          <a:p>
            <a:pPr eaLnBrk="1" hangingPunct="1"/>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1. Legislation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 2009 the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Disability Discrimination and other Human Rights Legislation Amendment Act No. 70 introduced several amendments to the DDA which significantly increased the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risks associated with not having clear, comprehensive inherent requirements articulated for courses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(Australian Government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2008). </a:t>
            </a: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Three</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of those changes, in particular, impact on the risk for education providers.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The first change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includes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caused by a disability as part of the definition of a disability. While it does not remove the right to manage</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behaviour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impacts adversely on the health, safety, or wellbeing of the student or others,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it now</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emphasises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the need to have a clear justification of the reasons why particular</a:t>
            </a:r>
            <a:r>
              <a:rPr kumimoji="0" lang="en-NZ" sz="1200" b="1" i="0" u="none" strike="noStrike" kern="1200" cap="none" spc="0" normalizeH="0" baseline="0" noProof="0" dirty="0" smtClean="0">
                <a:ln>
                  <a:noFill/>
                </a:ln>
                <a:solidFill>
                  <a:srgbClr val="000000"/>
                </a:solidFill>
                <a:effectLst/>
                <a:uLnTx/>
                <a:uFillTx/>
                <a:latin typeface="Arial" charset="0"/>
                <a:ea typeface="+mn-ea"/>
                <a:cs typeface="+mn-cs"/>
              </a:rPr>
              <a:t> behaviours</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may not be able to be accepted.</a:t>
            </a: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Secondly,</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amendments place an obligation on education providers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to take proactive steps to prevent discrimination occurring</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Education providers can no longer just be reactive, but must try to identify potential discriminatory issues and take steps to prevent them occurring.</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charset="0"/>
                <a:ea typeface="+mn-ea"/>
                <a:cs typeface="+mn-cs"/>
              </a:rPr>
              <a:t>Finally,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the burden of proof has shifted from the person making the complaint to the person or institution the complaint is about. Instead of the student having to prove that discrimination occurred, the educational institution has to prove that it didn’t.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That is much harder to prove and requires evidence, such as records, notes, and policies, which substantiate the educational institution’s</a:t>
            </a:r>
            <a:r>
              <a:rPr kumimoji="0" lang="en-NZ" sz="1200" b="0" i="0" u="none" strike="noStrike" kern="1200" cap="none" spc="0" normalizeH="0" baseline="0" noProof="0" dirty="0" smtClean="0">
                <a:ln>
                  <a:noFill/>
                </a:ln>
                <a:solidFill>
                  <a:srgbClr val="000000"/>
                </a:solidFill>
                <a:effectLst/>
                <a:uLnTx/>
                <a:uFillTx/>
                <a:latin typeface="Arial" charset="0"/>
                <a:ea typeface="+mn-ea"/>
                <a:cs typeface="+mn-cs"/>
              </a:rPr>
              <a:t> defence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against a claim of discrimination. Without such evidence, the educational institution is at risk of an adverse finding because of the much higher burden of proof now required (Australian Government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Comlaw</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2009). </a:t>
            </a: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eaLnBrk="1" hangingPunct="1"/>
            <a:r>
              <a:rPr lang="en-US" dirty="0" smtClean="0">
                <a:solidFill>
                  <a:srgbClr val="000000"/>
                </a:solidFill>
              </a:rPr>
              <a:t>Disability advisers deal with inherent requirements all the time but it is often difficult and time-consuming to determine what they are because they haven’t really been </a:t>
            </a:r>
            <a:r>
              <a:rPr lang="en-US" strike="noStrike" dirty="0" smtClean="0">
                <a:solidFill>
                  <a:srgbClr val="7030A0"/>
                </a:solidFill>
              </a:rPr>
              <a:t>articulated</a:t>
            </a:r>
            <a:r>
              <a:rPr lang="en-US" strike="noStrike" baseline="0" dirty="0" smtClean="0">
                <a:solidFill>
                  <a:srgbClr val="7030A0"/>
                </a:solidFill>
              </a:rPr>
              <a:t> by the School</a:t>
            </a:r>
            <a:r>
              <a:rPr lang="en-US" dirty="0" smtClean="0">
                <a:solidFill>
                  <a:srgbClr val="000000"/>
                </a:solidFill>
              </a:rPr>
              <a:t>. Having them articulated upfront means that it is a much clearer, more timely and more rigorous process in determining what adjustments are appropriate for students with disabilities in particular courses.</a:t>
            </a:r>
          </a:p>
          <a:p>
            <a:pPr lvl="0" eaLnBrk="1" hangingPunct="1"/>
            <a:endParaRPr lang="en-US" dirty="0" smtClean="0">
              <a:solidFill>
                <a:srgbClr val="000000"/>
              </a:solidFill>
            </a:endParaRPr>
          </a:p>
          <a:p>
            <a:pPr lvl="0" eaLnBrk="1" hangingPunct="1"/>
            <a:r>
              <a:rPr lang="en-US" dirty="0" smtClean="0">
                <a:solidFill>
                  <a:srgbClr val="000000"/>
                </a:solidFill>
              </a:rPr>
              <a:t>It also prevents indirectly discriminating against students with disabilities because we can let them know what will be required of them as part of the course before they enroll in courses so that they can make informed decisions about whether or not to enroll. If we don’t do this, we are potentially discriminating against a person who enrolls in a course and spends time and money on something that they were never going to be able to complete.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2. Inclusiveness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Applicable to all students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The international agenda of inclusiveness in university education necessitates the re-design of curriculum. This is about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engaging all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minimising barriers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students face in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accessing</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Inclusiveness constitutes six practical principles. The first of these relates to the articulation and dissemination of course inherent requirement statements prior to enrolment. This principle supports all students having greater access and participation to learning opportunities.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Provides the students with the opportunity to disclose up front and begin conversation and work through possible solutions for their course progression.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AU" sz="1200" b="0" i="1" u="none" strike="noStrike" kern="1200" cap="none" spc="0" normalizeH="0" baseline="0" noProof="0" dirty="0" smtClean="0">
                <a:ln>
                  <a:noFill/>
                </a:ln>
                <a:solidFill>
                  <a:srgbClr val="FF0000"/>
                </a:solidFill>
                <a:effectLst/>
                <a:uLnTx/>
                <a:uFillTx/>
                <a:latin typeface="Arial" charset="0"/>
                <a:ea typeface="+mn-ea"/>
                <a:cs typeface="+mn-cs"/>
              </a:rPr>
              <a:t>If we are asked: </a:t>
            </a: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The other five principles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further inform the development of curriculum at different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FF0000"/>
                </a:solidFill>
                <a:effectLst/>
                <a:uLnTx/>
                <a:uFillTx/>
                <a:latin typeface="AdvPSSAB-R"/>
                <a:ea typeface="+mn-ea"/>
                <a:cs typeface="+mn-cs"/>
              </a:rPr>
              <a:t>phases of the design process.</a:t>
            </a:r>
            <a:endParaRPr kumimoji="0" lang="en-AU" sz="1200" b="0" i="1"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3.Risk Management</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Legislative : Need for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compliance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informed decision making</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Systematic and transparent process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which provides an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audit trail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decisions taken </a:t>
            </a:r>
          </a:p>
          <a:p>
            <a:pPr marL="228943" marR="0" lvl="0" indent="-228943"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Process which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enables best practice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and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consistency of application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of the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Reasonable Adjustments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a:r>
              <a:rPr lang="en-US" sz="1000" b="1" dirty="0" smtClean="0">
                <a:solidFill>
                  <a:srgbClr val="00B050"/>
                </a:solidFill>
              </a:rPr>
              <a:t>Gate Keeping</a:t>
            </a:r>
          </a:p>
          <a:p>
            <a:pPr lvl="0"/>
            <a:endParaRPr lang="en-US" sz="1000" b="1" dirty="0" smtClean="0">
              <a:solidFill>
                <a:srgbClr val="00B050"/>
              </a:solidFill>
            </a:endParaRPr>
          </a:p>
          <a:p>
            <a:pPr lvl="0"/>
            <a:r>
              <a:rPr lang="en-US" sz="1000" b="1" dirty="0" smtClean="0">
                <a:solidFill>
                  <a:srgbClr val="00B050"/>
                </a:solidFill>
              </a:rPr>
              <a:t>It is also important to emphasis that </a:t>
            </a:r>
            <a:r>
              <a:rPr lang="en-US" sz="1000" b="1" i="1" dirty="0" smtClean="0">
                <a:solidFill>
                  <a:srgbClr val="00B050"/>
                </a:solidFill>
              </a:rPr>
              <a:t>it is </a:t>
            </a:r>
            <a:r>
              <a:rPr lang="en-US" sz="1000" b="1" dirty="0" smtClean="0">
                <a:solidFill>
                  <a:srgbClr val="00B050"/>
                </a:solidFill>
              </a:rPr>
              <a:t>unlawful under the Disability Discrimination Act (DDA) for a university to refuse to admit a person to a course or </a:t>
            </a:r>
            <a:r>
              <a:rPr lang="en-US" sz="1000" b="1" i="1" dirty="0" smtClean="0">
                <a:solidFill>
                  <a:srgbClr val="00B050"/>
                </a:solidFill>
              </a:rPr>
              <a:t>refuse</a:t>
            </a:r>
            <a:r>
              <a:rPr lang="en-US" sz="1000" b="1" dirty="0" smtClean="0">
                <a:solidFill>
                  <a:srgbClr val="00B050"/>
                </a:solidFill>
              </a:rPr>
              <a:t> progress in a course on the basis that the person is unlikely or unable to gain work because of their disability. We can only be concerned with the inherent requirements of the courses we offer.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1" i="0" u="none" strike="noStrike" kern="1200" cap="none" spc="0" normalizeH="0" baseline="0" noProof="0" dirty="0" smtClean="0">
              <a:ln>
                <a:noFill/>
              </a:ln>
              <a:solidFill>
                <a:srgbClr val="000000"/>
              </a:solidFill>
              <a:effectLst/>
              <a:uLnTx/>
              <a:uFillTx/>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7</a:t>
            </a:fld>
            <a:endParaRPr lang="en-AU"/>
          </a:p>
        </p:txBody>
      </p:sp>
    </p:spTree>
    <p:extLst>
      <p:ext uri="{BB962C8B-B14F-4D97-AF65-F5344CB8AC3E}">
        <p14:creationId xmlns:p14="http://schemas.microsoft.com/office/powerpoint/2010/main" val="139481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Key Definitions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Being aware of what constitutes a disability; IRs and RA. This creates a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shared understanding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across the sector and among disciplines.</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8</a:t>
            </a:fld>
            <a:endParaRPr lang="en-AU"/>
          </a:p>
        </p:txBody>
      </p:sp>
    </p:spTree>
    <p:extLst>
      <p:ext uri="{BB962C8B-B14F-4D97-AF65-F5344CB8AC3E}">
        <p14:creationId xmlns:p14="http://schemas.microsoft.com/office/powerpoint/2010/main" val="325861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solidFill>
                  <a:srgbClr val="000000"/>
                </a:solidFill>
              </a:rPr>
              <a:t>The Disability Discrimination Act [DDA] 1992 as amended in 2009 (Australian Government </a:t>
            </a:r>
            <a:r>
              <a:rPr lang="en-US" dirty="0" err="1" smtClean="0">
                <a:solidFill>
                  <a:srgbClr val="000000"/>
                </a:solidFill>
              </a:rPr>
              <a:t>Comlaw</a:t>
            </a:r>
            <a:r>
              <a:rPr lang="en-US" dirty="0" smtClean="0">
                <a:solidFill>
                  <a:srgbClr val="000000"/>
                </a:solidFill>
              </a:rPr>
              <a:t>, 2010) informs providers of higher education and others, with clear direction as to what constitutes a person with disability. </a:t>
            </a:r>
          </a:p>
          <a:p>
            <a:pPr defTabSz="915772">
              <a:defRPr/>
            </a:pPr>
            <a:endParaRPr lang="en-US" dirty="0" smtClean="0">
              <a:solidFill>
                <a:srgbClr val="000000"/>
              </a:solidFill>
            </a:endParaRPr>
          </a:p>
          <a:p>
            <a:pPr defTabSz="915772">
              <a:defRPr/>
            </a:pPr>
            <a:r>
              <a:rPr lang="en-AU" dirty="0" smtClean="0">
                <a:solidFill>
                  <a:srgbClr val="000000"/>
                </a:solidFill>
              </a:rPr>
              <a:t>To avoid doubt, a disability that is otherwise covered by this definition includes behaviour that is a symptom or manifestation of the disability.</a:t>
            </a:r>
          </a:p>
          <a:p>
            <a:pPr defTabSz="915772">
              <a:defRPr/>
            </a:pPr>
            <a:endParaRPr lang="en-AU" dirty="0" smtClean="0">
              <a:solidFill>
                <a:srgbClr val="000000"/>
              </a:solidFill>
            </a:endParaRPr>
          </a:p>
          <a:p>
            <a:pPr defTabSz="915772">
              <a:defRPr/>
            </a:pPr>
            <a:r>
              <a:rPr lang="en-AU" b="1" dirty="0" smtClean="0">
                <a:solidFill>
                  <a:srgbClr val="000000"/>
                </a:solidFill>
              </a:rPr>
              <a:t>It is also important to note that the </a:t>
            </a:r>
            <a:r>
              <a:rPr lang="en-AU" b="1" dirty="0" smtClean="0">
                <a:solidFill>
                  <a:srgbClr val="FF0000"/>
                </a:solidFill>
              </a:rPr>
              <a:t>impact</a:t>
            </a:r>
            <a:r>
              <a:rPr lang="en-AU" b="1" dirty="0" smtClean="0">
                <a:solidFill>
                  <a:srgbClr val="000000"/>
                </a:solidFill>
              </a:rPr>
              <a:t> of a disability varies among individuals, cannot be assumed and varies with a particular disability and across disability groups. Sometimes people experience </a:t>
            </a:r>
            <a:r>
              <a:rPr lang="en-AU" b="1" dirty="0" smtClean="0">
                <a:solidFill>
                  <a:srgbClr val="FF0000"/>
                </a:solidFill>
              </a:rPr>
              <a:t>multiple</a:t>
            </a:r>
            <a:r>
              <a:rPr lang="en-AU" b="1" dirty="0" smtClean="0">
                <a:solidFill>
                  <a:srgbClr val="000000"/>
                </a:solidFill>
              </a:rPr>
              <a:t> disabilities.</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9</a:t>
            </a:fld>
            <a:endParaRPr lang="en-AU"/>
          </a:p>
        </p:txBody>
      </p:sp>
    </p:spTree>
    <p:extLst>
      <p:ext uri="{BB962C8B-B14F-4D97-AF65-F5344CB8AC3E}">
        <p14:creationId xmlns:p14="http://schemas.microsoft.com/office/powerpoint/2010/main" val="342019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understand the requirements of universities as stipulated under the Disability Standards of Education 2005, there are</a:t>
            </a:r>
            <a:r>
              <a:rPr lang="en-AU" baseline="0" dirty="0" smtClean="0"/>
              <a:t> 8 online modules available on LEO covering the 5 domains mentioned on this slide.  They are self paced modules.  The modules will be reconfigured for 2016 and staff will have 12 months to complete the training.  Those who complete the modules will have this training noted on their staff files via HR.</a:t>
            </a:r>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10</a:t>
            </a:fld>
            <a:endParaRPr lang="en-AU"/>
          </a:p>
        </p:txBody>
      </p:sp>
    </p:spTree>
    <p:extLst>
      <p:ext uri="{BB962C8B-B14F-4D97-AF65-F5344CB8AC3E}">
        <p14:creationId xmlns:p14="http://schemas.microsoft.com/office/powerpoint/2010/main" val="183141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smtClean="0">
                <a:solidFill>
                  <a:srgbClr val="000000"/>
                </a:solidFill>
              </a:rPr>
              <a:t>Informed literature/experience</a:t>
            </a:r>
          </a:p>
          <a:p>
            <a:pPr defTabSz="915772">
              <a:defRPr/>
            </a:pPr>
            <a:endParaRPr lang="en-US" dirty="0" smtClean="0">
              <a:solidFill>
                <a:srgbClr val="000000"/>
              </a:solidFill>
            </a:endParaRPr>
          </a:p>
          <a:p>
            <a:pPr defTabSz="915772">
              <a:defRPr/>
            </a:pPr>
            <a:r>
              <a:rPr lang="en-US" dirty="0" smtClean="0">
                <a:solidFill>
                  <a:srgbClr val="000000"/>
                </a:solidFill>
              </a:rPr>
              <a:t>When we started articulating the IR’s  for the BN at UWS there was no agreed definition either internationally or in Australia. To facilitate the project's work the UWS Academic Senate Education Committee determined an agreed definition for the use across the university.</a:t>
            </a:r>
          </a:p>
          <a:p>
            <a:pPr defTabSz="915772">
              <a:defRPr/>
            </a:pPr>
            <a:r>
              <a:rPr lang="en-US" dirty="0" smtClean="0">
                <a:solidFill>
                  <a:srgbClr val="000000"/>
                </a:solidFill>
              </a:rPr>
              <a:t>Which is :</a:t>
            </a:r>
          </a:p>
          <a:p>
            <a:pPr defTabSz="915772">
              <a:defRPr/>
            </a:pPr>
            <a:r>
              <a:rPr lang="en-US" dirty="0" smtClean="0">
                <a:solidFill>
                  <a:srgbClr val="000000"/>
                </a:solidFill>
              </a:rPr>
              <a:t> Inherent requirements are the fundamental components of the course or unit that are essential to demonstrate the capabilities knowledge and skills to achieve the core learning outcomes of the course or unit, while preserving the academic integrity of the University’s learning, assessment and accreditation processes. (Note: making a requirement compulsory does not make it an inherent requirement.)</a:t>
            </a:r>
          </a:p>
          <a:p>
            <a:endParaRPr lang="en-AU" dirty="0"/>
          </a:p>
        </p:txBody>
      </p:sp>
      <p:sp>
        <p:nvSpPr>
          <p:cNvPr id="4" name="Slide Number Placeholder 3"/>
          <p:cNvSpPr>
            <a:spLocks noGrp="1"/>
          </p:cNvSpPr>
          <p:nvPr>
            <p:ph type="sldNum" sz="quarter" idx="10"/>
          </p:nvPr>
        </p:nvSpPr>
        <p:spPr/>
        <p:txBody>
          <a:bodyPr/>
          <a:lstStyle/>
          <a:p>
            <a:fld id="{FAB544F4-79C1-4D15-BD44-3887569AA311}" type="slidenum">
              <a:rPr lang="en-AU" smtClean="0"/>
              <a:t>12</a:t>
            </a:fld>
            <a:endParaRPr lang="en-AU"/>
          </a:p>
        </p:txBody>
      </p:sp>
    </p:spTree>
    <p:extLst>
      <p:ext uri="{BB962C8B-B14F-4D97-AF65-F5344CB8AC3E}">
        <p14:creationId xmlns:p14="http://schemas.microsoft.com/office/powerpoint/2010/main" val="837092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B028A5-F8C9-7247-9853-E0C8C618FA8A}" type="datetimeFigureOut">
              <a:rPr lang="en-US" smtClean="0"/>
              <a:t>1/18/2016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6B6D78-D6A3-3445-B25E-FDA4C03506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B6D78-D6A3-3445-B25E-FDA4C03506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B6D78-D6A3-3445-B25E-FDA4C03506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B6D78-D6A3-3445-B25E-FDA4C035069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B6D78-D6A3-3445-B25E-FDA4C035069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6B6D78-D6A3-3445-B25E-FDA4C035069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86B6D78-D6A3-3445-B25E-FDA4C03506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6B6D78-D6A3-3445-B25E-FDA4C035069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B028A5-F8C9-7247-9853-E0C8C618FA8A}" type="datetimeFigureOut">
              <a:rPr lang="en-US" smtClean="0"/>
              <a:t>1/18/2016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86B6D78-D6A3-3445-B25E-FDA4C03506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B028A5-F8C9-7247-9853-E0C8C618FA8A}" type="datetimeFigureOut">
              <a:rPr lang="en-US" smtClean="0"/>
              <a:t>1/18/2016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6B6D78-D6A3-3445-B25E-FDA4C03506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B028A5-F8C9-7247-9853-E0C8C618FA8A}" type="datetimeFigureOut">
              <a:rPr lang="en-US" smtClean="0"/>
              <a:t>1/18/2016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6B6D78-D6A3-3445-B25E-FDA4C035069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B028A5-F8C9-7247-9853-E0C8C618FA8A}" type="datetimeFigureOut">
              <a:rPr lang="en-US" smtClean="0"/>
              <a:t>1/18/2016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6B6D78-D6A3-3445-B25E-FDA4C035069F}" type="slidenum">
              <a:rPr lang="en-US" smtClean="0"/>
              <a:t>‹#›</a:t>
            </a:fld>
            <a:endParaRPr lang="en-US"/>
          </a:p>
        </p:txBody>
      </p:sp>
      <p:pic>
        <p:nvPicPr>
          <p:cNvPr id="11" name="Picture 10" descr="PPT2.ps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592225"/>
            <a:ext cx="9144000" cy="445008"/>
          </a:xfrm>
          <a:prstGeom prst="rect">
            <a:avLst/>
          </a:prstGeom>
        </p:spPr>
      </p:pic>
      <p:pic>
        <p:nvPicPr>
          <p:cNvPr id="16" name="Picture 15" descr="ACU logo Grey.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122798" y="303981"/>
            <a:ext cx="1708384" cy="609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eo.acu.edu.au/course/view.php?id=704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cu.edu.au/study_at_acu/courses/inherent_requirement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cu.edu.au/study_at_acu/courses/inherent_requirem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dcet.edu.au/EdEquity/View.aspx?id=864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dcet.edu.au/EdEquity/View.aspx?id=864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nursingmidwiferyboard.gov.au/Codes-Guidelines-Statements/Codes-Guidelines.aspx" TargetMode="External"/><Relationship Id="rId5" Type="http://schemas.openxmlformats.org/officeDocument/2006/relationships/hyperlink" Target="http://www.innovation.gov.au/HigherEducation/HigherEducationStatistics/StatisticsPublications/Pages/Students.aspx" TargetMode="External"/><Relationship Id="rId4" Type="http://schemas.openxmlformats.org/officeDocument/2006/relationships/hyperlink" Target="https://education.gov.au/disability-standards-educ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mlaw.gov.au/Details/C2014C00013"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industry.gov.au/highereducation/ResourcesAndPublications/ReviewOfAustralianHigherEducation/Pages/ReviewOfAustralianHigherEducationReport.aspx" TargetMode="External"/><Relationship Id="rId4" Type="http://schemas.openxmlformats.org/officeDocument/2006/relationships/hyperlink" Target="http://www.comlaw.gov.au/Details/F2005L0076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olicies.uws.edu.au/view.current.php?id=0011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U logo 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98" y="303981"/>
            <a:ext cx="1708384" cy="609600"/>
          </a:xfrm>
          <a:prstGeom prst="rect">
            <a:avLst/>
          </a:prstGeom>
        </p:spPr>
      </p:pic>
      <p:pic>
        <p:nvPicPr>
          <p:cNvPr id="9" name="Picture 8" descr="PPT2.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92225"/>
            <a:ext cx="9144000" cy="445008"/>
          </a:xfrm>
          <a:prstGeom prst="rect">
            <a:avLst/>
          </a:prstGeom>
        </p:spPr>
      </p:pic>
      <p:sp>
        <p:nvSpPr>
          <p:cNvPr id="2" name="Rectangle 1"/>
          <p:cNvSpPr/>
          <p:nvPr/>
        </p:nvSpPr>
        <p:spPr>
          <a:xfrm>
            <a:off x="1263826" y="2007311"/>
            <a:ext cx="6319615" cy="1569660"/>
          </a:xfrm>
          <a:prstGeom prst="rect">
            <a:avLst/>
          </a:prstGeom>
        </p:spPr>
        <p:txBody>
          <a:bodyPr wrap="square">
            <a:spAutoFit/>
          </a:bodyPr>
          <a:lstStyle/>
          <a:p>
            <a:pPr algn="ctr">
              <a:buClr>
                <a:schemeClr val="accent6">
                  <a:lumMod val="75000"/>
                </a:schemeClr>
              </a:buClr>
              <a:buSzPct val="128000"/>
            </a:pPr>
            <a:r>
              <a:rPr lang="en-AU" sz="3200" b="1" dirty="0">
                <a:ln w="11430"/>
                <a:solidFill>
                  <a:srgbClr val="002060"/>
                </a:solidFill>
                <a:effectLst>
                  <a:outerShdw blurRad="50800" dist="39000" dir="5460000" algn="tl">
                    <a:srgbClr val="000000">
                      <a:alpha val="38000"/>
                    </a:srgbClr>
                  </a:outerShdw>
                </a:effectLst>
              </a:rPr>
              <a:t>Inherent Requirements:</a:t>
            </a:r>
          </a:p>
          <a:p>
            <a:pPr algn="ctr">
              <a:buClr>
                <a:schemeClr val="accent6">
                  <a:lumMod val="75000"/>
                </a:schemeClr>
              </a:buClr>
              <a:buSzPct val="128000"/>
            </a:pPr>
            <a:r>
              <a:rPr lang="en-AU" sz="3200" b="1" dirty="0">
                <a:ln w="11430"/>
                <a:solidFill>
                  <a:srgbClr val="002060"/>
                </a:solidFill>
                <a:effectLst>
                  <a:outerShdw blurRad="50800" dist="39000" dir="5460000" algn="tl">
                    <a:srgbClr val="000000">
                      <a:alpha val="38000"/>
                    </a:srgbClr>
                  </a:outerShdw>
                </a:effectLst>
              </a:rPr>
              <a:t>Creating a Shared Understanding</a:t>
            </a:r>
            <a:endParaRPr lang="en-AU" sz="3200" dirty="0"/>
          </a:p>
        </p:txBody>
      </p:sp>
      <p:pic>
        <p:nvPicPr>
          <p:cNvPr id="7" name="Picture 2" descr="C:\Users\jacosta\AppData\Local\Temp\wz2ef3\_D9T00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86" y="169966"/>
            <a:ext cx="2271281" cy="17034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091" y="3734587"/>
            <a:ext cx="5212935" cy="1046440"/>
          </a:xfrm>
          <a:prstGeom prst="rect">
            <a:avLst/>
          </a:prstGeom>
          <a:noFill/>
        </p:spPr>
        <p:txBody>
          <a:bodyPr wrap="square" rtlCol="0">
            <a:spAutoFit/>
          </a:bodyPr>
          <a:lstStyle/>
          <a:p>
            <a:r>
              <a:rPr lang="en-AU" sz="1400" b="1" dirty="0">
                <a:solidFill>
                  <a:schemeClr val="accent4"/>
                </a:solidFill>
              </a:rPr>
              <a:t>Associate Professor Amanda </a:t>
            </a:r>
            <a:r>
              <a:rPr lang="en-AU" sz="1400" b="1" dirty="0" smtClean="0">
                <a:solidFill>
                  <a:schemeClr val="accent4"/>
                </a:solidFill>
              </a:rPr>
              <a:t>Johnson</a:t>
            </a:r>
          </a:p>
          <a:p>
            <a:r>
              <a:rPr lang="en-AU" sz="1000" b="1" dirty="0" smtClean="0">
                <a:solidFill>
                  <a:schemeClr val="accent4"/>
                </a:solidFill>
              </a:rPr>
              <a:t>State </a:t>
            </a:r>
            <a:r>
              <a:rPr lang="en-AU" sz="1000" b="1" dirty="0">
                <a:solidFill>
                  <a:schemeClr val="accent4"/>
                </a:solidFill>
              </a:rPr>
              <a:t>Head of School of Nursing, Midwifery and Paramedicine NSW/ACT</a:t>
            </a:r>
          </a:p>
          <a:p>
            <a:r>
              <a:rPr lang="en-AU" sz="1000" b="1" dirty="0">
                <a:solidFill>
                  <a:schemeClr val="accent4"/>
                </a:solidFill>
              </a:rPr>
              <a:t>Australian Catholic University </a:t>
            </a:r>
            <a:endParaRPr lang="en-AU" sz="1000" b="1" dirty="0" smtClean="0">
              <a:solidFill>
                <a:schemeClr val="accent4"/>
              </a:solidFill>
            </a:endParaRPr>
          </a:p>
          <a:p>
            <a:r>
              <a:rPr lang="en-AU" sz="1000" b="1" dirty="0" smtClean="0">
                <a:solidFill>
                  <a:schemeClr val="accent4"/>
                </a:solidFill>
              </a:rPr>
              <a:t>Adjunct Associate Professor Western Sydney University</a:t>
            </a:r>
          </a:p>
          <a:p>
            <a:endParaRPr lang="en-AU" dirty="0">
              <a:solidFill>
                <a:schemeClr val="accent4"/>
              </a:solidFill>
            </a:endParaRPr>
          </a:p>
        </p:txBody>
      </p:sp>
      <p:sp>
        <p:nvSpPr>
          <p:cNvPr id="11" name="TextBox 10"/>
          <p:cNvSpPr txBox="1"/>
          <p:nvPr/>
        </p:nvSpPr>
        <p:spPr>
          <a:xfrm>
            <a:off x="64091" y="4291978"/>
            <a:ext cx="2204815" cy="738664"/>
          </a:xfrm>
          <a:prstGeom prst="rect">
            <a:avLst/>
          </a:prstGeom>
          <a:noFill/>
        </p:spPr>
        <p:txBody>
          <a:bodyPr wrap="square" rtlCol="0">
            <a:spAutoFit/>
          </a:bodyPr>
          <a:lstStyle/>
          <a:p>
            <a:endParaRPr lang="en-AU" b="1" dirty="0">
              <a:solidFill>
                <a:schemeClr val="accent4"/>
              </a:solidFill>
            </a:endParaRPr>
          </a:p>
          <a:p>
            <a:r>
              <a:rPr lang="en-AU" sz="1400" b="1" dirty="0">
                <a:solidFill>
                  <a:schemeClr val="accent4"/>
                </a:solidFill>
              </a:rPr>
              <a:t>Carolyn </a:t>
            </a:r>
            <a:r>
              <a:rPr lang="en-AU" sz="1400" b="1" dirty="0" smtClean="0">
                <a:solidFill>
                  <a:schemeClr val="accent4"/>
                </a:solidFill>
              </a:rPr>
              <a:t>Toonen</a:t>
            </a:r>
          </a:p>
          <a:p>
            <a:r>
              <a:rPr lang="en-AU" sz="1000" b="1" dirty="0" smtClean="0">
                <a:solidFill>
                  <a:schemeClr val="accent4"/>
                </a:solidFill>
              </a:rPr>
              <a:t>Manager </a:t>
            </a:r>
            <a:r>
              <a:rPr lang="en-AU" sz="1000" b="1" dirty="0">
                <a:solidFill>
                  <a:schemeClr val="accent4"/>
                </a:solidFill>
              </a:rPr>
              <a:t>Disability Services</a:t>
            </a:r>
          </a:p>
        </p:txBody>
      </p:sp>
      <p:pic>
        <p:nvPicPr>
          <p:cNvPr id="12" name="Picture 8" descr="C:\Users\jacosta\AppData\Local\Temp\wz81c4\MELBOURNE_2013_FHS_015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2931" y="3197653"/>
            <a:ext cx="2555192" cy="170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563" y="1201410"/>
            <a:ext cx="8229600" cy="4525963"/>
          </a:xfrm>
        </p:spPr>
        <p:txBody>
          <a:bodyPr>
            <a:normAutofit/>
          </a:bodyPr>
          <a:lstStyle/>
          <a:p>
            <a:r>
              <a:rPr lang="en-AU" dirty="0" smtClean="0"/>
              <a:t>For more information on the Disability Standards for Education which covers:</a:t>
            </a:r>
          </a:p>
          <a:p>
            <a:pPr lvl="1"/>
            <a:endParaRPr lang="en-AU" sz="1200" dirty="0" smtClean="0"/>
          </a:p>
          <a:p>
            <a:pPr lvl="1"/>
            <a:r>
              <a:rPr lang="en-AU" sz="1200" dirty="0" smtClean="0"/>
              <a:t>Making Reasonable Adjustments</a:t>
            </a:r>
          </a:p>
          <a:p>
            <a:pPr lvl="1"/>
            <a:r>
              <a:rPr lang="en-AU" sz="1200" dirty="0" smtClean="0"/>
              <a:t>Standards for Enrolment</a:t>
            </a:r>
            <a:endParaRPr lang="en-AU" sz="1200" dirty="0"/>
          </a:p>
          <a:p>
            <a:pPr lvl="1"/>
            <a:r>
              <a:rPr lang="en-AU" sz="1200" dirty="0" smtClean="0"/>
              <a:t>Standards for Participation</a:t>
            </a:r>
            <a:endParaRPr lang="en-AU" sz="1200" dirty="0"/>
          </a:p>
          <a:p>
            <a:pPr lvl="1"/>
            <a:r>
              <a:rPr lang="en-AU" sz="1200" dirty="0" smtClean="0"/>
              <a:t>Standards for Curriculum </a:t>
            </a:r>
            <a:r>
              <a:rPr lang="en-AU" sz="1200" dirty="0"/>
              <a:t>Development, Accreditation &amp; Delivery</a:t>
            </a:r>
          </a:p>
          <a:p>
            <a:pPr lvl="1"/>
            <a:r>
              <a:rPr lang="en-AU" sz="1200" dirty="0" smtClean="0"/>
              <a:t>Standards for Student </a:t>
            </a:r>
            <a:r>
              <a:rPr lang="en-AU" sz="1200" dirty="0"/>
              <a:t>Support</a:t>
            </a:r>
          </a:p>
          <a:p>
            <a:pPr lvl="1"/>
            <a:r>
              <a:rPr lang="en-AU" sz="1200" dirty="0" smtClean="0"/>
              <a:t>Standards for Harassment </a:t>
            </a:r>
            <a:r>
              <a:rPr lang="en-AU" sz="1200" dirty="0"/>
              <a:t>&amp; Victimisation</a:t>
            </a:r>
          </a:p>
          <a:p>
            <a:pPr marL="109728" indent="0">
              <a:buNone/>
            </a:pPr>
            <a:endParaRPr lang="en-AU" dirty="0" smtClean="0"/>
          </a:p>
          <a:p>
            <a:r>
              <a:rPr lang="en-AU" dirty="0" smtClean="0"/>
              <a:t>Complete the DSE 2005 online training module </a:t>
            </a:r>
            <a:r>
              <a:rPr lang="en-AU" dirty="0"/>
              <a:t>on </a:t>
            </a:r>
            <a:r>
              <a:rPr lang="en-AU" dirty="0" smtClean="0"/>
              <a:t>LEO</a:t>
            </a:r>
          </a:p>
          <a:p>
            <a:pPr marL="109728" indent="0">
              <a:buNone/>
            </a:pPr>
            <a:r>
              <a:rPr lang="en-AU" sz="2000" dirty="0" smtClean="0">
                <a:hlinkClick r:id="rId3"/>
              </a:rPr>
              <a:t>http</a:t>
            </a:r>
            <a:r>
              <a:rPr lang="en-AU" sz="2000" dirty="0">
                <a:hlinkClick r:id="rId3"/>
              </a:rPr>
              <a:t>://</a:t>
            </a:r>
            <a:r>
              <a:rPr lang="en-AU" sz="2000" dirty="0" smtClean="0">
                <a:hlinkClick r:id="rId3"/>
              </a:rPr>
              <a:t>leo.acu.edu.au/course/view.php?id=7041</a:t>
            </a:r>
            <a:r>
              <a:rPr lang="en-AU" sz="2000" dirty="0" smtClean="0"/>
              <a:t> </a:t>
            </a:r>
            <a:endParaRPr lang="en-AU" sz="2000" dirty="0"/>
          </a:p>
        </p:txBody>
      </p:sp>
      <p:sp>
        <p:nvSpPr>
          <p:cNvPr id="3" name="Title 2"/>
          <p:cNvSpPr>
            <a:spLocks noGrp="1"/>
          </p:cNvSpPr>
          <p:nvPr>
            <p:ph type="title"/>
          </p:nvPr>
        </p:nvSpPr>
        <p:spPr>
          <a:xfrm>
            <a:off x="74645" y="198368"/>
            <a:ext cx="8229600" cy="1143000"/>
          </a:xfrm>
        </p:spPr>
        <p:txBody>
          <a:bodyPr>
            <a:normAutofit/>
          </a:bodyPr>
          <a:lstStyle/>
          <a:p>
            <a:r>
              <a:rPr lang="en-AU" sz="2800" dirty="0" smtClean="0"/>
              <a:t>Disability Standards for Education</a:t>
            </a:r>
            <a:endParaRPr lang="en-AU" sz="2800" dirty="0"/>
          </a:p>
        </p:txBody>
      </p:sp>
      <p:sp>
        <p:nvSpPr>
          <p:cNvPr id="4" name="TextBox 3"/>
          <p:cNvSpPr txBox="1"/>
          <p:nvPr/>
        </p:nvSpPr>
        <p:spPr>
          <a:xfrm>
            <a:off x="251927" y="6326155"/>
            <a:ext cx="746449"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338103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7543"/>
            <a:ext cx="8229600" cy="4728997"/>
          </a:xfrm>
        </p:spPr>
        <p:txBody>
          <a:bodyPr>
            <a:normAutofit/>
          </a:bodyPr>
          <a:lstStyle/>
          <a:p>
            <a:r>
              <a:rPr lang="en-AU" sz="2400" dirty="0" smtClean="0"/>
              <a:t>1212 students with EIPs</a:t>
            </a:r>
          </a:p>
          <a:p>
            <a:r>
              <a:rPr lang="en-AU" sz="2400" dirty="0" smtClean="0"/>
              <a:t>561new student EIPS in 2015</a:t>
            </a:r>
          </a:p>
          <a:p>
            <a:r>
              <a:rPr lang="en-AU" sz="2400" dirty="0" smtClean="0"/>
              <a:t>3% vision impairments</a:t>
            </a:r>
          </a:p>
          <a:p>
            <a:r>
              <a:rPr lang="en-AU" sz="2400" dirty="0"/>
              <a:t>2</a:t>
            </a:r>
            <a:r>
              <a:rPr lang="en-AU" sz="2400" dirty="0" smtClean="0"/>
              <a:t>% hearing impairments</a:t>
            </a:r>
          </a:p>
          <a:p>
            <a:r>
              <a:rPr lang="en-AU" sz="2400" dirty="0" smtClean="0"/>
              <a:t>11% Learning disabilities</a:t>
            </a:r>
          </a:p>
          <a:p>
            <a:r>
              <a:rPr lang="en-AU" sz="2400" dirty="0" smtClean="0"/>
              <a:t>4% mobility disabilities</a:t>
            </a:r>
          </a:p>
          <a:p>
            <a:r>
              <a:rPr lang="en-AU" sz="2400" dirty="0" smtClean="0"/>
              <a:t>36% medical</a:t>
            </a:r>
          </a:p>
          <a:p>
            <a:r>
              <a:rPr lang="en-AU" sz="2400" dirty="0" smtClean="0"/>
              <a:t>38% mental health etc.</a:t>
            </a:r>
          </a:p>
          <a:p>
            <a:r>
              <a:rPr lang="en-AU" sz="2400" dirty="0" smtClean="0"/>
              <a:t>4% Carers</a:t>
            </a:r>
            <a:endParaRPr lang="en-AU" sz="2400" dirty="0"/>
          </a:p>
        </p:txBody>
      </p:sp>
      <p:sp>
        <p:nvSpPr>
          <p:cNvPr id="3" name="Title 2"/>
          <p:cNvSpPr>
            <a:spLocks noGrp="1"/>
          </p:cNvSpPr>
          <p:nvPr>
            <p:ph type="title"/>
          </p:nvPr>
        </p:nvSpPr>
        <p:spPr/>
        <p:txBody>
          <a:bodyPr>
            <a:noAutofit/>
          </a:bodyPr>
          <a:lstStyle/>
          <a:p>
            <a:r>
              <a:rPr lang="en-AU" sz="4000" dirty="0" smtClean="0">
                <a:solidFill>
                  <a:schemeClr val="accent4"/>
                </a:solidFill>
              </a:rPr>
              <a:t>2015 ACU </a:t>
            </a:r>
            <a:r>
              <a:rPr lang="en-AU" sz="4000" dirty="0">
                <a:solidFill>
                  <a:schemeClr val="accent4"/>
                </a:solidFill>
              </a:rPr>
              <a:t>Snapshot -</a:t>
            </a:r>
            <a:r>
              <a:rPr lang="en-AU" sz="4000" dirty="0" smtClean="0">
                <a:solidFill>
                  <a:schemeClr val="accent4"/>
                </a:solidFill>
              </a:rPr>
              <a:t/>
            </a:r>
            <a:br>
              <a:rPr lang="en-AU" sz="4000" dirty="0" smtClean="0">
                <a:solidFill>
                  <a:schemeClr val="accent4"/>
                </a:solidFill>
              </a:rPr>
            </a:br>
            <a:r>
              <a:rPr lang="en-AU" sz="4000" dirty="0" smtClean="0">
                <a:solidFill>
                  <a:schemeClr val="accent4"/>
                </a:solidFill>
              </a:rPr>
              <a:t>Students with Disability </a:t>
            </a:r>
            <a:endParaRPr lang="en-AU" sz="4000" dirty="0">
              <a:solidFill>
                <a:schemeClr val="accent4"/>
              </a:solidFill>
            </a:endParaRPr>
          </a:p>
        </p:txBody>
      </p:sp>
      <p:graphicFrame>
        <p:nvGraphicFramePr>
          <p:cNvPr id="4" name="Chart 3"/>
          <p:cNvGraphicFramePr/>
          <p:nvPr>
            <p:extLst>
              <p:ext uri="{D42A27DB-BD31-4B8C-83A1-F6EECF244321}">
                <p14:modId xmlns:p14="http://schemas.microsoft.com/office/powerpoint/2010/main" val="3654879236"/>
              </p:ext>
            </p:extLst>
          </p:nvPr>
        </p:nvGraphicFramePr>
        <p:xfrm>
          <a:off x="5300098" y="2393302"/>
          <a:ext cx="307848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1886" y="6296540"/>
            <a:ext cx="830424"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282465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lvl="0" indent="0">
              <a:lnSpc>
                <a:spcPct val="150000"/>
              </a:lnSpc>
              <a:spcBef>
                <a:spcPct val="0"/>
              </a:spcBef>
              <a:buNone/>
            </a:pPr>
            <a:r>
              <a:rPr lang="en-AU" sz="2800" b="1" dirty="0"/>
              <a:t>Are the fundamental components of a course or unit, that are essential to demonstrate the capabilities, knowledge and skills to achieve the core learning outcomes of the course or unit, while preserving the academic integrity of the university’s learning, assessment and accreditation processes. </a:t>
            </a:r>
            <a:r>
              <a:rPr lang="en-AU" sz="2800" i="1" dirty="0"/>
              <a:t>(Note: making a requirement compulsory does not necessarily make it an Inherent Requirement) </a:t>
            </a:r>
          </a:p>
          <a:p>
            <a:pPr marL="0" lvl="0" indent="0">
              <a:spcBef>
                <a:spcPct val="0"/>
              </a:spcBef>
              <a:buNone/>
            </a:pPr>
            <a:r>
              <a:rPr lang="en-AU" sz="1400" dirty="0">
                <a:solidFill>
                  <a:srgbClr val="000000"/>
                </a:solidFill>
              </a:rPr>
              <a:t>							</a:t>
            </a:r>
          </a:p>
          <a:p>
            <a:pPr marL="0" lvl="0" indent="0">
              <a:spcBef>
                <a:spcPct val="0"/>
              </a:spcBef>
              <a:buNone/>
            </a:pPr>
            <a:r>
              <a:rPr lang="en-AU" sz="1400" dirty="0">
                <a:solidFill>
                  <a:srgbClr val="000000"/>
                </a:solidFill>
              </a:rPr>
              <a:t>                                                                                                                     </a:t>
            </a:r>
          </a:p>
          <a:p>
            <a:pPr marL="0" lvl="0" indent="0">
              <a:spcBef>
                <a:spcPct val="0"/>
              </a:spcBef>
              <a:buNone/>
            </a:pPr>
            <a:endParaRPr lang="en-AU" sz="1400" dirty="0">
              <a:solidFill>
                <a:srgbClr val="000000"/>
              </a:solidFill>
            </a:endParaRPr>
          </a:p>
          <a:p>
            <a:pPr marL="0" lvl="0" indent="0" algn="r">
              <a:spcBef>
                <a:spcPct val="0"/>
              </a:spcBef>
              <a:buNone/>
            </a:pPr>
            <a:r>
              <a:rPr lang="en-AU" sz="1400" dirty="0">
                <a:solidFill>
                  <a:srgbClr val="000000"/>
                </a:solidFill>
              </a:rPr>
              <a:t>(UWS Inherent Requirements Working Party, 2010)</a:t>
            </a:r>
          </a:p>
          <a:p>
            <a:endParaRPr lang="en-AU" dirty="0"/>
          </a:p>
        </p:txBody>
      </p:sp>
      <p:sp>
        <p:nvSpPr>
          <p:cNvPr id="3" name="Title 2"/>
          <p:cNvSpPr>
            <a:spLocks noGrp="1"/>
          </p:cNvSpPr>
          <p:nvPr>
            <p:ph type="title"/>
          </p:nvPr>
        </p:nvSpPr>
        <p:spPr/>
        <p:txBody>
          <a:bodyPr/>
          <a:lstStyle/>
          <a:p>
            <a:r>
              <a:rPr lang="en-AU" sz="4400" dirty="0">
                <a:ln w="11430"/>
                <a:solidFill>
                  <a:srgbClr val="002060"/>
                </a:solidFill>
                <a:effectLst>
                  <a:outerShdw blurRad="50800" dist="39000" dir="5460000" algn="tl">
                    <a:srgbClr val="000000">
                      <a:alpha val="38000"/>
                    </a:srgbClr>
                  </a:outerShdw>
                </a:effectLst>
              </a:rPr>
              <a:t>Inherent Requirements</a:t>
            </a:r>
            <a:endParaRPr lang="en-AU" dirty="0"/>
          </a:p>
        </p:txBody>
      </p:sp>
      <p:sp>
        <p:nvSpPr>
          <p:cNvPr id="4" name="TextBox 3"/>
          <p:cNvSpPr txBox="1"/>
          <p:nvPr/>
        </p:nvSpPr>
        <p:spPr>
          <a:xfrm>
            <a:off x="279918" y="6223518"/>
            <a:ext cx="513184" cy="373225"/>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161462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45031"/>
          </a:xfrm>
        </p:spPr>
        <p:txBody>
          <a:bodyPr>
            <a:normAutofit fontScale="85000" lnSpcReduction="20000"/>
          </a:bodyPr>
          <a:lstStyle/>
          <a:p>
            <a:pPr>
              <a:lnSpc>
                <a:spcPct val="150000"/>
              </a:lnSpc>
              <a:buFont typeface="Wingdings" pitchFamily="2" charset="2"/>
              <a:buChar char="q"/>
            </a:pPr>
            <a:r>
              <a:rPr lang="en-US" sz="2800" b="1" dirty="0"/>
              <a:t>An adjustment is a measure or action taken to assist a student with a disability to participate in education and training on the same basis as other </a:t>
            </a:r>
            <a:r>
              <a:rPr lang="en-US" sz="2800" b="1" dirty="0" smtClean="0"/>
              <a:t>students.</a:t>
            </a:r>
            <a:endParaRPr lang="en-US" sz="2800" b="1" dirty="0"/>
          </a:p>
          <a:p>
            <a:pPr marL="0" indent="0">
              <a:lnSpc>
                <a:spcPct val="150000"/>
              </a:lnSpc>
              <a:buNone/>
            </a:pPr>
            <a:endParaRPr lang="en-US" sz="2800" b="1" dirty="0"/>
          </a:p>
          <a:p>
            <a:pPr>
              <a:lnSpc>
                <a:spcPct val="150000"/>
              </a:lnSpc>
              <a:buFont typeface="Wingdings" pitchFamily="2" charset="2"/>
              <a:buChar char="q"/>
            </a:pPr>
            <a:r>
              <a:rPr lang="en-US" sz="2800" b="1" dirty="0"/>
              <a:t>Reasonable in this context refers to making adjustments which maintain the academic integrity of the </a:t>
            </a:r>
            <a:r>
              <a:rPr lang="en-US" sz="2800" b="1" dirty="0" smtClean="0"/>
              <a:t>course. (3.4 DSE 2005)</a:t>
            </a:r>
            <a:endParaRPr lang="en-US" sz="2800" b="1" dirty="0"/>
          </a:p>
          <a:p>
            <a:endParaRPr lang="en-AU" dirty="0"/>
          </a:p>
        </p:txBody>
      </p:sp>
      <p:sp>
        <p:nvSpPr>
          <p:cNvPr id="3" name="Title 2"/>
          <p:cNvSpPr>
            <a:spLocks noGrp="1"/>
          </p:cNvSpPr>
          <p:nvPr>
            <p:ph type="title"/>
          </p:nvPr>
        </p:nvSpPr>
        <p:spPr>
          <a:xfrm>
            <a:off x="177282" y="274638"/>
            <a:ext cx="8509518" cy="1143000"/>
          </a:xfrm>
        </p:spPr>
        <p:txBody>
          <a:bodyPr/>
          <a:lstStyle/>
          <a:p>
            <a:r>
              <a:rPr lang="en-US" sz="4400" dirty="0">
                <a:ln w="11430"/>
                <a:solidFill>
                  <a:srgbClr val="002060"/>
                </a:solidFill>
                <a:effectLst>
                  <a:outerShdw blurRad="50800" dist="39000" dir="5460000" algn="tl">
                    <a:srgbClr val="000000">
                      <a:alpha val="38000"/>
                    </a:srgbClr>
                  </a:outerShdw>
                </a:effectLst>
              </a:rPr>
              <a:t>Reasonable Adjustments</a:t>
            </a:r>
            <a:endParaRPr lang="en-AU" dirty="0"/>
          </a:p>
        </p:txBody>
      </p:sp>
      <p:sp>
        <p:nvSpPr>
          <p:cNvPr id="4" name="TextBox 3"/>
          <p:cNvSpPr txBox="1"/>
          <p:nvPr/>
        </p:nvSpPr>
        <p:spPr>
          <a:xfrm>
            <a:off x="373224" y="6279502"/>
            <a:ext cx="559837"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1123007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0849"/>
            <a:ext cx="8229600" cy="4086808"/>
          </a:xfrm>
        </p:spPr>
        <p:txBody>
          <a:bodyPr>
            <a:normAutofit fontScale="85000" lnSpcReduction="20000"/>
          </a:bodyPr>
          <a:lstStyle/>
          <a:p>
            <a:pPr marL="457200" lvl="0" indent="-457200">
              <a:spcBef>
                <a:spcPct val="0"/>
              </a:spcBef>
              <a:buFont typeface="Wingdings" panose="05000000000000000000" pitchFamily="2" charset="2"/>
              <a:buChar char="q"/>
              <a:defRPr/>
            </a:pPr>
            <a:r>
              <a:rPr lang="en-US" sz="2800" dirty="0">
                <a:solidFill>
                  <a:prstClr val="black"/>
                </a:solidFill>
                <a:latin typeface="Arial" pitchFamily="34" charset="0"/>
                <a:cs typeface="Arial" pitchFamily="34" charset="0"/>
              </a:rPr>
              <a:t>Comprehensive assessment  in consultation with the </a:t>
            </a:r>
            <a:r>
              <a:rPr lang="en-US" sz="2800" dirty="0" smtClean="0">
                <a:solidFill>
                  <a:prstClr val="black"/>
                </a:solidFill>
                <a:latin typeface="Arial" pitchFamily="34" charset="0"/>
                <a:cs typeface="Arial" pitchFamily="34" charset="0"/>
              </a:rPr>
              <a:t>student</a:t>
            </a:r>
            <a:r>
              <a:rPr lang="en-US" sz="2800" dirty="0">
                <a:solidFill>
                  <a:prstClr val="black"/>
                </a:solidFill>
                <a:latin typeface="Arial" pitchFamily="34" charset="0"/>
                <a:cs typeface="Arial" pitchFamily="34" charset="0"/>
              </a:rPr>
              <a:t>.</a:t>
            </a:r>
          </a:p>
          <a:p>
            <a:pPr marL="0" lvl="0" indent="0">
              <a:spcBef>
                <a:spcPct val="0"/>
              </a:spcBef>
              <a:buNone/>
              <a:defRPr/>
            </a:pPr>
            <a:endParaRPr lang="en-US" sz="2800" dirty="0">
              <a:solidFill>
                <a:prstClr val="black"/>
              </a:solidFill>
              <a:latin typeface="Arial" pitchFamily="34" charset="0"/>
              <a:cs typeface="Arial" pitchFamily="34" charset="0"/>
            </a:endParaRPr>
          </a:p>
          <a:p>
            <a:pPr marL="457200" lvl="0" indent="-457200">
              <a:spcBef>
                <a:spcPct val="0"/>
              </a:spcBef>
              <a:buFont typeface="Wingdings" panose="05000000000000000000" pitchFamily="2" charset="2"/>
              <a:buChar char="q"/>
              <a:defRPr/>
            </a:pPr>
            <a:r>
              <a:rPr lang="en-US" sz="2800" dirty="0">
                <a:solidFill>
                  <a:prstClr val="black"/>
                </a:solidFill>
                <a:latin typeface="Arial" pitchFamily="34" charset="0"/>
                <a:cs typeface="Arial" pitchFamily="34" charset="0"/>
              </a:rPr>
              <a:t>Informed by medical documentation from an appropriately qualified practitioner</a:t>
            </a:r>
          </a:p>
          <a:p>
            <a:pPr marL="0" lvl="0" indent="0">
              <a:spcBef>
                <a:spcPct val="0"/>
              </a:spcBef>
              <a:buFont typeface="Wingdings" pitchFamily="2" charset="2"/>
              <a:buChar char="q"/>
              <a:defRPr/>
            </a:pPr>
            <a:endParaRPr lang="en-US" sz="2800" dirty="0">
              <a:solidFill>
                <a:prstClr val="black"/>
              </a:solidFill>
              <a:latin typeface="Arial" pitchFamily="34" charset="0"/>
              <a:cs typeface="Arial" pitchFamily="34" charset="0"/>
            </a:endParaRPr>
          </a:p>
          <a:p>
            <a:pPr marL="457200" lvl="0" indent="-457200">
              <a:spcBef>
                <a:spcPct val="0"/>
              </a:spcBef>
              <a:buFont typeface="Wingdings" panose="05000000000000000000" pitchFamily="2" charset="2"/>
              <a:buChar char="q"/>
              <a:defRPr/>
            </a:pPr>
            <a:r>
              <a:rPr lang="en-US" sz="2800" dirty="0">
                <a:solidFill>
                  <a:prstClr val="black"/>
                </a:solidFill>
                <a:latin typeface="Arial" pitchFamily="34" charset="0"/>
                <a:cs typeface="Arial" pitchFamily="34" charset="0"/>
              </a:rPr>
              <a:t>Should not impact upon the academic integrity of the course of study i.e. not compromise the learning outcomes of a unit.</a:t>
            </a:r>
          </a:p>
          <a:p>
            <a:pPr marL="0" lvl="0" indent="0">
              <a:spcBef>
                <a:spcPct val="0"/>
              </a:spcBef>
              <a:buNone/>
            </a:pPr>
            <a:endParaRPr lang="en-US" sz="2800" dirty="0">
              <a:solidFill>
                <a:prstClr val="black"/>
              </a:solidFill>
              <a:latin typeface="Arial" pitchFamily="34" charset="0"/>
              <a:cs typeface="Arial" pitchFamily="34" charset="0"/>
            </a:endParaRPr>
          </a:p>
          <a:p>
            <a:pPr marL="457200" lvl="0" indent="-457200">
              <a:spcBef>
                <a:spcPct val="0"/>
              </a:spcBef>
              <a:buFont typeface="Wingdings" panose="05000000000000000000" pitchFamily="2" charset="2"/>
              <a:buChar char="q"/>
              <a:defRPr/>
            </a:pPr>
            <a:r>
              <a:rPr lang="en-US" sz="2800" dirty="0" smtClean="0">
                <a:solidFill>
                  <a:prstClr val="black"/>
                </a:solidFill>
                <a:latin typeface="Arial" pitchFamily="34" charset="0"/>
                <a:cs typeface="Arial" pitchFamily="34" charset="0"/>
              </a:rPr>
              <a:t>Articulated </a:t>
            </a:r>
            <a:r>
              <a:rPr lang="en-US" sz="2800" dirty="0">
                <a:solidFill>
                  <a:prstClr val="black"/>
                </a:solidFill>
                <a:latin typeface="Arial" pitchFamily="34" charset="0"/>
                <a:cs typeface="Arial" pitchFamily="34" charset="0"/>
              </a:rPr>
              <a:t>through an Education Inclusion Plan (EIP)</a:t>
            </a:r>
          </a:p>
          <a:p>
            <a:pPr marL="0" lvl="0" indent="0">
              <a:spcBef>
                <a:spcPct val="0"/>
              </a:spcBef>
              <a:buFont typeface="Wingdings" pitchFamily="2" charset="2"/>
              <a:buChar char="q"/>
              <a:defRPr/>
            </a:pPr>
            <a:endParaRPr lang="en-US" sz="2800" dirty="0">
              <a:solidFill>
                <a:prstClr val="black"/>
              </a:solidFill>
              <a:latin typeface="Arial" pitchFamily="34" charset="0"/>
              <a:cs typeface="Arial" pitchFamily="34" charset="0"/>
            </a:endParaRPr>
          </a:p>
          <a:p>
            <a:pPr marL="457200" lvl="0" indent="-457200">
              <a:spcBef>
                <a:spcPct val="0"/>
              </a:spcBef>
              <a:buFont typeface="Wingdings" panose="05000000000000000000" pitchFamily="2" charset="2"/>
              <a:buChar char="q"/>
              <a:defRPr/>
            </a:pPr>
            <a:r>
              <a:rPr lang="en-US" sz="2800" dirty="0" smtClean="0">
                <a:solidFill>
                  <a:prstClr val="black"/>
                </a:solidFill>
                <a:latin typeface="Arial" pitchFamily="34" charset="0"/>
                <a:cs typeface="Arial" pitchFamily="34" charset="0"/>
              </a:rPr>
              <a:t>Continued </a:t>
            </a:r>
            <a:r>
              <a:rPr lang="en-US" sz="2800" dirty="0">
                <a:solidFill>
                  <a:prstClr val="black"/>
                </a:solidFill>
                <a:latin typeface="Arial" pitchFamily="34" charset="0"/>
                <a:cs typeface="Arial" pitchFamily="34" charset="0"/>
              </a:rPr>
              <a:t>dialogue, documentation and monitoring</a:t>
            </a:r>
          </a:p>
          <a:p>
            <a:endParaRPr lang="en-AU" dirty="0"/>
          </a:p>
        </p:txBody>
      </p:sp>
      <p:sp>
        <p:nvSpPr>
          <p:cNvPr id="3" name="Title 2"/>
          <p:cNvSpPr>
            <a:spLocks noGrp="1"/>
          </p:cNvSpPr>
          <p:nvPr>
            <p:ph type="title"/>
          </p:nvPr>
        </p:nvSpPr>
        <p:spPr/>
        <p:txBody>
          <a:bodyPr>
            <a:normAutofit fontScale="90000"/>
          </a:bodyPr>
          <a:lstStyle/>
          <a:p>
            <a:r>
              <a:rPr lang="en-US" sz="4400" dirty="0">
                <a:ln w="11430"/>
                <a:solidFill>
                  <a:srgbClr val="002060"/>
                </a:solidFill>
                <a:effectLst>
                  <a:outerShdw blurRad="50800" dist="39000" dir="5460000" algn="tl">
                    <a:srgbClr val="000000">
                      <a:alpha val="38000"/>
                    </a:srgbClr>
                  </a:outerShdw>
                </a:effectLst>
              </a:rPr>
              <a:t>How are Reasonable </a:t>
            </a:r>
            <a:br>
              <a:rPr lang="en-US" sz="4400" dirty="0">
                <a:ln w="11430"/>
                <a:solidFill>
                  <a:srgbClr val="002060"/>
                </a:solidFill>
                <a:effectLst>
                  <a:outerShdw blurRad="50800" dist="39000" dir="5460000" algn="tl">
                    <a:srgbClr val="000000">
                      <a:alpha val="38000"/>
                    </a:srgbClr>
                  </a:outerShdw>
                </a:effectLst>
              </a:rPr>
            </a:br>
            <a:r>
              <a:rPr lang="en-US" sz="4400" dirty="0">
                <a:ln w="11430"/>
                <a:solidFill>
                  <a:srgbClr val="002060"/>
                </a:solidFill>
                <a:effectLst>
                  <a:outerShdw blurRad="50800" dist="39000" dir="5460000" algn="tl">
                    <a:srgbClr val="000000">
                      <a:alpha val="38000"/>
                    </a:srgbClr>
                  </a:outerShdw>
                </a:effectLst>
              </a:rPr>
              <a:t>Adjustments determined</a:t>
            </a:r>
            <a:endParaRPr lang="en-AU" dirty="0"/>
          </a:p>
        </p:txBody>
      </p:sp>
      <p:sp>
        <p:nvSpPr>
          <p:cNvPr id="4" name="TextBox 3"/>
          <p:cNvSpPr txBox="1"/>
          <p:nvPr/>
        </p:nvSpPr>
        <p:spPr>
          <a:xfrm>
            <a:off x="363894" y="6344816"/>
            <a:ext cx="569167"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20181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9634"/>
            <a:ext cx="8229600" cy="4747658"/>
          </a:xfrm>
        </p:spPr>
        <p:txBody>
          <a:bodyPr>
            <a:normAutofit/>
          </a:bodyPr>
          <a:lstStyle/>
          <a:p>
            <a:r>
              <a:rPr lang="en-AU" sz="1800" dirty="0" smtClean="0"/>
              <a:t>ACU is an adult learning environment.  Consistent with the development of graduate attributes students are encouraged to communicate directly with their lecturers regarding their learning needs.</a:t>
            </a:r>
          </a:p>
          <a:p>
            <a:endParaRPr lang="en-AU" sz="1800" dirty="0" smtClean="0"/>
          </a:p>
          <a:p>
            <a:r>
              <a:rPr lang="en-AU" sz="1800" dirty="0" smtClean="0"/>
              <a:t>Students are required to provide their lecturer with their EIP if they need adjustments for that unit.</a:t>
            </a:r>
          </a:p>
          <a:p>
            <a:endParaRPr lang="en-AU" sz="1800" dirty="0" smtClean="0"/>
          </a:p>
          <a:p>
            <a:r>
              <a:rPr lang="en-AU" sz="1800" dirty="0" smtClean="0"/>
              <a:t>Lecturers can </a:t>
            </a:r>
            <a:r>
              <a:rPr lang="en-AU" sz="1800" dirty="0" smtClean="0"/>
              <a:t>identify </a:t>
            </a:r>
            <a:r>
              <a:rPr lang="en-AU" sz="1800" dirty="0" smtClean="0"/>
              <a:t>students with EIPs on their class lists.</a:t>
            </a:r>
          </a:p>
          <a:p>
            <a:endParaRPr lang="en-AU" sz="1800" dirty="0"/>
          </a:p>
          <a:p>
            <a:r>
              <a:rPr lang="en-AU" sz="1800" dirty="0" smtClean="0"/>
              <a:t>Whilst Disability Advisers can recommend reasonable adjustments for learning and assessment, reasonable adjustments for practicums are more complex and require an understanding of inherent requirements and the practicum context.  </a:t>
            </a:r>
          </a:p>
          <a:p>
            <a:endParaRPr lang="en-AU" sz="2400" dirty="0" smtClean="0"/>
          </a:p>
          <a:p>
            <a:endParaRPr lang="en-AU" sz="2400" dirty="0"/>
          </a:p>
        </p:txBody>
      </p:sp>
      <p:sp>
        <p:nvSpPr>
          <p:cNvPr id="3" name="Title 2"/>
          <p:cNvSpPr>
            <a:spLocks noGrp="1"/>
          </p:cNvSpPr>
          <p:nvPr>
            <p:ph type="title"/>
          </p:nvPr>
        </p:nvSpPr>
        <p:spPr/>
        <p:txBody>
          <a:bodyPr/>
          <a:lstStyle/>
          <a:p>
            <a:r>
              <a:rPr lang="en-AU" dirty="0">
                <a:solidFill>
                  <a:schemeClr val="accent4"/>
                </a:solidFill>
              </a:rPr>
              <a:t>About Disability Services</a:t>
            </a:r>
          </a:p>
        </p:txBody>
      </p:sp>
      <p:sp>
        <p:nvSpPr>
          <p:cNvPr id="4" name="TextBox 3"/>
          <p:cNvSpPr txBox="1"/>
          <p:nvPr/>
        </p:nvSpPr>
        <p:spPr>
          <a:xfrm>
            <a:off x="298580" y="6354147"/>
            <a:ext cx="485191"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1613689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2653"/>
            <a:ext cx="8229600" cy="3851304"/>
          </a:xfrm>
        </p:spPr>
        <p:txBody>
          <a:bodyPr/>
          <a:lstStyle/>
          <a:p>
            <a:pPr marL="0" indent="0" algn="ctr">
              <a:buNone/>
            </a:pPr>
            <a:r>
              <a:rPr lang="en-US" sz="2400" b="1" dirty="0">
                <a:ln w="11430"/>
                <a:solidFill>
                  <a:schemeClr val="accent2">
                    <a:lumMod val="50000"/>
                  </a:schemeClr>
                </a:solidFill>
                <a:effectLst>
                  <a:outerShdw blurRad="50800" dist="39000" dir="5460000" algn="tl">
                    <a:srgbClr val="000000">
                      <a:alpha val="38000"/>
                    </a:srgbClr>
                  </a:outerShdw>
                </a:effectLst>
                <a:latin typeface="Arial Black" pitchFamily="34" charset="0"/>
              </a:rPr>
              <a:t>I</a:t>
            </a:r>
            <a:r>
              <a:rPr lang="en-US" sz="2400" b="1" dirty="0">
                <a:ln w="11430"/>
                <a:solidFill>
                  <a:srgbClr val="FFC000"/>
                </a:solidFill>
                <a:effectLst>
                  <a:outerShdw blurRad="50800" dist="39000" dir="5460000" algn="tl">
                    <a:srgbClr val="000000">
                      <a:alpha val="38000"/>
                    </a:srgbClr>
                  </a:outerShdw>
                </a:effectLst>
                <a:latin typeface="Arial Black" pitchFamily="34" charset="0"/>
              </a:rPr>
              <a:t>nherent</a:t>
            </a:r>
            <a:r>
              <a:rPr lang="en-US" sz="2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  </a:t>
            </a:r>
            <a:r>
              <a:rPr lang="en-US" sz="2400" b="1" dirty="0">
                <a:ln w="11430"/>
                <a:solidFill>
                  <a:schemeClr val="accent2">
                    <a:lumMod val="50000"/>
                  </a:schemeClr>
                </a:solidFill>
                <a:effectLst>
                  <a:outerShdw blurRad="50800" dist="39000" dir="5460000" algn="tl">
                    <a:srgbClr val="000000">
                      <a:alpha val="38000"/>
                    </a:srgbClr>
                  </a:outerShdw>
                </a:effectLst>
                <a:latin typeface="Arial Black" pitchFamily="34" charset="0"/>
              </a:rPr>
              <a:t>R</a:t>
            </a:r>
            <a:r>
              <a:rPr lang="en-US" sz="2400" b="1" dirty="0">
                <a:ln w="11430"/>
                <a:solidFill>
                  <a:srgbClr val="FFC000"/>
                </a:solidFill>
                <a:effectLst>
                  <a:outerShdw blurRad="50800" dist="39000" dir="5460000" algn="tl">
                    <a:srgbClr val="000000">
                      <a:alpha val="38000"/>
                    </a:srgbClr>
                  </a:outerShdw>
                </a:effectLst>
                <a:latin typeface="Arial Black" pitchFamily="34" charset="0"/>
              </a:rPr>
              <a:t>equirement</a:t>
            </a:r>
            <a:r>
              <a:rPr lang="en-US" sz="2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 </a:t>
            </a:r>
            <a:r>
              <a:rPr lang="en-US" sz="2400" b="1" dirty="0">
                <a:ln w="11430"/>
                <a:solidFill>
                  <a:schemeClr val="accent2">
                    <a:lumMod val="50000"/>
                  </a:schemeClr>
                </a:solidFill>
                <a:effectLst>
                  <a:outerShdw blurRad="50800" dist="39000" dir="5460000" algn="tl">
                    <a:srgbClr val="000000">
                      <a:alpha val="38000"/>
                    </a:srgbClr>
                  </a:outerShdw>
                </a:effectLst>
                <a:latin typeface="Arial Black" pitchFamily="34" charset="0"/>
              </a:rPr>
              <a:t>o</a:t>
            </a:r>
            <a:r>
              <a:rPr lang="en-US" sz="2400" b="1" dirty="0">
                <a:ln w="11430"/>
                <a:solidFill>
                  <a:srgbClr val="FFC000"/>
                </a:solidFill>
                <a:effectLst>
                  <a:outerShdw blurRad="50800" dist="39000" dir="5460000" algn="tl">
                    <a:srgbClr val="000000">
                      <a:alpha val="38000"/>
                    </a:srgbClr>
                  </a:outerShdw>
                </a:effectLst>
                <a:latin typeface="Arial Black" pitchFamily="34" charset="0"/>
              </a:rPr>
              <a:t>f</a:t>
            </a:r>
            <a:r>
              <a:rPr lang="en-US" sz="2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 </a:t>
            </a:r>
            <a:r>
              <a:rPr lang="en-US" sz="2400" b="1" dirty="0">
                <a:ln w="11430"/>
                <a:solidFill>
                  <a:schemeClr val="accent2">
                    <a:lumMod val="50000"/>
                  </a:schemeClr>
                </a:solidFill>
                <a:effectLst>
                  <a:outerShdw blurRad="50800" dist="39000" dir="5460000" algn="tl">
                    <a:srgbClr val="000000">
                      <a:alpha val="38000"/>
                    </a:srgbClr>
                  </a:outerShdw>
                </a:effectLst>
                <a:latin typeface="Arial Black" pitchFamily="34" charset="0"/>
              </a:rPr>
              <a:t>N</a:t>
            </a:r>
            <a:r>
              <a:rPr lang="en-US" sz="2400" b="1" dirty="0">
                <a:ln w="11430"/>
                <a:solidFill>
                  <a:srgbClr val="FFC000"/>
                </a:solidFill>
                <a:effectLst>
                  <a:outerShdw blurRad="50800" dist="39000" dir="5460000" algn="tl">
                    <a:srgbClr val="000000">
                      <a:alpha val="38000"/>
                    </a:srgbClr>
                  </a:outerShdw>
                </a:effectLst>
                <a:latin typeface="Arial Black" pitchFamily="34" charset="0"/>
              </a:rPr>
              <a:t>urse</a:t>
            </a:r>
            <a:r>
              <a:rPr lang="en-US" sz="2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 </a:t>
            </a:r>
            <a:r>
              <a:rPr lang="en-US" sz="2400" b="1" dirty="0">
                <a:ln w="11430"/>
                <a:solidFill>
                  <a:schemeClr val="accent2">
                    <a:lumMod val="50000"/>
                  </a:schemeClr>
                </a:solidFill>
                <a:effectLst>
                  <a:outerShdw blurRad="50800" dist="39000" dir="5460000" algn="tl">
                    <a:srgbClr val="000000">
                      <a:alpha val="38000"/>
                    </a:srgbClr>
                  </a:outerShdw>
                </a:effectLst>
                <a:latin typeface="Arial Black" pitchFamily="34" charset="0"/>
              </a:rPr>
              <a:t>E</a:t>
            </a:r>
            <a:r>
              <a:rPr lang="en-US" sz="2400" b="1" dirty="0">
                <a:ln w="11430"/>
                <a:solidFill>
                  <a:srgbClr val="FFC000"/>
                </a:solidFill>
                <a:effectLst>
                  <a:outerShdw blurRad="50800" dist="39000" dir="5460000" algn="tl">
                    <a:srgbClr val="000000">
                      <a:alpha val="38000"/>
                    </a:srgbClr>
                  </a:outerShdw>
                </a:effectLst>
                <a:latin typeface="Arial Black" pitchFamily="34" charset="0"/>
              </a:rPr>
              <a:t>ducation</a:t>
            </a:r>
          </a:p>
          <a:p>
            <a:pPr marL="0" indent="0" algn="ctr">
              <a:buNone/>
            </a:pP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IRoNE</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project  </a:t>
            </a:r>
          </a:p>
          <a:p>
            <a:endParaRPr lang="en-AU" dirty="0"/>
          </a:p>
        </p:txBody>
      </p:sp>
      <p:sp>
        <p:nvSpPr>
          <p:cNvPr id="3" name="Title 2"/>
          <p:cNvSpPr>
            <a:spLocks noGrp="1"/>
          </p:cNvSpPr>
          <p:nvPr>
            <p:ph type="title"/>
          </p:nvPr>
        </p:nvSpPr>
        <p:spPr>
          <a:xfrm>
            <a:off x="214604" y="1191371"/>
            <a:ext cx="8229600" cy="1143000"/>
          </a:xfrm>
        </p:spPr>
        <p:txBody>
          <a:bodyPr>
            <a:normAutofit fontScale="90000"/>
          </a:bodyPr>
          <a:lstStyle/>
          <a:p>
            <a:pPr algn="ctr"/>
            <a:r>
              <a:rPr lang="en-AU" sz="4400" dirty="0">
                <a:ln w="11430"/>
                <a:solidFill>
                  <a:srgbClr val="002060"/>
                </a:solidFill>
                <a:effectLst>
                  <a:outerShdw blurRad="50800" dist="39000" dir="5460000" algn="tl">
                    <a:srgbClr val="000000">
                      <a:alpha val="38000"/>
                    </a:srgbClr>
                  </a:outerShdw>
                </a:effectLst>
              </a:rPr>
              <a:t>Conceptualisation of Inherent Requirements at UWS:</a:t>
            </a:r>
            <a:br>
              <a:rPr lang="en-AU" sz="4400" dirty="0">
                <a:ln w="11430"/>
                <a:solidFill>
                  <a:srgbClr val="002060"/>
                </a:solidFill>
                <a:effectLst>
                  <a:outerShdw blurRad="50800" dist="39000" dir="5460000" algn="tl">
                    <a:srgbClr val="000000">
                      <a:alpha val="38000"/>
                    </a:srgbClr>
                  </a:outerShdw>
                </a:effectLst>
              </a:rPr>
            </a:br>
            <a:endParaRPr lang="en-AU"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3848" y="3970362"/>
            <a:ext cx="2814122" cy="2304256"/>
          </a:xfrm>
          <a:prstGeom prst="rect">
            <a:avLst/>
          </a:prstGeom>
        </p:spPr>
      </p:pic>
      <p:sp>
        <p:nvSpPr>
          <p:cNvPr id="5" name="TextBox 4"/>
          <p:cNvSpPr txBox="1"/>
          <p:nvPr/>
        </p:nvSpPr>
        <p:spPr>
          <a:xfrm>
            <a:off x="307910" y="6374755"/>
            <a:ext cx="343364" cy="369332"/>
          </a:xfrm>
          <a:prstGeom prst="rect">
            <a:avLst/>
          </a:prstGeom>
          <a:noFill/>
        </p:spPr>
        <p:txBody>
          <a:bodyPr wrap="none" rtlCol="0">
            <a:spAutoFit/>
          </a:bodyPr>
          <a:lstStyle/>
          <a:p>
            <a:r>
              <a:rPr lang="en-AU" dirty="0"/>
              <a:t>A</a:t>
            </a:r>
          </a:p>
        </p:txBody>
      </p:sp>
    </p:spTree>
    <p:extLst>
      <p:ext uri="{BB962C8B-B14F-4D97-AF65-F5344CB8AC3E}">
        <p14:creationId xmlns:p14="http://schemas.microsoft.com/office/powerpoint/2010/main" val="370063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87675" y="260350"/>
            <a:ext cx="3671888" cy="863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smtClean="0">
                <a:ln>
                  <a:noFill/>
                </a:ln>
                <a:solidFill>
                  <a:schemeClr val="tx1"/>
                </a:solidFill>
                <a:effectLst/>
                <a:uLnTx/>
                <a:uFillTx/>
                <a:latin typeface="+mj-lt"/>
                <a:ea typeface="+mj-ea"/>
                <a:cs typeface="+mj-cs"/>
              </a:rPr>
              <a:t>Process</a:t>
            </a:r>
          </a:p>
        </p:txBody>
      </p:sp>
      <p:sp>
        <p:nvSpPr>
          <p:cNvPr id="5" name="TextBox 4"/>
          <p:cNvSpPr txBox="1">
            <a:spLocks noChangeArrowheads="1"/>
          </p:cNvSpPr>
          <p:nvPr/>
        </p:nvSpPr>
        <p:spPr bwMode="auto">
          <a:xfrm>
            <a:off x="900113" y="5805488"/>
            <a:ext cx="3240087" cy="584200"/>
          </a:xfrm>
          <a:prstGeom prst="rect">
            <a:avLst/>
          </a:prstGeom>
          <a:noFill/>
          <a:ln w="9525">
            <a:noFill/>
            <a:miter lim="800000"/>
            <a:headEnd/>
            <a:tailEnd/>
          </a:ln>
        </p:spPr>
        <p:txBody>
          <a:bodyPr>
            <a:spAutoFit/>
          </a:bodyPr>
          <a:lstStyle/>
          <a:p>
            <a:r>
              <a:rPr lang="en-AU" sz="1600" b="1"/>
              <a:t>*Reasonable Adjustments</a:t>
            </a:r>
          </a:p>
          <a:p>
            <a:r>
              <a:rPr lang="en-AU" sz="1600" b="1"/>
              <a:t>** Inherent Requirements</a:t>
            </a:r>
            <a:endParaRPr lang="en-AU" b="1"/>
          </a:p>
        </p:txBody>
      </p:sp>
      <p:pic>
        <p:nvPicPr>
          <p:cNvPr id="6" name="Picture 7" descr="SNM2458 IRONE redraw4 ALL.png"/>
          <p:cNvPicPr>
            <a:picLocks noChangeAspect="1"/>
          </p:cNvPicPr>
          <p:nvPr/>
        </p:nvPicPr>
        <p:blipFill>
          <a:blip r:embed="rId3" cstate="print"/>
          <a:srcRect/>
          <a:stretch>
            <a:fillRect/>
          </a:stretch>
        </p:blipFill>
        <p:spPr bwMode="auto">
          <a:xfrm>
            <a:off x="244475" y="0"/>
            <a:ext cx="8655050" cy="6858000"/>
          </a:xfrm>
          <a:prstGeom prst="rect">
            <a:avLst/>
          </a:prstGeom>
          <a:noFill/>
          <a:ln w="9525">
            <a:noFill/>
            <a:miter lim="800000"/>
            <a:headEnd/>
            <a:tailEnd/>
          </a:ln>
        </p:spPr>
      </p:pic>
      <p:pic>
        <p:nvPicPr>
          <p:cNvPr id="7" name="Picture 8" descr="SNM2458 IRONE redraw4 BG only.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1026" name="Picture 2" descr="\\ad.uws.edu.au\dfshare\HomesPTA$\30023661\Desktop\model pieces\key stake.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7544" y="2060848"/>
            <a:ext cx="1262063" cy="1670050"/>
          </a:xfrm>
          <a:prstGeom prst="rect">
            <a:avLst/>
          </a:prstGeom>
          <a:noFill/>
        </p:spPr>
      </p:pic>
      <p:pic>
        <p:nvPicPr>
          <p:cNvPr id="1028" name="Picture 4" descr="\\ad.uws.edu.au\dfshare\HomesPTA$\30023661\Desktop\model pieces\equity and access.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35645" y="2420888"/>
            <a:ext cx="2188283" cy="2706400"/>
          </a:xfrm>
          <a:prstGeom prst="rect">
            <a:avLst/>
          </a:prstGeom>
          <a:noFill/>
        </p:spPr>
      </p:pic>
      <p:pic>
        <p:nvPicPr>
          <p:cNvPr id="1030" name="Picture 6" descr="\\ad.uws.edu.au\dfshare\HomesPTA$\30023661\Desktop\model pieces\support.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04048" y="2420888"/>
            <a:ext cx="2090755" cy="2706400"/>
          </a:xfrm>
          <a:prstGeom prst="rect">
            <a:avLst/>
          </a:prstGeom>
          <a:noFill/>
        </p:spPr>
      </p:pic>
      <p:pic>
        <p:nvPicPr>
          <p:cNvPr id="1031" name="Picture 7" descr="\\ad.uws.edu.au\dfshare\HomesPTA$\30023661\Desktop\model pieces\legislati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1520" y="3789040"/>
            <a:ext cx="1542161" cy="1389773"/>
          </a:xfrm>
          <a:prstGeom prst="rect">
            <a:avLst/>
          </a:prstGeom>
          <a:noFill/>
        </p:spPr>
      </p:pic>
      <p:pic>
        <p:nvPicPr>
          <p:cNvPr id="1032" name="Picture 8" descr="\\ad.uws.edu.au\dfshare\HomesPTA$\30023661\Desktop\model pieces\Pro body.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91680" y="764704"/>
            <a:ext cx="1389773" cy="1670166"/>
          </a:xfrm>
          <a:prstGeom prst="rect">
            <a:avLst/>
          </a:prstGeom>
          <a:noFill/>
        </p:spPr>
      </p:pic>
      <p:pic>
        <p:nvPicPr>
          <p:cNvPr id="1033" name="Picture 9" descr="\\ad.uws.edu.au\dfshare\HomesPTA$\30023661\Desktop\model pieces\curriculum.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47664" y="5157192"/>
            <a:ext cx="1670166" cy="1389773"/>
          </a:xfrm>
          <a:prstGeom prst="rect">
            <a:avLst/>
          </a:prstGeom>
          <a:noFill/>
        </p:spPr>
      </p:pic>
      <p:pic>
        <p:nvPicPr>
          <p:cNvPr id="1034" name="Picture 10" descr="\\ad.uws.edu.au\dfshare\HomesPTA$\30023661\Desktop\model pieces\PIR.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91880" y="4941168"/>
            <a:ext cx="1389773" cy="1670166"/>
          </a:xfrm>
          <a:prstGeom prst="rect">
            <a:avLst/>
          </a:prstGeom>
          <a:noFill/>
        </p:spPr>
      </p:pic>
      <p:pic>
        <p:nvPicPr>
          <p:cNvPr id="1035" name="Picture 11" descr="\\ad.uws.edu.au\dfshare\HomesPTA$\30023661\Desktop\model pieces\reasonable adjust.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932040" y="5085184"/>
            <a:ext cx="1670166" cy="1389773"/>
          </a:xfrm>
          <a:prstGeom prst="rect">
            <a:avLst/>
          </a:prstGeom>
          <a:noFill/>
        </p:spPr>
      </p:pic>
      <p:pic>
        <p:nvPicPr>
          <p:cNvPr id="1036" name="Picture 12" descr="\\ad.uws.edu.au\dfshare\HomesPTA$\30023661\Desktop\model pieces\examplar.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419872" y="908720"/>
            <a:ext cx="1670166" cy="1389773"/>
          </a:xfrm>
          <a:prstGeom prst="rect">
            <a:avLst/>
          </a:prstGeom>
          <a:noFill/>
        </p:spPr>
      </p:pic>
      <p:pic>
        <p:nvPicPr>
          <p:cNvPr id="1037" name="Picture 13" descr="\\ad.uws.edu.au\dfshare\HomesPTA$\30023661\Desktop\model pieces\continual refine.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148064" y="764704"/>
            <a:ext cx="1389773" cy="1670166"/>
          </a:xfrm>
          <a:prstGeom prst="rect">
            <a:avLst/>
          </a:prstGeom>
          <a:noFill/>
        </p:spPr>
      </p:pic>
      <p:pic>
        <p:nvPicPr>
          <p:cNvPr id="1038" name="Picture 14" descr="\\ad.uws.edu.au\dfshare\HomesPTA$\30023661\Desktop\model pieces\IRS.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948264" y="2276872"/>
            <a:ext cx="1542161" cy="2706400"/>
          </a:xfrm>
          <a:prstGeom prst="rect">
            <a:avLst/>
          </a:prstGeom>
          <a:noFill/>
        </p:spPr>
      </p:pic>
      <p:pic>
        <p:nvPicPr>
          <p:cNvPr id="2" name="Picture 2" descr="\\ad.uws.edu.au\dfshare\HomesPTA$\30023661\Desktop\model pieces\SNM2458 IRONE redraw5a Piece7.png"/>
          <p:cNvPicPr>
            <a:picLocks noChangeAspect="1" noChangeArrowheads="1"/>
          </p:cNvPicPr>
          <p:nvPr/>
        </p:nvPicPr>
        <p:blipFill>
          <a:blip r:embed="rId16" cstate="print">
            <a:clrChange>
              <a:clrFrom>
                <a:srgbClr val="FFFFFF"/>
              </a:clrFrom>
              <a:clrTo>
                <a:srgbClr val="FFFFFF">
                  <a:alpha val="0"/>
                </a:srgbClr>
              </a:clrTo>
            </a:clrChange>
          </a:blip>
          <a:stretch>
            <a:fillRect/>
          </a:stretch>
        </p:blipFill>
        <p:spPr bwMode="auto">
          <a:xfrm>
            <a:off x="3349212" y="2270361"/>
            <a:ext cx="2151710" cy="2706400"/>
          </a:xfrm>
          <a:prstGeom prst="rect">
            <a:avLst/>
          </a:prstGeom>
          <a:noFill/>
          <a:ln>
            <a:noFill/>
          </a:ln>
        </p:spPr>
      </p:pic>
      <p:pic>
        <p:nvPicPr>
          <p:cNvPr id="1027" name="Picture 3" descr="\\ad.uws.edu.au\dfshare\HomesPTA$\30023661\Desktop\model pieces\SNM2458 IRONE redraw5 Piece13.pn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267744" y="3645024"/>
            <a:ext cx="4282281" cy="576064"/>
          </a:xfrm>
          <a:prstGeom prst="rect">
            <a:avLst/>
          </a:prstGeom>
          <a:noFill/>
        </p:spPr>
      </p:pic>
      <p:sp>
        <p:nvSpPr>
          <p:cNvPr id="3" name="TextBox 2"/>
          <p:cNvSpPr txBox="1"/>
          <p:nvPr/>
        </p:nvSpPr>
        <p:spPr>
          <a:xfrm>
            <a:off x="244475" y="6538424"/>
            <a:ext cx="1484125"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749850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0-#ppt_w/2"/>
                                          </p:val>
                                        </p:tav>
                                        <p:tav tm="100000">
                                          <p:val>
                                            <p:strVal val="#ppt_x"/>
                                          </p:val>
                                        </p:tav>
                                      </p:tavLst>
                                    </p:anim>
                                    <p:anim calcmode="lin" valueType="num">
                                      <p:cBhvr additive="base">
                                        <p:cTn id="20" dur="500" fill="hold"/>
                                        <p:tgtEl>
                                          <p:spTgt spid="103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anim calcmode="lin" valueType="num">
                                      <p:cBhvr additive="base">
                                        <p:cTn id="25" dur="500" fill="hold"/>
                                        <p:tgtEl>
                                          <p:spTgt spid="1033"/>
                                        </p:tgtEl>
                                        <p:attrNameLst>
                                          <p:attrName>ppt_x</p:attrName>
                                        </p:attrNameLst>
                                      </p:cBhvr>
                                      <p:tavLst>
                                        <p:tav tm="0">
                                          <p:val>
                                            <p:strVal val="#ppt_x"/>
                                          </p:val>
                                        </p:tav>
                                        <p:tav tm="100000">
                                          <p:val>
                                            <p:strVal val="#ppt_x"/>
                                          </p:val>
                                        </p:tav>
                                      </p:tavLst>
                                    </p:anim>
                                    <p:anim calcmode="lin" valueType="num">
                                      <p:cBhvr additive="base">
                                        <p:cTn id="26"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500"/>
                                  </p:stCondLst>
                                  <p:childTnLst>
                                    <p:set>
                                      <p:cBhvr>
                                        <p:cTn id="30" dur="1" fill="hold">
                                          <p:stCondLst>
                                            <p:cond delay="0"/>
                                          </p:stCondLst>
                                        </p:cTn>
                                        <p:tgtEl>
                                          <p:spTgt spid="1036"/>
                                        </p:tgtEl>
                                        <p:attrNameLst>
                                          <p:attrName>style.visibility</p:attrName>
                                        </p:attrNameLst>
                                      </p:cBhvr>
                                      <p:to>
                                        <p:strVal val="visible"/>
                                      </p:to>
                                    </p:set>
                                    <p:anim calcmode="lin" valueType="num">
                                      <p:cBhvr additive="base">
                                        <p:cTn id="31" dur="500" fill="hold"/>
                                        <p:tgtEl>
                                          <p:spTgt spid="1036"/>
                                        </p:tgtEl>
                                        <p:attrNameLst>
                                          <p:attrName>ppt_x</p:attrName>
                                        </p:attrNameLst>
                                      </p:cBhvr>
                                      <p:tavLst>
                                        <p:tav tm="0">
                                          <p:val>
                                            <p:strVal val="0-#ppt_w/2"/>
                                          </p:val>
                                        </p:tav>
                                        <p:tav tm="100000">
                                          <p:val>
                                            <p:strVal val="#ppt_x"/>
                                          </p:val>
                                        </p:tav>
                                      </p:tavLst>
                                    </p:anim>
                                    <p:anim calcmode="lin" valueType="num">
                                      <p:cBhvr additive="base">
                                        <p:cTn id="32" dur="500" fill="hold"/>
                                        <p:tgtEl>
                                          <p:spTgt spid="10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 calcmode="lin" valueType="num">
                                      <p:cBhvr additive="base">
                                        <p:cTn id="37" dur="500" fill="hold"/>
                                        <p:tgtEl>
                                          <p:spTgt spid="1034"/>
                                        </p:tgtEl>
                                        <p:attrNameLst>
                                          <p:attrName>ppt_x</p:attrName>
                                        </p:attrNameLst>
                                      </p:cBhvr>
                                      <p:tavLst>
                                        <p:tav tm="0">
                                          <p:val>
                                            <p:strVal val="1+#ppt_w/2"/>
                                          </p:val>
                                        </p:tav>
                                        <p:tav tm="100000">
                                          <p:val>
                                            <p:strVal val="#ppt_x"/>
                                          </p:val>
                                        </p:tav>
                                      </p:tavLst>
                                    </p:anim>
                                    <p:anim calcmode="lin" valueType="num">
                                      <p:cBhvr additive="base">
                                        <p:cTn id="3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035"/>
                                        </p:tgtEl>
                                        <p:attrNameLst>
                                          <p:attrName>style.visibility</p:attrName>
                                        </p:attrNameLst>
                                      </p:cBhvr>
                                      <p:to>
                                        <p:strVal val="visible"/>
                                      </p:to>
                                    </p:set>
                                    <p:anim calcmode="lin" valueType="num">
                                      <p:cBhvr additive="base">
                                        <p:cTn id="43" dur="500" fill="hold"/>
                                        <p:tgtEl>
                                          <p:spTgt spid="1035"/>
                                        </p:tgtEl>
                                        <p:attrNameLst>
                                          <p:attrName>ppt_x</p:attrName>
                                        </p:attrNameLst>
                                      </p:cBhvr>
                                      <p:tavLst>
                                        <p:tav tm="0">
                                          <p:val>
                                            <p:strVal val="1+#ppt_w/2"/>
                                          </p:val>
                                        </p:tav>
                                        <p:tav tm="100000">
                                          <p:val>
                                            <p:strVal val="#ppt_x"/>
                                          </p:val>
                                        </p:tav>
                                      </p:tavLst>
                                    </p:anim>
                                    <p:anim calcmode="lin" valueType="num">
                                      <p:cBhvr additive="base">
                                        <p:cTn id="44"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1037"/>
                                        </p:tgtEl>
                                        <p:attrNameLst>
                                          <p:attrName>style.visibility</p:attrName>
                                        </p:attrNameLst>
                                      </p:cBhvr>
                                      <p:to>
                                        <p:strVal val="visible"/>
                                      </p:to>
                                    </p:set>
                                    <p:anim calcmode="lin" valueType="num">
                                      <p:cBhvr additive="base">
                                        <p:cTn id="49" dur="500" fill="hold"/>
                                        <p:tgtEl>
                                          <p:spTgt spid="1037"/>
                                        </p:tgtEl>
                                        <p:attrNameLst>
                                          <p:attrName>ppt_x</p:attrName>
                                        </p:attrNameLst>
                                      </p:cBhvr>
                                      <p:tavLst>
                                        <p:tav tm="0">
                                          <p:val>
                                            <p:strVal val="1+#ppt_w/2"/>
                                          </p:val>
                                        </p:tav>
                                        <p:tav tm="100000">
                                          <p:val>
                                            <p:strVal val="#ppt_x"/>
                                          </p:val>
                                        </p:tav>
                                      </p:tavLst>
                                    </p:anim>
                                    <p:anim calcmode="lin" valueType="num">
                                      <p:cBhvr additive="base">
                                        <p:cTn id="50" dur="500" fill="hold"/>
                                        <p:tgtEl>
                                          <p:spTgt spid="103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additive="base">
                                        <p:cTn id="55" dur="500" fill="hold"/>
                                        <p:tgtEl>
                                          <p:spTgt spid="1027"/>
                                        </p:tgtEl>
                                        <p:attrNameLst>
                                          <p:attrName>ppt_x</p:attrName>
                                        </p:attrNameLst>
                                      </p:cBhvr>
                                      <p:tavLst>
                                        <p:tav tm="0">
                                          <p:val>
                                            <p:strVal val="#ppt_x"/>
                                          </p:val>
                                        </p:tav>
                                        <p:tav tm="100000">
                                          <p:val>
                                            <p:strVal val="#ppt_x"/>
                                          </p:val>
                                        </p:tav>
                                      </p:tavLst>
                                    </p:anim>
                                    <p:anim calcmode="lin" valueType="num">
                                      <p:cBhvr additive="base">
                                        <p:cTn id="5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dissolve">
                                      <p:cBhvr>
                                        <p:cTn id="61" dur="500"/>
                                        <p:tgtEl>
                                          <p:spTgt spid="102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030"/>
                                        </p:tgtEl>
                                        <p:attrNameLst>
                                          <p:attrName>style.visibility</p:attrName>
                                        </p:attrNameLst>
                                      </p:cBhvr>
                                      <p:to>
                                        <p:strVal val="visible"/>
                                      </p:to>
                                    </p:set>
                                    <p:animEffect transition="in" filter="dissolve">
                                      <p:cBhvr>
                                        <p:cTn id="71" dur="500"/>
                                        <p:tgtEl>
                                          <p:spTgt spid="1030"/>
                                        </p:tgtEl>
                                      </p:cBhvr>
                                    </p:animEffect>
                                  </p:childTnLst>
                                </p:cTn>
                              </p:par>
                            </p:childTnLst>
                          </p:cTn>
                        </p:par>
                      </p:childTnLst>
                    </p:cTn>
                  </p:par>
                  <p:par>
                    <p:cTn id="72" fill="hold">
                      <p:stCondLst>
                        <p:cond delay="indefinite"/>
                      </p:stCondLst>
                      <p:childTnLst>
                        <p:par>
                          <p:cTn id="73" fill="hold">
                            <p:stCondLst>
                              <p:cond delay="0"/>
                            </p:stCondLst>
                            <p:childTnLst>
                              <p:par>
                                <p:cTn id="74" presetID="7" presetClass="entr" presetSubtype="4" fill="hold" nodeType="clickEffect">
                                  <p:stCondLst>
                                    <p:cond delay="0"/>
                                  </p:stCondLst>
                                  <p:childTnLst>
                                    <p:set>
                                      <p:cBhvr>
                                        <p:cTn id="75" dur="1" fill="hold">
                                          <p:stCondLst>
                                            <p:cond delay="0"/>
                                          </p:stCondLst>
                                        </p:cTn>
                                        <p:tgtEl>
                                          <p:spTgt spid="1038"/>
                                        </p:tgtEl>
                                        <p:attrNameLst>
                                          <p:attrName>style.visibility</p:attrName>
                                        </p:attrNameLst>
                                      </p:cBhvr>
                                      <p:to>
                                        <p:strVal val="visible"/>
                                      </p:to>
                                    </p:set>
                                    <p:anim calcmode="lin" valueType="num">
                                      <p:cBhvr additive="base">
                                        <p:cTn id="76" dur="1000" fill="hold"/>
                                        <p:tgtEl>
                                          <p:spTgt spid="1038"/>
                                        </p:tgtEl>
                                        <p:attrNameLst>
                                          <p:attrName>ppt_x</p:attrName>
                                        </p:attrNameLst>
                                      </p:cBhvr>
                                      <p:tavLst>
                                        <p:tav tm="0">
                                          <p:val>
                                            <p:strVal val="#ppt_x"/>
                                          </p:val>
                                        </p:tav>
                                        <p:tav tm="100000">
                                          <p:val>
                                            <p:strVal val="#ppt_x"/>
                                          </p:val>
                                        </p:tav>
                                      </p:tavLst>
                                    </p:anim>
                                    <p:anim calcmode="lin" valueType="num">
                                      <p:cBhvr additive="base">
                                        <p:cTn id="77" dur="10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06285"/>
            <a:ext cx="9144000" cy="50405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eaLnBrk="1" hangingPunct="1">
              <a:buNone/>
            </a:pPr>
            <a:r>
              <a:rPr lang="en-AU" sz="3200" b="1" dirty="0" smtClean="0">
                <a:ln w="11430"/>
                <a:solidFill>
                  <a:srgbClr val="002060"/>
                </a:solidFill>
                <a:effectLst>
                  <a:outerShdw blurRad="50800" dist="39000" dir="5460000" algn="tl">
                    <a:srgbClr val="000000">
                      <a:alpha val="38000"/>
                    </a:srgbClr>
                  </a:outerShdw>
                </a:effectLst>
              </a:rPr>
              <a:t>UWS Framework</a:t>
            </a:r>
          </a:p>
        </p:txBody>
      </p:sp>
      <p:sp>
        <p:nvSpPr>
          <p:cNvPr id="14339" name="TextBox 7"/>
          <p:cNvSpPr txBox="1">
            <a:spLocks noChangeArrowheads="1"/>
          </p:cNvSpPr>
          <p:nvPr/>
        </p:nvSpPr>
        <p:spPr bwMode="auto">
          <a:xfrm>
            <a:off x="755650" y="2420938"/>
            <a:ext cx="7848600" cy="369332"/>
          </a:xfrm>
          <a:prstGeom prst="rect">
            <a:avLst/>
          </a:prstGeom>
          <a:noFill/>
          <a:ln w="9525">
            <a:noFill/>
            <a:miter lim="800000"/>
            <a:headEnd/>
            <a:tailEnd/>
          </a:ln>
        </p:spPr>
        <p:txBody>
          <a:bodyPr>
            <a:spAutoFit/>
          </a:bodyPr>
          <a:lstStyle/>
          <a:p>
            <a:endParaRPr lang="en-AU" b="1"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58391548"/>
              </p:ext>
            </p:extLst>
          </p:nvPr>
        </p:nvGraphicFramePr>
        <p:xfrm>
          <a:off x="611560" y="1343610"/>
          <a:ext cx="7992690" cy="4096139"/>
        </p:xfrm>
        <a:graphic>
          <a:graphicData uri="http://schemas.openxmlformats.org/drawingml/2006/table">
            <a:tbl>
              <a:tblPr firstRow="1" bandRow="1">
                <a:tableStyleId>{21E4AEA4-8DFA-4A89-87EB-49C32662AFE0}</a:tableStyleId>
              </a:tblPr>
              <a:tblGrid>
                <a:gridCol w="616855"/>
                <a:gridCol w="7375835"/>
              </a:tblGrid>
              <a:tr h="658570">
                <a:tc>
                  <a:txBody>
                    <a:bodyPr/>
                    <a:lstStyle/>
                    <a:p>
                      <a:endParaRPr lang="en-AU" dirty="0"/>
                    </a:p>
                  </a:txBody>
                  <a:tcPr marL="68580" marR="68580" marT="0" marB="0"/>
                </a:tc>
                <a:tc>
                  <a:txBody>
                    <a:bodyPr/>
                    <a:lstStyle/>
                    <a:p>
                      <a:pPr>
                        <a:lnSpc>
                          <a:spcPct val="115000"/>
                        </a:lnSpc>
                        <a:spcAft>
                          <a:spcPts val="0"/>
                        </a:spcAft>
                      </a:pPr>
                      <a:r>
                        <a:rPr lang="en-AU" sz="1600" dirty="0" smtClean="0"/>
                        <a:t>Descriptor</a:t>
                      </a:r>
                      <a:endParaRPr lang="en-AU" sz="1600" dirty="0">
                        <a:latin typeface="Arial"/>
                        <a:ea typeface="Calibri"/>
                        <a:cs typeface="Times New Roman"/>
                      </a:endParaRPr>
                    </a:p>
                  </a:txBody>
                  <a:tcPr marL="68580" marR="68580" marT="0" marB="0"/>
                </a:tc>
              </a:tr>
              <a:tr h="658570">
                <a:tc>
                  <a:txBody>
                    <a:bodyPr/>
                    <a:lstStyle/>
                    <a:p>
                      <a:pPr algn="ctr">
                        <a:lnSpc>
                          <a:spcPct val="115000"/>
                        </a:lnSpc>
                        <a:spcAft>
                          <a:spcPts val="0"/>
                        </a:spcAft>
                      </a:pPr>
                      <a:r>
                        <a:rPr lang="en-AU" sz="1600" b="1" u="sng" dirty="0"/>
                        <a:t>1</a:t>
                      </a:r>
                      <a:endParaRPr lang="en-AU" sz="1600" b="1" u="sng" dirty="0">
                        <a:latin typeface="Arial"/>
                        <a:ea typeface="Calibri"/>
                        <a:cs typeface="Times New Roman"/>
                      </a:endParaRPr>
                    </a:p>
                  </a:txBody>
                  <a:tcPr marL="68580" marR="68580" marT="0" marB="0"/>
                </a:tc>
                <a:tc>
                  <a:txBody>
                    <a:bodyPr/>
                    <a:lstStyle/>
                    <a:p>
                      <a:pPr>
                        <a:lnSpc>
                          <a:spcPct val="115000"/>
                        </a:lnSpc>
                        <a:spcAft>
                          <a:spcPts val="0"/>
                        </a:spcAft>
                      </a:pPr>
                      <a:r>
                        <a:rPr lang="en-AU" sz="1600" b="1" dirty="0"/>
                        <a:t>Introductory statement</a:t>
                      </a:r>
                      <a:endParaRPr lang="en-AU" sz="1600" b="1" dirty="0">
                        <a:latin typeface="Arial"/>
                        <a:ea typeface="Calibri"/>
                        <a:cs typeface="Times New Roman"/>
                      </a:endParaRPr>
                    </a:p>
                  </a:txBody>
                  <a:tcPr marL="68580" marR="68580" marT="0" marB="0"/>
                </a:tc>
              </a:tr>
              <a:tr h="658570">
                <a:tc>
                  <a:txBody>
                    <a:bodyPr/>
                    <a:lstStyle/>
                    <a:p>
                      <a:pPr algn="ctr">
                        <a:lnSpc>
                          <a:spcPct val="115000"/>
                        </a:lnSpc>
                        <a:spcAft>
                          <a:spcPts val="0"/>
                        </a:spcAft>
                      </a:pPr>
                      <a:r>
                        <a:rPr lang="en-AU" sz="1600" b="1" u="sng" dirty="0"/>
                        <a:t>2</a:t>
                      </a:r>
                      <a:endParaRPr lang="en-AU" sz="1600" b="1" u="sng" dirty="0">
                        <a:latin typeface="Arial"/>
                        <a:ea typeface="Calibri"/>
                        <a:cs typeface="Times New Roman"/>
                      </a:endParaRPr>
                    </a:p>
                  </a:txBody>
                  <a:tcPr marL="68580" marR="68580" marT="0" marB="0"/>
                </a:tc>
                <a:tc>
                  <a:txBody>
                    <a:bodyPr/>
                    <a:lstStyle/>
                    <a:p>
                      <a:pPr>
                        <a:lnSpc>
                          <a:spcPct val="115000"/>
                        </a:lnSpc>
                        <a:spcAft>
                          <a:spcPts val="0"/>
                        </a:spcAft>
                      </a:pPr>
                      <a:r>
                        <a:rPr lang="en-AU" sz="1600" b="1" dirty="0"/>
                        <a:t>Describes the requirement</a:t>
                      </a:r>
                      <a:endParaRPr lang="en-AU" sz="1600" b="1" dirty="0">
                        <a:latin typeface="Arial"/>
                        <a:ea typeface="Calibri"/>
                        <a:cs typeface="Times New Roman"/>
                      </a:endParaRPr>
                    </a:p>
                  </a:txBody>
                  <a:tcPr marL="68580" marR="68580" marT="0" marB="0"/>
                </a:tc>
              </a:tr>
              <a:tr h="658570">
                <a:tc>
                  <a:txBody>
                    <a:bodyPr/>
                    <a:lstStyle/>
                    <a:p>
                      <a:pPr algn="ctr">
                        <a:lnSpc>
                          <a:spcPct val="115000"/>
                        </a:lnSpc>
                        <a:spcAft>
                          <a:spcPts val="0"/>
                        </a:spcAft>
                      </a:pPr>
                      <a:r>
                        <a:rPr lang="en-AU" sz="1600" b="1" u="sng" dirty="0"/>
                        <a:t>3</a:t>
                      </a:r>
                      <a:endParaRPr lang="en-AU" sz="1600" b="1" u="sng" dirty="0">
                        <a:latin typeface="Arial"/>
                        <a:ea typeface="Calibri"/>
                        <a:cs typeface="Times New Roman"/>
                      </a:endParaRPr>
                    </a:p>
                  </a:txBody>
                  <a:tcPr marL="68580" marR="68580" marT="0" marB="0"/>
                </a:tc>
                <a:tc>
                  <a:txBody>
                    <a:bodyPr/>
                    <a:lstStyle/>
                    <a:p>
                      <a:pPr>
                        <a:lnSpc>
                          <a:spcPct val="115000"/>
                        </a:lnSpc>
                        <a:spcAft>
                          <a:spcPts val="0"/>
                        </a:spcAft>
                      </a:pPr>
                      <a:r>
                        <a:rPr lang="en-AU" sz="1600" b="1" dirty="0"/>
                        <a:t>Provides the justification for why it is inherent</a:t>
                      </a:r>
                      <a:endParaRPr lang="en-AU" sz="1600" b="1" dirty="0">
                        <a:latin typeface="Arial"/>
                        <a:ea typeface="Calibri"/>
                        <a:cs typeface="Times New Roman"/>
                      </a:endParaRPr>
                    </a:p>
                  </a:txBody>
                  <a:tcPr marL="68580" marR="68580" marT="0" marB="0"/>
                </a:tc>
              </a:tr>
              <a:tr h="658570">
                <a:tc>
                  <a:txBody>
                    <a:bodyPr/>
                    <a:lstStyle/>
                    <a:p>
                      <a:pPr algn="ctr">
                        <a:lnSpc>
                          <a:spcPct val="115000"/>
                        </a:lnSpc>
                        <a:spcAft>
                          <a:spcPts val="0"/>
                        </a:spcAft>
                      </a:pPr>
                      <a:r>
                        <a:rPr lang="en-AU" sz="1600" b="1" u="sng" dirty="0"/>
                        <a:t>4</a:t>
                      </a:r>
                      <a:endParaRPr lang="en-AU" sz="1600" b="1" u="sng" dirty="0">
                        <a:latin typeface="Arial"/>
                        <a:ea typeface="Calibri"/>
                        <a:cs typeface="Times New Roman"/>
                      </a:endParaRPr>
                    </a:p>
                  </a:txBody>
                  <a:tcPr marL="68580" marR="68580" marT="0" marB="0"/>
                </a:tc>
                <a:tc>
                  <a:txBody>
                    <a:bodyPr/>
                    <a:lstStyle/>
                    <a:p>
                      <a:pPr>
                        <a:lnSpc>
                          <a:spcPct val="115000"/>
                        </a:lnSpc>
                        <a:spcAft>
                          <a:spcPts val="0"/>
                        </a:spcAft>
                      </a:pPr>
                      <a:r>
                        <a:rPr lang="en-AU" sz="1600" b="1" dirty="0" smtClean="0"/>
                        <a:t>Level</a:t>
                      </a:r>
                      <a:endParaRPr lang="en-AU" sz="1600" b="1" dirty="0">
                        <a:latin typeface="Arial"/>
                        <a:ea typeface="Calibri"/>
                        <a:cs typeface="Times New Roman"/>
                      </a:endParaRPr>
                    </a:p>
                  </a:txBody>
                  <a:tcPr marL="68580" marR="68580" marT="0" marB="0"/>
                </a:tc>
              </a:tr>
              <a:tr h="803289">
                <a:tc>
                  <a:txBody>
                    <a:bodyPr/>
                    <a:lstStyle/>
                    <a:p>
                      <a:pPr algn="ctr">
                        <a:lnSpc>
                          <a:spcPct val="115000"/>
                        </a:lnSpc>
                        <a:spcAft>
                          <a:spcPts val="0"/>
                        </a:spcAft>
                      </a:pPr>
                      <a:r>
                        <a:rPr lang="en-AU" sz="1600" b="1" u="sng" dirty="0"/>
                        <a:t>5</a:t>
                      </a:r>
                      <a:endParaRPr lang="en-AU" sz="1600" b="1" u="sng" dirty="0">
                        <a:latin typeface="Arial"/>
                        <a:ea typeface="Calibri"/>
                        <a:cs typeface="Times New Roman"/>
                      </a:endParaRPr>
                    </a:p>
                  </a:txBody>
                  <a:tcPr marL="68580" marR="68580" marT="0" marB="0"/>
                </a:tc>
                <a:tc>
                  <a:txBody>
                    <a:bodyPr/>
                    <a:lstStyle/>
                    <a:p>
                      <a:pPr>
                        <a:lnSpc>
                          <a:spcPct val="115000"/>
                        </a:lnSpc>
                        <a:spcAft>
                          <a:spcPts val="0"/>
                        </a:spcAft>
                      </a:pPr>
                      <a:r>
                        <a:rPr lang="en-AU" sz="1600" b="1" dirty="0"/>
                        <a:t>Provides exemplars to assist with understanding from both an academic course and clinical perspective, when necessary</a:t>
                      </a:r>
                      <a:endParaRPr lang="en-AU" sz="1600" b="1" dirty="0">
                        <a:latin typeface="Arial"/>
                        <a:ea typeface="Calibri"/>
                        <a:cs typeface="Times New Roman"/>
                      </a:endParaRPr>
                    </a:p>
                  </a:txBody>
                  <a:tcPr marL="68580" marR="68580" marT="0" marB="0"/>
                </a:tc>
              </a:tr>
            </a:tbl>
          </a:graphicData>
        </a:graphic>
      </p:graphicFrame>
      <p:sp>
        <p:nvSpPr>
          <p:cNvPr id="2" name="TextBox 1"/>
          <p:cNvSpPr txBox="1"/>
          <p:nvPr/>
        </p:nvSpPr>
        <p:spPr>
          <a:xfrm>
            <a:off x="107504" y="6453336"/>
            <a:ext cx="1224136"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22652794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51520" y="435400"/>
            <a:ext cx="2458432" cy="36004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A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AU" sz="1400" b="1" dirty="0" smtClean="0">
                <a:ln w="11430"/>
                <a:solidFill>
                  <a:srgbClr val="000000"/>
                </a:solidFill>
                <a:effectLst>
                  <a:outerShdw blurRad="50800" dist="39000" dir="5460000" algn="tl">
                    <a:srgbClr val="000000">
                      <a:alpha val="38000"/>
                    </a:srgbClr>
                  </a:outerShdw>
                </a:effectLst>
                <a:latin typeface="+mj-lt"/>
              </a:rPr>
              <a:t>Communication</a:t>
            </a:r>
            <a:r>
              <a:rPr lang="en-AU" sz="1600" b="1" dirty="0">
                <a:ln w="11430"/>
                <a:solidFill>
                  <a:srgbClr val="000000"/>
                </a:solidFill>
                <a:effectLst>
                  <a:outerShdw blurRad="50800" dist="39000" dir="5460000" algn="tl">
                    <a:srgbClr val="000000">
                      <a:alpha val="38000"/>
                    </a:srgbClr>
                  </a:outerShdw>
                </a:effectLst>
                <a:latin typeface="+mj-lt"/>
              </a:rPr>
              <a:t>: Verbal</a:t>
            </a:r>
          </a:p>
        </p:txBody>
      </p:sp>
      <p:graphicFrame>
        <p:nvGraphicFramePr>
          <p:cNvPr id="10" name="Table 9"/>
          <p:cNvGraphicFramePr>
            <a:graphicFrameLocks noGrp="1"/>
          </p:cNvGraphicFramePr>
          <p:nvPr>
            <p:extLst>
              <p:ext uri="{D42A27DB-BD31-4B8C-83A1-F6EECF244321}">
                <p14:modId xmlns:p14="http://schemas.microsoft.com/office/powerpoint/2010/main" val="77440791"/>
              </p:ext>
            </p:extLst>
          </p:nvPr>
        </p:nvGraphicFramePr>
        <p:xfrm>
          <a:off x="539552" y="1073020"/>
          <a:ext cx="7632848" cy="5570985"/>
        </p:xfrm>
        <a:graphic>
          <a:graphicData uri="http://schemas.openxmlformats.org/drawingml/2006/table">
            <a:tbl>
              <a:tblPr firstRow="1" bandRow="1">
                <a:tableStyleId>{21E4AEA4-8DFA-4A89-87EB-49C32662AFE0}</a:tableStyleId>
              </a:tblPr>
              <a:tblGrid>
                <a:gridCol w="604532"/>
                <a:gridCol w="7028316"/>
              </a:tblGrid>
              <a:tr h="594180">
                <a:tc>
                  <a:txBody>
                    <a:bodyPr/>
                    <a:lstStyle/>
                    <a:p>
                      <a:pPr>
                        <a:lnSpc>
                          <a:spcPct val="115000"/>
                        </a:lnSpc>
                        <a:spcAft>
                          <a:spcPts val="0"/>
                        </a:spcAft>
                      </a:pPr>
                      <a:r>
                        <a:rPr lang="en-AU" sz="1100" u="sng" dirty="0"/>
                        <a:t>Levels</a:t>
                      </a:r>
                      <a:endParaRPr lang="en-AU" sz="1200" dirty="0">
                        <a:solidFill>
                          <a:schemeClr val="tx1"/>
                        </a:solidFill>
                        <a:latin typeface="Arial"/>
                        <a:ea typeface="Calibri"/>
                        <a:cs typeface="Times New Roman"/>
                      </a:endParaRPr>
                    </a:p>
                  </a:txBody>
                  <a:tcPr marL="68580" marR="68580" marT="0" marB="0"/>
                </a:tc>
                <a:tc>
                  <a:txBody>
                    <a:bodyPr/>
                    <a:lstStyle/>
                    <a:p>
                      <a:pPr>
                        <a:lnSpc>
                          <a:spcPct val="115000"/>
                        </a:lnSpc>
                        <a:spcAft>
                          <a:spcPts val="0"/>
                        </a:spcAft>
                      </a:pPr>
                      <a:r>
                        <a:rPr lang="en-AU" sz="1100" u="sng" dirty="0" smtClean="0"/>
                        <a:t>Inherent Requirement Statements</a:t>
                      </a:r>
                      <a:endParaRPr lang="en-AU" sz="1200" dirty="0">
                        <a:solidFill>
                          <a:schemeClr val="tx1"/>
                        </a:solidFill>
                        <a:latin typeface="Arial"/>
                        <a:ea typeface="Calibri"/>
                        <a:cs typeface="Times New Roman"/>
                      </a:endParaRPr>
                    </a:p>
                  </a:txBody>
                  <a:tcPr marL="68580" marR="68580" marT="0" marB="0"/>
                </a:tc>
              </a:tr>
              <a:tr h="426958">
                <a:tc>
                  <a:txBody>
                    <a:bodyPr/>
                    <a:lstStyle/>
                    <a:p>
                      <a:pPr>
                        <a:lnSpc>
                          <a:spcPct val="115000"/>
                        </a:lnSpc>
                        <a:spcAft>
                          <a:spcPts val="0"/>
                        </a:spcAft>
                      </a:pPr>
                      <a:r>
                        <a:rPr lang="en-AU" sz="1100" b="1" u="sng" dirty="0"/>
                        <a:t>1</a:t>
                      </a:r>
                      <a:endParaRPr lang="en-AU" sz="1200" b="1" dirty="0">
                        <a:latin typeface="Arial"/>
                        <a:ea typeface="Calibri"/>
                        <a:cs typeface="Times New Roman"/>
                      </a:endParaRPr>
                    </a:p>
                  </a:txBody>
                  <a:tcPr marL="68580" marR="68580" marT="0" marB="0"/>
                </a:tc>
                <a:tc>
                  <a:txBody>
                    <a:bodyPr/>
                    <a:lstStyle/>
                    <a:p>
                      <a:pPr>
                        <a:lnSpc>
                          <a:spcPct val="115000"/>
                        </a:lnSpc>
                        <a:spcAft>
                          <a:spcPts val="0"/>
                        </a:spcAft>
                      </a:pPr>
                      <a:r>
                        <a:rPr lang="en-AU" sz="1100" dirty="0" smtClean="0"/>
                        <a:t>Effective verbal communication, in English, is an essential requirement to provide safe delivery of care.</a:t>
                      </a:r>
                      <a:endParaRPr lang="en-AU" sz="1200" dirty="0">
                        <a:latin typeface="Arial"/>
                        <a:ea typeface="Calibri"/>
                        <a:cs typeface="Times New Roman"/>
                      </a:endParaRPr>
                    </a:p>
                  </a:txBody>
                  <a:tcPr marL="68580" marR="68580" marT="0" marB="0"/>
                </a:tc>
              </a:tr>
              <a:tr h="1422942">
                <a:tc>
                  <a:txBody>
                    <a:bodyPr/>
                    <a:lstStyle/>
                    <a:p>
                      <a:pPr>
                        <a:lnSpc>
                          <a:spcPct val="115000"/>
                        </a:lnSpc>
                        <a:spcAft>
                          <a:spcPts val="0"/>
                        </a:spcAft>
                      </a:pPr>
                      <a:r>
                        <a:rPr lang="en-AU" sz="1100" b="1" u="sng" dirty="0"/>
                        <a:t>2</a:t>
                      </a:r>
                      <a:endParaRPr lang="en-AU" sz="1200" b="1" dirty="0">
                        <a:latin typeface="Arial"/>
                        <a:ea typeface="Calibri"/>
                        <a:cs typeface="Times New Roman"/>
                      </a:endParaRPr>
                    </a:p>
                  </a:txBody>
                  <a:tcPr marL="68580" marR="68580" marT="0" marB="0"/>
                </a:tc>
                <a:tc>
                  <a:txBody>
                    <a:bodyPr/>
                    <a:lstStyle/>
                    <a:p>
                      <a:pPr marL="0" indent="0" algn="l" defTabSz="914400" rtl="0" eaLnBrk="1" latinLnBrk="0" hangingPunct="1">
                        <a:lnSpc>
                          <a:spcPct val="115000"/>
                        </a:lnSpc>
                        <a:spcAft>
                          <a:spcPts val="1000"/>
                        </a:spcAft>
                        <a:buFontTx/>
                        <a:buNone/>
                      </a:pPr>
                      <a:r>
                        <a:rPr lang="en-AU" sz="1100" b="0" i="0" kern="1200" dirty="0" smtClean="0">
                          <a:solidFill>
                            <a:schemeClr val="dk1"/>
                          </a:solidFill>
                          <a:latin typeface="+mn-lt"/>
                          <a:ea typeface="+mn-ea"/>
                          <a:cs typeface="+mn-cs"/>
                        </a:rPr>
                        <a:t>Student Demonstrates:</a:t>
                      </a:r>
                    </a:p>
                    <a:p>
                      <a:pPr marL="171450" lvl="0" indent="-171450" algn="l" defTabSz="914400" rtl="0" eaLnBrk="1" latinLnBrk="0" hangingPunct="1">
                        <a:lnSpc>
                          <a:spcPct val="115000"/>
                        </a:lnSpc>
                        <a:spcAft>
                          <a:spcPts val="0"/>
                        </a:spcAft>
                        <a:buFont typeface="Wingdings" pitchFamily="2" charset="2"/>
                        <a:buChar char="Ø"/>
                      </a:pPr>
                      <a:r>
                        <a:rPr lang="en-AU" sz="1100" kern="1200" dirty="0" smtClean="0">
                          <a:solidFill>
                            <a:schemeClr val="dk1"/>
                          </a:solidFill>
                          <a:latin typeface="+mn-lt"/>
                          <a:ea typeface="+mn-ea"/>
                          <a:cs typeface="+mn-cs"/>
                        </a:rPr>
                        <a:t>Sensitivity to individual and/or cultural differences</a:t>
                      </a:r>
                    </a:p>
                    <a:p>
                      <a:pPr marL="171450" lvl="0" indent="-171450" algn="l" defTabSz="914400" rtl="0" eaLnBrk="1" latinLnBrk="0" hangingPunct="1">
                        <a:lnSpc>
                          <a:spcPct val="115000"/>
                        </a:lnSpc>
                        <a:spcAft>
                          <a:spcPts val="0"/>
                        </a:spcAft>
                        <a:buFont typeface="Wingdings" pitchFamily="2" charset="2"/>
                        <a:buChar char="Ø"/>
                      </a:pPr>
                      <a:r>
                        <a:rPr lang="en-AU" sz="1100" kern="1200" dirty="0" smtClean="0">
                          <a:solidFill>
                            <a:schemeClr val="dk1"/>
                          </a:solidFill>
                          <a:latin typeface="+mn-lt"/>
                          <a:ea typeface="+mn-ea"/>
                          <a:cs typeface="+mn-cs"/>
                        </a:rPr>
                        <a:t>The ability to understand and respond to verbal communication accurately, appropriately and in a timely manner</a:t>
                      </a:r>
                    </a:p>
                    <a:p>
                      <a:pPr marL="171450" lvl="0" indent="-171450" algn="l" defTabSz="914400" rtl="0" eaLnBrk="1" latinLnBrk="0" hangingPunct="1">
                        <a:lnSpc>
                          <a:spcPct val="115000"/>
                        </a:lnSpc>
                        <a:spcAft>
                          <a:spcPts val="0"/>
                        </a:spcAft>
                        <a:buFont typeface="Wingdings" pitchFamily="2" charset="2"/>
                        <a:buChar char="Ø"/>
                      </a:pPr>
                      <a:r>
                        <a:rPr lang="en-AU" sz="1100" kern="1200" dirty="0" smtClean="0">
                          <a:solidFill>
                            <a:schemeClr val="dk1"/>
                          </a:solidFill>
                          <a:latin typeface="+mn-lt"/>
                          <a:ea typeface="+mn-ea"/>
                          <a:cs typeface="+mn-cs"/>
                        </a:rPr>
                        <a:t>The ability to provide clear instructions in the context of the situation</a:t>
                      </a:r>
                    </a:p>
                    <a:p>
                      <a:pPr marL="171450" lvl="0" indent="-171450" algn="l" defTabSz="914400" rtl="0" eaLnBrk="1" latinLnBrk="0" hangingPunct="1">
                        <a:lnSpc>
                          <a:spcPct val="115000"/>
                        </a:lnSpc>
                        <a:spcAft>
                          <a:spcPts val="0"/>
                        </a:spcAft>
                        <a:buFont typeface="Wingdings" pitchFamily="2" charset="2"/>
                        <a:buChar char="Ø"/>
                      </a:pPr>
                      <a:r>
                        <a:rPr lang="en-AU" sz="1100" kern="1200" dirty="0" smtClean="0">
                          <a:solidFill>
                            <a:schemeClr val="dk1"/>
                          </a:solidFill>
                          <a:latin typeface="+mn-lt"/>
                          <a:ea typeface="+mn-ea"/>
                          <a:cs typeface="+mn-cs"/>
                        </a:rPr>
                        <a:t>Timely clear feedback and reporting</a:t>
                      </a:r>
                      <a:endParaRPr lang="en-AU" sz="1100" kern="1200" dirty="0">
                        <a:solidFill>
                          <a:schemeClr val="dk1"/>
                        </a:solidFill>
                        <a:latin typeface="+mn-lt"/>
                        <a:ea typeface="+mn-ea"/>
                        <a:cs typeface="+mn-cs"/>
                      </a:endParaRPr>
                    </a:p>
                  </a:txBody>
                  <a:tcPr marL="68580" marR="68580" marT="0" marB="0"/>
                </a:tc>
              </a:tr>
              <a:tr h="1852433">
                <a:tc>
                  <a:txBody>
                    <a:bodyPr/>
                    <a:lstStyle/>
                    <a:p>
                      <a:pPr>
                        <a:lnSpc>
                          <a:spcPct val="115000"/>
                        </a:lnSpc>
                        <a:spcAft>
                          <a:spcPts val="0"/>
                        </a:spcAft>
                      </a:pPr>
                      <a:r>
                        <a:rPr lang="en-AU" sz="1100" b="1" u="sng" dirty="0"/>
                        <a:t>3</a:t>
                      </a:r>
                      <a:endParaRPr lang="en-AU" sz="1200" b="1" dirty="0">
                        <a:latin typeface="Arial"/>
                        <a:ea typeface="Calibri"/>
                        <a:cs typeface="Times New Roman"/>
                      </a:endParaRPr>
                    </a:p>
                  </a:txBody>
                  <a:tcPr marL="68580" marR="68580" marT="0" marB="0"/>
                </a:tc>
                <a:tc>
                  <a:txBody>
                    <a:bodyPr/>
                    <a:lstStyle/>
                    <a:p>
                      <a:pPr>
                        <a:lnSpc>
                          <a:spcPct val="115000"/>
                        </a:lnSpc>
                        <a:spcAft>
                          <a:spcPts val="1000"/>
                        </a:spcAft>
                      </a:pPr>
                      <a:r>
                        <a:rPr lang="en-AU" sz="1100" b="1" i="0" dirty="0" smtClean="0"/>
                        <a:t>Justification</a:t>
                      </a:r>
                      <a:r>
                        <a:rPr lang="en-AU" sz="1100" b="1" i="0" baseline="0" dirty="0" smtClean="0"/>
                        <a:t> of inherent requirement:</a:t>
                      </a:r>
                      <a:endParaRPr lang="en-AU" sz="1200" b="1" i="0" dirty="0" smtClean="0"/>
                    </a:p>
                    <a:p>
                      <a:pPr marL="171450" lvl="0" indent="-171450">
                        <a:lnSpc>
                          <a:spcPct val="115000"/>
                        </a:lnSpc>
                        <a:spcAft>
                          <a:spcPts val="0"/>
                        </a:spcAft>
                        <a:buFont typeface="Wingdings" pitchFamily="2" charset="2"/>
                        <a:buChar char="Ø"/>
                      </a:pPr>
                      <a:r>
                        <a:rPr lang="en-AU" sz="1100" dirty="0" smtClean="0"/>
                        <a:t>Communicating in a way that displays respect and empathy to others and develops trusting relationships</a:t>
                      </a:r>
                    </a:p>
                    <a:p>
                      <a:pPr marL="171450" lvl="0" indent="-171450">
                        <a:lnSpc>
                          <a:spcPct val="115000"/>
                        </a:lnSpc>
                        <a:spcAft>
                          <a:spcPts val="0"/>
                        </a:spcAft>
                        <a:buFont typeface="Wingdings" pitchFamily="2" charset="2"/>
                        <a:buChar char="Ø"/>
                      </a:pPr>
                      <a:r>
                        <a:rPr lang="en-AU" sz="1100" dirty="0" smtClean="0"/>
                        <a:t>Communication may be restricted to verbal because of physical limitations of the individual (e.g. injury, disease or congenital conditions)</a:t>
                      </a:r>
                      <a:endParaRPr lang="en-AU" sz="1200" dirty="0" smtClean="0"/>
                    </a:p>
                    <a:p>
                      <a:pPr marL="171450" lvl="0" indent="-171450">
                        <a:lnSpc>
                          <a:spcPct val="115000"/>
                        </a:lnSpc>
                        <a:spcAft>
                          <a:spcPts val="0"/>
                        </a:spcAft>
                        <a:buFont typeface="Wingdings" pitchFamily="2" charset="2"/>
                        <a:buChar char="Ø"/>
                      </a:pPr>
                      <a:r>
                        <a:rPr lang="en-AU" sz="1100" dirty="0" smtClean="0"/>
                        <a:t>Speed and interactivity of communication may be critical for individual safety or treatment</a:t>
                      </a:r>
                      <a:endParaRPr lang="en-AU" sz="1200" dirty="0" smtClean="0"/>
                    </a:p>
                    <a:p>
                      <a:pPr marL="171450" lvl="0" indent="-171450">
                        <a:lnSpc>
                          <a:spcPct val="115000"/>
                        </a:lnSpc>
                        <a:spcAft>
                          <a:spcPts val="0"/>
                        </a:spcAft>
                        <a:buFont typeface="Wingdings" pitchFamily="2" charset="2"/>
                        <a:buChar char="Ø"/>
                      </a:pPr>
                      <a:r>
                        <a:rPr lang="en-AU" sz="1100" dirty="0" smtClean="0"/>
                        <a:t>Timely, accurate and effective delivery of instructions is critical to individual safety, treatment and management</a:t>
                      </a:r>
                      <a:endParaRPr lang="en-AU" sz="1200" dirty="0">
                        <a:latin typeface="Arial"/>
                        <a:ea typeface="Calibri"/>
                        <a:cs typeface="Times New Roman"/>
                      </a:endParaRPr>
                    </a:p>
                  </a:txBody>
                  <a:tcPr marL="68580" marR="68580" marT="0" marB="0"/>
                </a:tc>
              </a:tr>
              <a:tr h="637236">
                <a:tc>
                  <a:txBody>
                    <a:bodyPr/>
                    <a:lstStyle/>
                    <a:p>
                      <a:pPr>
                        <a:lnSpc>
                          <a:spcPct val="115000"/>
                        </a:lnSpc>
                        <a:spcAft>
                          <a:spcPts val="0"/>
                        </a:spcAft>
                      </a:pPr>
                      <a:r>
                        <a:rPr lang="en-AU" sz="1100" b="1" u="sng" dirty="0"/>
                        <a:t>4</a:t>
                      </a:r>
                      <a:endParaRPr lang="en-AU" sz="1200" b="1" dirty="0">
                        <a:latin typeface="Arial"/>
                        <a:ea typeface="Calibri"/>
                        <a:cs typeface="Times New Roman"/>
                      </a:endParaRPr>
                    </a:p>
                  </a:txBody>
                  <a:tcPr marL="68580" marR="68580" marT="0" marB="0"/>
                </a:tc>
                <a:tc>
                  <a:txBody>
                    <a:bodyPr/>
                    <a:lstStyle/>
                    <a:p>
                      <a:pPr>
                        <a:lnSpc>
                          <a:spcPct val="115000"/>
                        </a:lnSpc>
                        <a:spcAft>
                          <a:spcPts val="0"/>
                        </a:spcAft>
                      </a:pPr>
                      <a:r>
                        <a:rPr lang="en-AU" sz="1100" b="1" dirty="0" smtClean="0"/>
                        <a:t>Adjustments </a:t>
                      </a:r>
                      <a:r>
                        <a:rPr lang="en-AU" sz="1100" dirty="0" smtClean="0"/>
                        <a:t>for verbal communication need to address effectiveness, speed, clarity and accuracy issues to ensure safety</a:t>
                      </a:r>
                      <a:r>
                        <a:rPr lang="en-AU" sz="1100" baseline="0" dirty="0" smtClean="0"/>
                        <a:t> and appropriate care. Adjustments specific to the individual can be discussed with the campus Disability Advisor.</a:t>
                      </a:r>
                      <a:endParaRPr lang="en-AU" sz="1200" dirty="0">
                        <a:latin typeface="Arial"/>
                        <a:ea typeface="Calibri"/>
                        <a:cs typeface="Times New Roman"/>
                      </a:endParaRPr>
                    </a:p>
                  </a:txBody>
                  <a:tcPr marL="68580" marR="68580" marT="0" marB="0"/>
                </a:tc>
              </a:tr>
              <a:tr h="637236">
                <a:tc>
                  <a:txBody>
                    <a:bodyPr/>
                    <a:lstStyle/>
                    <a:p>
                      <a:pPr>
                        <a:lnSpc>
                          <a:spcPct val="115000"/>
                        </a:lnSpc>
                        <a:spcAft>
                          <a:spcPts val="0"/>
                        </a:spcAft>
                      </a:pPr>
                      <a:r>
                        <a:rPr lang="en-AU" sz="1100" b="1" u="sng" dirty="0"/>
                        <a:t>5</a:t>
                      </a:r>
                      <a:endParaRPr lang="en-AU" sz="1200" b="1" dirty="0">
                        <a:latin typeface="Arial"/>
                        <a:ea typeface="Calibri"/>
                        <a:cs typeface="Times New Roman"/>
                      </a:endParaRPr>
                    </a:p>
                  </a:txBody>
                  <a:tcPr marL="68580" marR="68580" marT="0" marB="0"/>
                </a:tc>
                <a:tc>
                  <a:txBody>
                    <a:bodyPr/>
                    <a:lstStyle/>
                    <a:p>
                      <a:pPr>
                        <a:lnSpc>
                          <a:spcPct val="115000"/>
                        </a:lnSpc>
                        <a:spcAft>
                          <a:spcPts val="0"/>
                        </a:spcAft>
                      </a:pPr>
                      <a:r>
                        <a:rPr lang="en-AU" sz="1100" b="1" dirty="0" smtClean="0"/>
                        <a:t>Exemplars:</a:t>
                      </a:r>
                      <a:endParaRPr lang="en-AU" sz="1200" b="1" dirty="0" smtClean="0"/>
                    </a:p>
                    <a:p>
                      <a:pPr marL="171450" indent="-171450">
                        <a:lnSpc>
                          <a:spcPct val="115000"/>
                        </a:lnSpc>
                        <a:spcAft>
                          <a:spcPts val="0"/>
                        </a:spcAft>
                        <a:buFont typeface="Wingdings" pitchFamily="2" charset="2"/>
                        <a:buChar char="Ø"/>
                      </a:pPr>
                      <a:r>
                        <a:rPr lang="en-AU" sz="1100" dirty="0" smtClean="0"/>
                        <a:t>Participating in tutorial discussions,</a:t>
                      </a:r>
                      <a:r>
                        <a:rPr lang="en-AU" sz="1100" baseline="0" dirty="0" smtClean="0"/>
                        <a:t> simulation and clinical discussions</a:t>
                      </a:r>
                      <a:endParaRPr lang="en-AU" sz="1200" baseline="0" dirty="0" smtClean="0"/>
                    </a:p>
                    <a:p>
                      <a:pPr marL="171450" indent="-171450">
                        <a:lnSpc>
                          <a:spcPct val="115000"/>
                        </a:lnSpc>
                        <a:spcAft>
                          <a:spcPts val="0"/>
                        </a:spcAft>
                        <a:buFont typeface="Wingdings" pitchFamily="2" charset="2"/>
                        <a:buChar char="Ø"/>
                      </a:pPr>
                      <a:r>
                        <a:rPr lang="en-AU" sz="1100" dirty="0" smtClean="0"/>
                        <a:t>Responding appropriately to a care request in the clinical environment</a:t>
                      </a:r>
                      <a:endParaRPr lang="en-AU" sz="1200" dirty="0">
                        <a:latin typeface="Arial"/>
                        <a:ea typeface="Times New Roman"/>
                      </a:endParaRPr>
                    </a:p>
                  </a:txBody>
                  <a:tcPr marL="68580" marR="68580" marT="0" marB="0"/>
                </a:tc>
              </a:tr>
            </a:tbl>
          </a:graphicData>
        </a:graphic>
      </p:graphicFrame>
      <p:sp>
        <p:nvSpPr>
          <p:cNvPr id="11" name="TextBox 10"/>
          <p:cNvSpPr txBox="1"/>
          <p:nvPr/>
        </p:nvSpPr>
        <p:spPr>
          <a:xfrm>
            <a:off x="-605881" y="143013"/>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rPr>
              <a:t>Example: </a:t>
            </a:r>
            <a:r>
              <a:rPr lang="en-AU"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ea typeface="+mj-ea"/>
                <a:cs typeface="+mj-cs"/>
              </a:rPr>
              <a:t>UWS BN IR</a:t>
            </a:r>
            <a:endParaRPr lang="en-A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07504" y="6597352"/>
            <a:ext cx="1656184" cy="513348"/>
          </a:xfrm>
          <a:prstGeom prst="rect">
            <a:avLst/>
          </a:prstGeom>
          <a:noFill/>
        </p:spPr>
        <p:txBody>
          <a:bodyPr wrap="square" rtlCol="0">
            <a:spAutoFit/>
          </a:bodyPr>
          <a:lstStyle/>
          <a:p>
            <a:endParaRPr lang="en-AU" dirty="0"/>
          </a:p>
        </p:txBody>
      </p:sp>
      <p:sp>
        <p:nvSpPr>
          <p:cNvPr id="6" name="TextBox 5"/>
          <p:cNvSpPr txBox="1"/>
          <p:nvPr/>
        </p:nvSpPr>
        <p:spPr>
          <a:xfrm>
            <a:off x="121298" y="6309441"/>
            <a:ext cx="343364" cy="369332"/>
          </a:xfrm>
          <a:prstGeom prst="rect">
            <a:avLst/>
          </a:prstGeom>
          <a:noFill/>
        </p:spPr>
        <p:txBody>
          <a:bodyPr wrap="none" rtlCol="0">
            <a:spAutoFit/>
          </a:bodyPr>
          <a:lstStyle/>
          <a:p>
            <a:r>
              <a:rPr lang="en-AU" dirty="0"/>
              <a:t>A</a:t>
            </a:r>
          </a:p>
        </p:txBody>
      </p:sp>
    </p:spTree>
    <p:extLst>
      <p:ext uri="{BB962C8B-B14F-4D97-AF65-F5344CB8AC3E}">
        <p14:creationId xmlns:p14="http://schemas.microsoft.com/office/powerpoint/2010/main" val="38819287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24"/>
            <a:ext cx="8229600" cy="1143000"/>
          </a:xfrm>
        </p:spPr>
        <p:txBody>
          <a:bodyPr/>
          <a:lstStyle/>
          <a:p>
            <a:r>
              <a:rPr lang="en-AU" dirty="0" smtClean="0">
                <a:solidFill>
                  <a:schemeClr val="accent4"/>
                </a:solidFill>
              </a:rPr>
              <a:t>Purpose </a:t>
            </a:r>
            <a:endParaRPr lang="en-AU" dirty="0">
              <a:solidFill>
                <a:schemeClr val="accent4"/>
              </a:solidFill>
            </a:endParaRPr>
          </a:p>
        </p:txBody>
      </p:sp>
      <p:sp>
        <p:nvSpPr>
          <p:cNvPr id="3" name="Content Placeholder 2"/>
          <p:cNvSpPr>
            <a:spLocks noGrp="1"/>
          </p:cNvSpPr>
          <p:nvPr>
            <p:ph idx="1"/>
          </p:nvPr>
        </p:nvSpPr>
        <p:spPr>
          <a:xfrm>
            <a:off x="457200" y="1273324"/>
            <a:ext cx="8229600" cy="4733968"/>
          </a:xfrm>
        </p:spPr>
        <p:txBody>
          <a:bodyPr>
            <a:normAutofit/>
          </a:bodyPr>
          <a:lstStyle/>
          <a:p>
            <a:pPr marL="109728" indent="0">
              <a:buNone/>
            </a:pPr>
            <a:r>
              <a:rPr lang="en-AU" sz="1800" dirty="0" smtClean="0"/>
              <a:t>To:</a:t>
            </a:r>
          </a:p>
          <a:p>
            <a:pPr marL="109728" indent="0">
              <a:buNone/>
            </a:pPr>
            <a:endParaRPr lang="en-AU" sz="1800" dirty="0"/>
          </a:p>
          <a:p>
            <a:pPr marL="109728" indent="0">
              <a:buNone/>
            </a:pPr>
            <a:endParaRPr lang="en-AU" sz="1800" dirty="0" smtClean="0"/>
          </a:p>
          <a:p>
            <a:pPr marL="109728" indent="0">
              <a:buNone/>
            </a:pPr>
            <a:endParaRPr lang="en-AU" sz="1800" dirty="0"/>
          </a:p>
          <a:p>
            <a:pPr marL="109728" indent="0">
              <a:buNone/>
            </a:pPr>
            <a:r>
              <a:rPr lang="en-AU" sz="1800" dirty="0" smtClean="0"/>
              <a:t>Create a shared understanding of inherent requirements among staff to facilitate best practice in managing students.</a:t>
            </a:r>
          </a:p>
          <a:p>
            <a:pPr marL="109728" indent="0">
              <a:buNone/>
            </a:pPr>
            <a:endParaRPr lang="en-AU" sz="1800" dirty="0"/>
          </a:p>
          <a:p>
            <a:pPr marL="109728" indent="0">
              <a:buNone/>
            </a:pPr>
            <a:endParaRPr lang="en-AU" sz="1800" dirty="0" smtClean="0"/>
          </a:p>
          <a:p>
            <a:pPr marL="109728" indent="0">
              <a:buNone/>
            </a:pPr>
            <a:endParaRPr lang="en-AU" sz="1800" dirty="0"/>
          </a:p>
          <a:p>
            <a:pPr marL="109728" indent="0">
              <a:buNone/>
            </a:pPr>
            <a:r>
              <a:rPr lang="en-AU" sz="1800" dirty="0" smtClean="0"/>
              <a:t>   </a:t>
            </a:r>
          </a:p>
          <a:p>
            <a:endParaRPr lang="en-AU" dirty="0"/>
          </a:p>
        </p:txBody>
      </p:sp>
      <p:sp>
        <p:nvSpPr>
          <p:cNvPr id="4" name="TextBox 3"/>
          <p:cNvSpPr txBox="1"/>
          <p:nvPr/>
        </p:nvSpPr>
        <p:spPr>
          <a:xfrm>
            <a:off x="261257" y="6270171"/>
            <a:ext cx="821094"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3678680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68313" y="1352939"/>
            <a:ext cx="8229600" cy="5316422"/>
          </a:xfrm>
        </p:spPr>
        <p:txBody>
          <a:bodyPr/>
          <a:lstStyle/>
          <a:p>
            <a:pPr>
              <a:buFont typeface="Wingdings" pitchFamily="2" charset="2"/>
              <a:buChar char="q"/>
            </a:pPr>
            <a:r>
              <a:rPr lang="en-AU" sz="2400" dirty="0" smtClean="0">
                <a:ln w="1905"/>
                <a:effectLst>
                  <a:innerShdw blurRad="69850" dist="43180" dir="5400000">
                    <a:srgbClr val="000000">
                      <a:alpha val="65000"/>
                    </a:srgbClr>
                  </a:innerShdw>
                </a:effectLst>
              </a:rPr>
              <a:t>Ethical Behaviour</a:t>
            </a:r>
          </a:p>
          <a:p>
            <a:pPr>
              <a:buFont typeface="Wingdings" pitchFamily="2" charset="2"/>
              <a:buChar char="q"/>
            </a:pPr>
            <a:r>
              <a:rPr lang="en-AU" sz="2400" dirty="0" smtClean="0">
                <a:ln w="1905"/>
                <a:effectLst>
                  <a:innerShdw blurRad="69850" dist="43180" dir="5400000">
                    <a:srgbClr val="000000">
                      <a:alpha val="65000"/>
                    </a:srgbClr>
                  </a:innerShdw>
                </a:effectLst>
              </a:rPr>
              <a:t>Behavioural Stability</a:t>
            </a:r>
          </a:p>
          <a:p>
            <a:pPr>
              <a:buFont typeface="Wingdings" pitchFamily="2" charset="2"/>
              <a:buChar char="q"/>
            </a:pPr>
            <a:r>
              <a:rPr lang="en-AU" sz="2400" dirty="0" smtClean="0">
                <a:ln w="1905"/>
                <a:effectLst>
                  <a:innerShdw blurRad="69850" dist="43180" dir="5400000">
                    <a:srgbClr val="000000">
                      <a:alpha val="65000"/>
                    </a:srgbClr>
                  </a:innerShdw>
                </a:effectLst>
              </a:rPr>
              <a:t>Legal</a:t>
            </a:r>
          </a:p>
          <a:p>
            <a:pPr>
              <a:buFont typeface="Wingdings" pitchFamily="2" charset="2"/>
              <a:buChar char="q"/>
            </a:pPr>
            <a:r>
              <a:rPr lang="en-AU" sz="2400" dirty="0" smtClean="0">
                <a:ln w="1905"/>
                <a:effectLst>
                  <a:innerShdw blurRad="69850" dist="43180" dir="5400000">
                    <a:srgbClr val="000000">
                      <a:alpha val="65000"/>
                    </a:srgbClr>
                  </a:innerShdw>
                </a:effectLst>
              </a:rPr>
              <a:t>Communication (Verbal, Non-Verbal, Written)</a:t>
            </a:r>
          </a:p>
          <a:p>
            <a:pPr>
              <a:buFont typeface="Wingdings" pitchFamily="2" charset="2"/>
              <a:buChar char="q"/>
            </a:pPr>
            <a:r>
              <a:rPr lang="en-AU" sz="2400" dirty="0" smtClean="0">
                <a:ln w="1905"/>
                <a:effectLst>
                  <a:innerShdw blurRad="69850" dist="43180" dir="5400000">
                    <a:srgbClr val="000000">
                      <a:alpha val="65000"/>
                    </a:srgbClr>
                  </a:innerShdw>
                </a:effectLst>
              </a:rPr>
              <a:t>Cognition (Knowledge and Cognitive skills, Literacy &amp; Numeracy)</a:t>
            </a:r>
          </a:p>
          <a:p>
            <a:pPr>
              <a:buFont typeface="Wingdings" pitchFamily="2" charset="2"/>
              <a:buChar char="q"/>
            </a:pPr>
            <a:r>
              <a:rPr lang="en-AU" sz="2400" dirty="0" smtClean="0">
                <a:ln w="1905"/>
                <a:effectLst>
                  <a:innerShdw blurRad="69850" dist="43180" dir="5400000">
                    <a:srgbClr val="000000">
                      <a:alpha val="65000"/>
                    </a:srgbClr>
                  </a:innerShdw>
                </a:effectLst>
              </a:rPr>
              <a:t>Sensory Abilities (Auditory, Visual, Tactile)</a:t>
            </a:r>
          </a:p>
          <a:p>
            <a:pPr>
              <a:buFont typeface="Wingdings" pitchFamily="2" charset="2"/>
              <a:buChar char="q"/>
            </a:pPr>
            <a:r>
              <a:rPr lang="en-AU" sz="2400" dirty="0" smtClean="0">
                <a:ln w="1905"/>
                <a:effectLst>
                  <a:innerShdw blurRad="69850" dist="43180" dir="5400000">
                    <a:srgbClr val="000000">
                      <a:alpha val="65000"/>
                    </a:srgbClr>
                  </a:innerShdw>
                </a:effectLst>
              </a:rPr>
              <a:t>Strength and Mobility (Gross &amp; Fine Motor)</a:t>
            </a:r>
          </a:p>
          <a:p>
            <a:pPr>
              <a:buFont typeface="Wingdings" pitchFamily="2" charset="2"/>
              <a:buChar char="q"/>
            </a:pPr>
            <a:r>
              <a:rPr lang="en-AU" sz="2400" dirty="0" smtClean="0">
                <a:ln w="1905"/>
                <a:effectLst>
                  <a:innerShdw blurRad="69850" dist="43180" dir="5400000">
                    <a:srgbClr val="000000">
                      <a:alpha val="65000"/>
                    </a:srgbClr>
                  </a:innerShdw>
                </a:effectLst>
              </a:rPr>
              <a:t>Sustainable Performance</a:t>
            </a:r>
            <a:endParaRPr lang="en-AU" sz="2400"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a:buFontTx/>
              <a:buNone/>
            </a:pPr>
            <a:endParaRPr lang="en-AU" sz="2400" dirty="0" smtClean="0"/>
          </a:p>
        </p:txBody>
      </p:sp>
      <p:sp>
        <p:nvSpPr>
          <p:cNvPr id="16386" name="Title 1"/>
          <p:cNvSpPr>
            <a:spLocks noGrp="1"/>
          </p:cNvSpPr>
          <p:nvPr>
            <p:ph type="title"/>
          </p:nvPr>
        </p:nvSpPr>
        <p:spPr>
          <a:xfrm>
            <a:off x="0" y="333062"/>
            <a:ext cx="8086352" cy="86409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AU" sz="3200" b="1" dirty="0" smtClean="0">
                <a:ln w="11430"/>
                <a:solidFill>
                  <a:srgbClr val="002060"/>
                </a:solidFill>
                <a:effectLst>
                  <a:outerShdw blurRad="50800" dist="39000" dir="5460000" algn="tl">
                    <a:srgbClr val="000000">
                      <a:alpha val="38000"/>
                    </a:srgbClr>
                  </a:outerShdw>
                </a:effectLst>
              </a:rPr>
              <a:t>Domains identified in the UWS</a:t>
            </a:r>
            <a:br>
              <a:rPr lang="en-AU" sz="3200" b="1" dirty="0" smtClean="0">
                <a:ln w="11430"/>
                <a:solidFill>
                  <a:srgbClr val="002060"/>
                </a:solidFill>
                <a:effectLst>
                  <a:outerShdw blurRad="50800" dist="39000" dir="5460000" algn="tl">
                    <a:srgbClr val="000000">
                      <a:alpha val="38000"/>
                    </a:srgbClr>
                  </a:outerShdw>
                </a:effectLst>
              </a:rPr>
            </a:br>
            <a:r>
              <a:rPr lang="en-AU" sz="3200" b="1" dirty="0" smtClean="0">
                <a:ln w="11430"/>
                <a:solidFill>
                  <a:srgbClr val="002060"/>
                </a:solidFill>
                <a:effectLst>
                  <a:outerShdw blurRad="50800" dist="39000" dir="5460000" algn="tl">
                    <a:srgbClr val="000000">
                      <a:alpha val="38000"/>
                    </a:srgbClr>
                  </a:outerShdw>
                </a:effectLst>
              </a:rPr>
              <a:t>Bachelor of Nursing course </a:t>
            </a:r>
          </a:p>
        </p:txBody>
      </p:sp>
      <p:sp>
        <p:nvSpPr>
          <p:cNvPr id="2" name="TextBox 1"/>
          <p:cNvSpPr txBox="1"/>
          <p:nvPr/>
        </p:nvSpPr>
        <p:spPr>
          <a:xfrm>
            <a:off x="323528" y="6381328"/>
            <a:ext cx="1296144"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878540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90261"/>
            <a:ext cx="8229600" cy="4991067"/>
          </a:xfrm>
        </p:spPr>
        <p:txBody>
          <a:bodyPr>
            <a:normAutofit/>
          </a:bodyPr>
          <a:lstStyle/>
          <a:p>
            <a:pPr>
              <a:buFont typeface="Wingdings" panose="05000000000000000000" pitchFamily="2" charset="2"/>
              <a:buChar char="q"/>
            </a:pPr>
            <a:r>
              <a:rPr lang="en-AU" sz="2800" dirty="0" smtClean="0"/>
              <a:t>Informed </a:t>
            </a:r>
            <a:r>
              <a:rPr lang="en-AU" sz="2800" dirty="0"/>
              <a:t>decision-making </a:t>
            </a:r>
            <a:endParaRPr lang="en-AU" sz="2800" dirty="0" smtClean="0"/>
          </a:p>
          <a:p>
            <a:pPr>
              <a:buFont typeface="Wingdings" panose="05000000000000000000" pitchFamily="2" charset="2"/>
              <a:buChar char="q"/>
            </a:pPr>
            <a:r>
              <a:rPr lang="en-AU" sz="2800" dirty="0" smtClean="0"/>
              <a:t>Timely </a:t>
            </a:r>
            <a:r>
              <a:rPr lang="en-AU" sz="2800" dirty="0"/>
              <a:t>advice</a:t>
            </a:r>
          </a:p>
          <a:p>
            <a:pPr>
              <a:buFont typeface="Wingdings" panose="05000000000000000000" pitchFamily="2" charset="2"/>
              <a:buChar char="q"/>
            </a:pPr>
            <a:r>
              <a:rPr lang="en-AU" sz="2800" dirty="0" smtClean="0"/>
              <a:t>Appropriate </a:t>
            </a:r>
            <a:r>
              <a:rPr lang="en-AU" sz="2800" dirty="0"/>
              <a:t>adjustments</a:t>
            </a:r>
          </a:p>
          <a:p>
            <a:pPr>
              <a:buFont typeface="Wingdings" panose="05000000000000000000" pitchFamily="2" charset="2"/>
              <a:buChar char="q"/>
            </a:pPr>
            <a:r>
              <a:rPr lang="en-AU" sz="2800" dirty="0" smtClean="0"/>
              <a:t>Reduces ‘emotive’ conversations</a:t>
            </a:r>
          </a:p>
          <a:p>
            <a:pPr>
              <a:buFont typeface="Wingdings" panose="05000000000000000000" pitchFamily="2" charset="2"/>
              <a:buChar char="q"/>
            </a:pPr>
            <a:r>
              <a:rPr lang="en-AU" sz="2800" dirty="0" smtClean="0"/>
              <a:t>Timely implementation of adjustments</a:t>
            </a:r>
          </a:p>
          <a:p>
            <a:pPr>
              <a:buFont typeface="Wingdings" panose="05000000000000000000" pitchFamily="2" charset="2"/>
              <a:buChar char="q"/>
            </a:pPr>
            <a:r>
              <a:rPr lang="en-AU" sz="2800" dirty="0" smtClean="0"/>
              <a:t>Improves access and participation</a:t>
            </a:r>
            <a:endParaRPr lang="en-AU" sz="2800" dirty="0"/>
          </a:p>
          <a:p>
            <a:pPr>
              <a:buFont typeface="Wingdings" panose="05000000000000000000" pitchFamily="2" charset="2"/>
              <a:buChar char="q"/>
            </a:pPr>
            <a:r>
              <a:rPr lang="en-AU" sz="2800" dirty="0" smtClean="0"/>
              <a:t>Transparent</a:t>
            </a:r>
            <a:r>
              <a:rPr lang="en-AU" sz="2800" dirty="0"/>
              <a:t> </a:t>
            </a:r>
            <a:r>
              <a:rPr lang="en-AU" sz="2800" dirty="0" smtClean="0"/>
              <a:t>process of decision making</a:t>
            </a:r>
            <a:endParaRPr lang="en-AU" sz="2800" dirty="0"/>
          </a:p>
        </p:txBody>
      </p:sp>
      <p:sp>
        <p:nvSpPr>
          <p:cNvPr id="2" name="Title 1"/>
          <p:cNvSpPr>
            <a:spLocks noGrp="1"/>
          </p:cNvSpPr>
          <p:nvPr>
            <p:ph type="title"/>
          </p:nvPr>
        </p:nvSpPr>
        <p:spPr>
          <a:xfrm>
            <a:off x="-587829" y="239756"/>
            <a:ext cx="8229600" cy="1008112"/>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AU" sz="3600" dirty="0" smtClean="0">
                <a:ln w="11430"/>
                <a:solidFill>
                  <a:srgbClr val="002060"/>
                </a:solidFill>
                <a:effectLst>
                  <a:outerShdw blurRad="50800" dist="39000" dir="5460000" algn="tl">
                    <a:srgbClr val="000000">
                      <a:alpha val="38000"/>
                    </a:srgbClr>
                  </a:outerShdw>
                </a:effectLst>
              </a:rPr>
              <a:t>Benefits: Potential and  </a:t>
            </a:r>
            <a:br>
              <a:rPr lang="en-AU" sz="3600" dirty="0" smtClean="0">
                <a:ln w="11430"/>
                <a:solidFill>
                  <a:srgbClr val="002060"/>
                </a:solidFill>
                <a:effectLst>
                  <a:outerShdw blurRad="50800" dist="39000" dir="5460000" algn="tl">
                    <a:srgbClr val="000000">
                      <a:alpha val="38000"/>
                    </a:srgbClr>
                  </a:outerShdw>
                </a:effectLst>
              </a:rPr>
            </a:br>
            <a:r>
              <a:rPr lang="en-AU" sz="3600" dirty="0">
                <a:ln w="11430"/>
                <a:solidFill>
                  <a:srgbClr val="002060"/>
                </a:solidFill>
                <a:effectLst>
                  <a:outerShdw blurRad="50800" dist="39000" dir="5460000" algn="tl">
                    <a:srgbClr val="000000">
                      <a:alpha val="38000"/>
                    </a:srgbClr>
                  </a:outerShdw>
                </a:effectLst>
              </a:rPr>
              <a:t>Continuing Students</a:t>
            </a:r>
          </a:p>
        </p:txBody>
      </p:sp>
      <p:sp>
        <p:nvSpPr>
          <p:cNvPr id="4" name="TextBox 3"/>
          <p:cNvSpPr txBox="1"/>
          <p:nvPr/>
        </p:nvSpPr>
        <p:spPr>
          <a:xfrm>
            <a:off x="251520" y="6309320"/>
            <a:ext cx="1296144" cy="369332"/>
          </a:xfrm>
          <a:prstGeom prst="rect">
            <a:avLst/>
          </a:prstGeom>
          <a:noFill/>
        </p:spPr>
        <p:txBody>
          <a:bodyPr wrap="square" rtlCol="0">
            <a:spAutoFit/>
          </a:bodyPr>
          <a:lstStyle/>
          <a:p>
            <a:r>
              <a:rPr lang="en-AU" dirty="0" smtClean="0"/>
              <a:t>Carolyn</a:t>
            </a:r>
            <a:endParaRPr lang="en-AU" dirty="0"/>
          </a:p>
        </p:txBody>
      </p:sp>
    </p:spTree>
    <p:extLst>
      <p:ext uri="{BB962C8B-B14F-4D97-AF65-F5344CB8AC3E}">
        <p14:creationId xmlns:p14="http://schemas.microsoft.com/office/powerpoint/2010/main" val="28359834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029" y="1211762"/>
            <a:ext cx="8208912" cy="4248472"/>
          </a:xfrm>
        </p:spPr>
        <p:txBody>
          <a:bodyPr>
            <a:normAutofit lnSpcReduction="10000"/>
          </a:bodyPr>
          <a:lstStyle/>
          <a:p>
            <a:pPr>
              <a:buFont typeface="Wingdings" panose="05000000000000000000" pitchFamily="2" charset="2"/>
              <a:buChar char="q"/>
            </a:pPr>
            <a:r>
              <a:rPr lang="en-AU" sz="2800" dirty="0"/>
              <a:t>Risk management strategy </a:t>
            </a:r>
            <a:endParaRPr lang="en-AU" sz="2800" dirty="0" smtClean="0"/>
          </a:p>
          <a:p>
            <a:pPr>
              <a:buFont typeface="Wingdings" panose="05000000000000000000" pitchFamily="2" charset="2"/>
              <a:buChar char="q"/>
            </a:pPr>
            <a:r>
              <a:rPr lang="en-AU" sz="2800" dirty="0" smtClean="0"/>
              <a:t>Consistent implementation</a:t>
            </a:r>
          </a:p>
          <a:p>
            <a:pPr>
              <a:buFont typeface="Wingdings" panose="05000000000000000000" pitchFamily="2" charset="2"/>
              <a:buChar char="q"/>
            </a:pPr>
            <a:r>
              <a:rPr lang="en-AU" sz="2800" dirty="0" smtClean="0"/>
              <a:t>Constructive </a:t>
            </a:r>
            <a:r>
              <a:rPr lang="en-AU" sz="2800" dirty="0"/>
              <a:t>dialogue </a:t>
            </a:r>
            <a:endParaRPr lang="en-AU" sz="2800" dirty="0" smtClean="0"/>
          </a:p>
          <a:p>
            <a:pPr>
              <a:buFont typeface="Wingdings" panose="05000000000000000000" pitchFamily="2" charset="2"/>
              <a:buChar char="q"/>
            </a:pPr>
            <a:r>
              <a:rPr lang="en-AU" sz="2800" dirty="0" smtClean="0"/>
              <a:t>Differentiates between compulsory and  inherent</a:t>
            </a:r>
            <a:endParaRPr lang="en-AU" sz="2800" dirty="0"/>
          </a:p>
          <a:p>
            <a:pPr>
              <a:buFont typeface="Wingdings" panose="05000000000000000000" pitchFamily="2" charset="2"/>
              <a:buChar char="q"/>
            </a:pPr>
            <a:r>
              <a:rPr lang="en-AU" sz="2800" dirty="0" smtClean="0"/>
              <a:t>Supports adjustments and course progression</a:t>
            </a:r>
          </a:p>
          <a:p>
            <a:pPr>
              <a:buFont typeface="Wingdings" panose="05000000000000000000" pitchFamily="2" charset="2"/>
              <a:buChar char="q"/>
            </a:pPr>
            <a:r>
              <a:rPr lang="en-AU" sz="2800" dirty="0" smtClean="0"/>
              <a:t>Supports academic integrity of the course</a:t>
            </a:r>
          </a:p>
          <a:p>
            <a:pPr>
              <a:buFont typeface="Wingdings" panose="05000000000000000000" pitchFamily="2" charset="2"/>
              <a:buChar char="q"/>
            </a:pPr>
            <a:r>
              <a:rPr lang="en-AU" sz="2800" dirty="0" smtClean="0"/>
              <a:t>Transparent process and audit of decision making</a:t>
            </a:r>
            <a:endParaRPr lang="en-AU" sz="2800" dirty="0"/>
          </a:p>
        </p:txBody>
      </p:sp>
      <p:sp>
        <p:nvSpPr>
          <p:cNvPr id="2" name="Title 1"/>
          <p:cNvSpPr>
            <a:spLocks noGrp="1"/>
          </p:cNvSpPr>
          <p:nvPr>
            <p:ph type="title"/>
          </p:nvPr>
        </p:nvSpPr>
        <p:spPr>
          <a:xfrm>
            <a:off x="-774440" y="258417"/>
            <a:ext cx="9143999" cy="576064"/>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AU" sz="3200" dirty="0">
                <a:ln w="11430"/>
                <a:solidFill>
                  <a:srgbClr val="002060"/>
                </a:solidFill>
                <a:effectLst>
                  <a:outerShdw blurRad="50800" dist="39000" dir="5460000" algn="tl">
                    <a:srgbClr val="000000">
                      <a:alpha val="38000"/>
                    </a:srgbClr>
                  </a:outerShdw>
                </a:effectLst>
              </a:rPr>
              <a:t>Benefits: Academics</a:t>
            </a:r>
          </a:p>
        </p:txBody>
      </p:sp>
      <p:sp>
        <p:nvSpPr>
          <p:cNvPr id="4" name="TextBox 3"/>
          <p:cNvSpPr txBox="1"/>
          <p:nvPr/>
        </p:nvSpPr>
        <p:spPr>
          <a:xfrm>
            <a:off x="179512" y="6381328"/>
            <a:ext cx="1512168" cy="369332"/>
          </a:xfrm>
          <a:prstGeom prst="rect">
            <a:avLst/>
          </a:prstGeom>
          <a:noFill/>
        </p:spPr>
        <p:txBody>
          <a:bodyPr wrap="square" rtlCol="0">
            <a:spAutoFit/>
          </a:bodyPr>
          <a:lstStyle/>
          <a:p>
            <a:r>
              <a:rPr lang="en-AU" dirty="0" smtClean="0"/>
              <a:t>Carolyn</a:t>
            </a:r>
            <a:endParaRPr lang="en-AU" dirty="0"/>
          </a:p>
        </p:txBody>
      </p:sp>
    </p:spTree>
    <p:extLst>
      <p:ext uri="{BB962C8B-B14F-4D97-AF65-F5344CB8AC3E}">
        <p14:creationId xmlns:p14="http://schemas.microsoft.com/office/powerpoint/2010/main" val="5215123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71" y="1283770"/>
            <a:ext cx="8964488" cy="3888432"/>
          </a:xfrm>
        </p:spPr>
        <p:txBody>
          <a:bodyPr>
            <a:normAutofit/>
          </a:bodyPr>
          <a:lstStyle/>
          <a:p>
            <a:pPr>
              <a:buFont typeface="Wingdings" panose="05000000000000000000" pitchFamily="2" charset="2"/>
              <a:buChar char="q"/>
            </a:pPr>
            <a:r>
              <a:rPr lang="en-AU" sz="2500" dirty="0"/>
              <a:t>Risk </a:t>
            </a:r>
            <a:r>
              <a:rPr lang="en-AU" sz="2500" dirty="0" smtClean="0"/>
              <a:t>management strategy </a:t>
            </a:r>
          </a:p>
          <a:p>
            <a:pPr>
              <a:buFont typeface="Wingdings" panose="05000000000000000000" pitchFamily="2" charset="2"/>
              <a:buChar char="q"/>
            </a:pPr>
            <a:r>
              <a:rPr lang="en-AU" sz="2500" dirty="0" smtClean="0"/>
              <a:t>Informs Reasonable Adjustments</a:t>
            </a:r>
            <a:endParaRPr lang="en-AU" sz="2500" dirty="0"/>
          </a:p>
          <a:p>
            <a:pPr>
              <a:buFont typeface="Wingdings" panose="05000000000000000000" pitchFamily="2" charset="2"/>
              <a:buChar char="q"/>
            </a:pPr>
            <a:r>
              <a:rPr lang="en-AU" sz="2500" dirty="0" smtClean="0"/>
              <a:t>Sound advice </a:t>
            </a:r>
            <a:r>
              <a:rPr lang="en-AU" sz="2500" dirty="0"/>
              <a:t>to students</a:t>
            </a:r>
          </a:p>
          <a:p>
            <a:pPr>
              <a:buFont typeface="Wingdings" panose="05000000000000000000" pitchFamily="2" charset="2"/>
              <a:buChar char="q"/>
            </a:pPr>
            <a:r>
              <a:rPr lang="en-AU" sz="2500" dirty="0" smtClean="0"/>
              <a:t>Improved communication</a:t>
            </a:r>
            <a:endParaRPr lang="en-AU" sz="2500" dirty="0"/>
          </a:p>
          <a:p>
            <a:pPr lvl="0">
              <a:buFont typeface="Wingdings" panose="05000000000000000000" pitchFamily="2" charset="2"/>
              <a:buChar char="q"/>
            </a:pPr>
            <a:r>
              <a:rPr lang="en-AU" sz="2500" dirty="0"/>
              <a:t>Differentiates between compulsory and inherent</a:t>
            </a:r>
          </a:p>
          <a:p>
            <a:pPr>
              <a:buFont typeface="Wingdings" panose="05000000000000000000" pitchFamily="2" charset="2"/>
              <a:buChar char="q"/>
            </a:pPr>
            <a:r>
              <a:rPr lang="en-AU" sz="2500" dirty="0"/>
              <a:t>Supports adjustment process</a:t>
            </a:r>
          </a:p>
          <a:p>
            <a:pPr>
              <a:buFont typeface="Wingdings" panose="05000000000000000000" pitchFamily="2" charset="2"/>
              <a:buChar char="q"/>
            </a:pPr>
            <a:r>
              <a:rPr lang="en-AU" sz="2500" dirty="0" smtClean="0"/>
              <a:t>Enhances </a:t>
            </a:r>
            <a:r>
              <a:rPr lang="en-AU" sz="2500" dirty="0"/>
              <a:t>working relationships with academics </a:t>
            </a:r>
            <a:r>
              <a:rPr lang="en-AU" sz="2500" dirty="0" smtClean="0"/>
              <a:t>&amp; students</a:t>
            </a:r>
            <a:endParaRPr lang="en-AU" sz="2500" dirty="0"/>
          </a:p>
        </p:txBody>
      </p:sp>
      <p:sp>
        <p:nvSpPr>
          <p:cNvPr id="2" name="Title 1"/>
          <p:cNvSpPr>
            <a:spLocks noGrp="1"/>
          </p:cNvSpPr>
          <p:nvPr>
            <p:ph type="title"/>
          </p:nvPr>
        </p:nvSpPr>
        <p:spPr>
          <a:xfrm>
            <a:off x="-1017037" y="270385"/>
            <a:ext cx="9144000" cy="8636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AU" sz="3200" dirty="0">
                <a:ln w="11430"/>
                <a:solidFill>
                  <a:srgbClr val="002060"/>
                </a:solidFill>
                <a:effectLst>
                  <a:outerShdw blurRad="50800" dist="39000" dir="5460000" algn="tl">
                    <a:srgbClr val="000000">
                      <a:alpha val="38000"/>
                    </a:srgbClr>
                  </a:outerShdw>
                </a:effectLst>
              </a:rPr>
              <a:t>Benefits: Disability</a:t>
            </a:r>
            <a:r>
              <a:rPr lang="en-AU"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AU" sz="3200" dirty="0">
                <a:ln w="11430"/>
                <a:solidFill>
                  <a:srgbClr val="002060"/>
                </a:solidFill>
                <a:effectLst>
                  <a:outerShdw blurRad="50800" dist="39000" dir="5460000" algn="tl">
                    <a:srgbClr val="000000">
                      <a:alpha val="38000"/>
                    </a:srgbClr>
                  </a:outerShdw>
                </a:effectLst>
              </a:rPr>
              <a:t>Staff</a:t>
            </a:r>
          </a:p>
        </p:txBody>
      </p:sp>
      <p:sp>
        <p:nvSpPr>
          <p:cNvPr id="5" name="TextBox 4"/>
          <p:cNvSpPr txBox="1"/>
          <p:nvPr/>
        </p:nvSpPr>
        <p:spPr>
          <a:xfrm>
            <a:off x="319471" y="6354147"/>
            <a:ext cx="343002" cy="373224"/>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34534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6474"/>
            <a:ext cx="8360229" cy="4423902"/>
          </a:xfrm>
        </p:spPr>
        <p:txBody>
          <a:bodyPr>
            <a:normAutofit/>
          </a:bodyPr>
          <a:lstStyle/>
          <a:p>
            <a:r>
              <a:rPr lang="en-AU" sz="2400" dirty="0" smtClean="0"/>
              <a:t>IRs Pilot Project provides Inherent Requirements adopted from WSU for the following courses:</a:t>
            </a:r>
          </a:p>
          <a:p>
            <a:pPr lvl="2"/>
            <a:r>
              <a:rPr lang="en-AU" sz="1800" dirty="0" smtClean="0"/>
              <a:t>Nursing</a:t>
            </a:r>
          </a:p>
          <a:p>
            <a:pPr lvl="2"/>
            <a:r>
              <a:rPr lang="en-AU" sz="1800" dirty="0" smtClean="0"/>
              <a:t>Midwifery</a:t>
            </a:r>
          </a:p>
          <a:p>
            <a:pPr lvl="2"/>
            <a:r>
              <a:rPr lang="en-AU" sz="1800" dirty="0" smtClean="0"/>
              <a:t>Paramedicine</a:t>
            </a:r>
          </a:p>
          <a:p>
            <a:pPr lvl="2"/>
            <a:r>
              <a:rPr lang="en-AU" sz="1800" dirty="0" smtClean="0"/>
              <a:t>Physiotherapy</a:t>
            </a:r>
          </a:p>
          <a:p>
            <a:pPr lvl="2"/>
            <a:r>
              <a:rPr lang="en-AU" sz="1800" dirty="0" smtClean="0"/>
              <a:t>Occupational Therapy</a:t>
            </a:r>
          </a:p>
          <a:p>
            <a:pPr lvl="2"/>
            <a:r>
              <a:rPr lang="en-AU" sz="1800" dirty="0" smtClean="0"/>
              <a:t>Social Work</a:t>
            </a:r>
          </a:p>
          <a:p>
            <a:pPr marL="630936" lvl="2" indent="0">
              <a:buNone/>
            </a:pPr>
            <a:endParaRPr lang="en-AU" sz="2400" dirty="0"/>
          </a:p>
          <a:p>
            <a:pPr marL="360000" lvl="2" indent="0">
              <a:buNone/>
            </a:pPr>
            <a:r>
              <a:rPr lang="en-AU" sz="2400" dirty="0" smtClean="0"/>
              <a:t>Once the IRs Pilot Project is evaluated and reviewed and endorsed by ACU Inherent Requirements will be implemented for further courses in ACU.</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a:p>
        </p:txBody>
      </p:sp>
      <p:sp>
        <p:nvSpPr>
          <p:cNvPr id="4" name="Title 3"/>
          <p:cNvSpPr>
            <a:spLocks noGrp="1"/>
          </p:cNvSpPr>
          <p:nvPr>
            <p:ph type="title"/>
          </p:nvPr>
        </p:nvSpPr>
        <p:spPr>
          <a:xfrm>
            <a:off x="395536" y="3473"/>
            <a:ext cx="8229600" cy="1143000"/>
          </a:xfrm>
        </p:spPr>
        <p:txBody>
          <a:bodyPr/>
          <a:lstStyle/>
          <a:p>
            <a:r>
              <a:rPr lang="en-AU" dirty="0" smtClean="0">
                <a:solidFill>
                  <a:schemeClr val="accent4"/>
                </a:solidFill>
              </a:rPr>
              <a:t>Implementation at ACU</a:t>
            </a:r>
            <a:endParaRPr lang="en-AU" dirty="0">
              <a:solidFill>
                <a:schemeClr val="accent4"/>
              </a:solidFill>
            </a:endParaRPr>
          </a:p>
        </p:txBody>
      </p:sp>
    </p:spTree>
    <p:extLst>
      <p:ext uri="{BB962C8B-B14F-4D97-AF65-F5344CB8AC3E}">
        <p14:creationId xmlns:p14="http://schemas.microsoft.com/office/powerpoint/2010/main" val="276051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821" y="3105835"/>
            <a:ext cx="8276252" cy="369332"/>
          </a:xfrm>
          <a:prstGeom prst="rect">
            <a:avLst/>
          </a:prstGeom>
        </p:spPr>
        <p:txBody>
          <a:bodyPr wrap="square">
            <a:spAutoFit/>
          </a:bodyPr>
          <a:lstStyle/>
          <a:p>
            <a:pPr marL="109728" indent="0">
              <a:buNone/>
            </a:pPr>
            <a:r>
              <a:rPr lang="en-AU" u="sng" dirty="0">
                <a:hlinkClick r:id="rId2"/>
              </a:rPr>
              <a:t>http://www.acu.edu.au/study_at_acu/courses/inherent_requirements</a:t>
            </a:r>
            <a:endParaRPr lang="en-AU" u="sng" dirty="0"/>
          </a:p>
        </p:txBody>
      </p:sp>
    </p:spTree>
    <p:extLst>
      <p:ext uri="{BB962C8B-B14F-4D97-AF65-F5344CB8AC3E}">
        <p14:creationId xmlns:p14="http://schemas.microsoft.com/office/powerpoint/2010/main" val="306334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48" y="451760"/>
            <a:ext cx="5185786" cy="4987987"/>
          </a:xfrm>
          <a:prstGeom prst="rect">
            <a:avLst/>
          </a:prstGeom>
        </p:spPr>
      </p:pic>
    </p:spTree>
    <p:extLst>
      <p:ext uri="{BB962C8B-B14F-4D97-AF65-F5344CB8AC3E}">
        <p14:creationId xmlns:p14="http://schemas.microsoft.com/office/powerpoint/2010/main" val="1772422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225" y="162316"/>
            <a:ext cx="5677693" cy="5544324"/>
          </a:xfrm>
          <a:prstGeom prst="rect">
            <a:avLst/>
          </a:prstGeom>
        </p:spPr>
      </p:pic>
    </p:spTree>
    <p:extLst>
      <p:ext uri="{BB962C8B-B14F-4D97-AF65-F5344CB8AC3E}">
        <p14:creationId xmlns:p14="http://schemas.microsoft.com/office/powerpoint/2010/main" val="102736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168752"/>
            <a:ext cx="8229600" cy="4525963"/>
          </a:xfrm>
        </p:spPr>
        <p:txBody>
          <a:bodyPr>
            <a:normAutofit lnSpcReduction="10000"/>
          </a:bodyPr>
          <a:lstStyle/>
          <a:p>
            <a:pPr marL="109728" indent="0">
              <a:spcBef>
                <a:spcPts val="0"/>
              </a:spcBef>
              <a:buNone/>
            </a:pPr>
            <a:r>
              <a:rPr lang="en-AU" dirty="0" smtClean="0"/>
              <a:t>To determine the usefulness of the Inherent Requirements framework to FHS, Disability Services staff and students the following evaluation will occur:</a:t>
            </a:r>
          </a:p>
          <a:p>
            <a:pPr>
              <a:spcBef>
                <a:spcPts val="0"/>
              </a:spcBef>
            </a:pPr>
            <a:endParaRPr lang="en-AU" dirty="0"/>
          </a:p>
          <a:p>
            <a:pPr>
              <a:spcBef>
                <a:spcPts val="0"/>
              </a:spcBef>
            </a:pPr>
            <a:r>
              <a:rPr lang="en-AU" sz="2400" dirty="0" smtClean="0"/>
              <a:t>Data will be collected during first semester.</a:t>
            </a:r>
          </a:p>
          <a:p>
            <a:endParaRPr lang="en-AU" sz="2400" dirty="0" smtClean="0"/>
          </a:p>
          <a:p>
            <a:r>
              <a:rPr lang="en-AU" sz="2400" dirty="0" smtClean="0"/>
              <a:t>Feedback from Disability Services and Academic Staff will be sought.</a:t>
            </a:r>
          </a:p>
          <a:p>
            <a:pPr marL="109728" indent="0">
              <a:buNone/>
            </a:pPr>
            <a:endParaRPr lang="en-AU" sz="2400" dirty="0"/>
          </a:p>
          <a:p>
            <a:r>
              <a:rPr lang="en-AU" sz="2400" dirty="0" smtClean="0"/>
              <a:t>Selected Students will be interviewed.</a:t>
            </a:r>
            <a:endParaRPr lang="en-AU"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28</a:t>
            </a:fld>
            <a:endParaRPr lang="en-US"/>
          </a:p>
        </p:txBody>
      </p:sp>
      <p:sp>
        <p:nvSpPr>
          <p:cNvPr id="4" name="Title 3"/>
          <p:cNvSpPr>
            <a:spLocks noGrp="1"/>
          </p:cNvSpPr>
          <p:nvPr>
            <p:ph type="title"/>
          </p:nvPr>
        </p:nvSpPr>
        <p:spPr>
          <a:xfrm>
            <a:off x="251520" y="0"/>
            <a:ext cx="8229600" cy="1143000"/>
          </a:xfrm>
        </p:spPr>
        <p:txBody>
          <a:bodyPr/>
          <a:lstStyle/>
          <a:p>
            <a:r>
              <a:rPr lang="en-AU" dirty="0" smtClean="0">
                <a:solidFill>
                  <a:schemeClr val="accent4"/>
                </a:solidFill>
              </a:rPr>
              <a:t>Evaluation</a:t>
            </a:r>
            <a:endParaRPr lang="en-AU" dirty="0">
              <a:solidFill>
                <a:schemeClr val="accent4"/>
              </a:solidFill>
            </a:endParaRPr>
          </a:p>
        </p:txBody>
      </p:sp>
    </p:spTree>
    <p:extLst>
      <p:ext uri="{BB962C8B-B14F-4D97-AF65-F5344CB8AC3E}">
        <p14:creationId xmlns:p14="http://schemas.microsoft.com/office/powerpoint/2010/main" val="313897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400" dirty="0" smtClean="0"/>
              <a:t>Information on web site: </a:t>
            </a:r>
            <a:endParaRPr lang="en-AU" sz="1600" u="sng" dirty="0"/>
          </a:p>
          <a:p>
            <a:pPr marL="109728" indent="0">
              <a:buNone/>
            </a:pPr>
            <a:r>
              <a:rPr lang="en-AU" sz="1600" u="sng" dirty="0" smtClean="0">
                <a:hlinkClick r:id="rId3"/>
              </a:rPr>
              <a:t>http</a:t>
            </a:r>
            <a:r>
              <a:rPr lang="en-AU" sz="1600" u="sng" dirty="0">
                <a:hlinkClick r:id="rId3"/>
              </a:rPr>
              <a:t>://</a:t>
            </a:r>
            <a:r>
              <a:rPr lang="en-AU" sz="1600" u="sng" dirty="0" smtClean="0">
                <a:hlinkClick r:id="rId3"/>
              </a:rPr>
              <a:t>www.acu.edu.au/study_at_acu/courses/inherent_requirements</a:t>
            </a:r>
            <a:endParaRPr lang="en-AU" sz="1600" u="sng" dirty="0" smtClean="0"/>
          </a:p>
          <a:p>
            <a:pPr marL="109728" indent="0">
              <a:buNone/>
            </a:pPr>
            <a:endParaRPr lang="en-AU" dirty="0" smtClean="0"/>
          </a:p>
          <a:p>
            <a:r>
              <a:rPr lang="en-AU" sz="2400" dirty="0" smtClean="0"/>
              <a:t>FAQs access via web site</a:t>
            </a:r>
          </a:p>
          <a:p>
            <a:pPr marL="109728" indent="0">
              <a:buNone/>
            </a:pPr>
            <a:endParaRPr lang="en-AU" dirty="0" smtClean="0"/>
          </a:p>
          <a:p>
            <a:r>
              <a:rPr lang="en-AU" sz="2400" dirty="0" smtClean="0"/>
              <a:t>Disability </a:t>
            </a:r>
            <a:r>
              <a:rPr lang="en-AU" sz="2400" dirty="0"/>
              <a:t>S</a:t>
            </a:r>
            <a:r>
              <a:rPr lang="en-AU" sz="2400" dirty="0" smtClean="0"/>
              <a:t>ervices Manager – Carolyn Toonen</a:t>
            </a:r>
          </a:p>
          <a:p>
            <a:pPr marL="109728" indent="0">
              <a:buNone/>
            </a:pPr>
            <a:endParaRPr lang="en-AU" dirty="0" smtClean="0"/>
          </a:p>
          <a:p>
            <a:r>
              <a:rPr lang="en-AU" sz="2400" dirty="0" smtClean="0"/>
              <a:t>IR Working party member – A/Professor Amanda Johnson </a:t>
            </a:r>
          </a:p>
          <a:p>
            <a:endParaRPr lang="en-US" dirty="0"/>
          </a:p>
        </p:txBody>
      </p:sp>
      <p:sp>
        <p:nvSpPr>
          <p:cNvPr id="3" name="Title 2"/>
          <p:cNvSpPr>
            <a:spLocks noGrp="1"/>
          </p:cNvSpPr>
          <p:nvPr>
            <p:ph type="title"/>
          </p:nvPr>
        </p:nvSpPr>
        <p:spPr/>
        <p:txBody>
          <a:bodyPr/>
          <a:lstStyle/>
          <a:p>
            <a:r>
              <a:rPr lang="en-AU" dirty="0" smtClean="0">
                <a:solidFill>
                  <a:schemeClr val="accent4"/>
                </a:solidFill>
              </a:rPr>
              <a:t>Resources</a:t>
            </a:r>
            <a:endParaRPr lang="en-US" dirty="0"/>
          </a:p>
        </p:txBody>
      </p:sp>
    </p:spTree>
    <p:extLst>
      <p:ext uri="{BB962C8B-B14F-4D97-AF65-F5344CB8AC3E}">
        <p14:creationId xmlns:p14="http://schemas.microsoft.com/office/powerpoint/2010/main" val="108333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1200" dirty="0" smtClean="0"/>
              <a:t>Inherent Requirements: What are they? and What they are not?</a:t>
            </a:r>
            <a:endParaRPr lang="en-AU" sz="1200" dirty="0"/>
          </a:p>
          <a:p>
            <a:endParaRPr lang="en-AU" sz="1200" dirty="0"/>
          </a:p>
          <a:p>
            <a:r>
              <a:rPr lang="en-AU" sz="1200" dirty="0"/>
              <a:t>Context</a:t>
            </a:r>
          </a:p>
          <a:p>
            <a:endParaRPr lang="en-AU" sz="1200" dirty="0"/>
          </a:p>
          <a:p>
            <a:r>
              <a:rPr lang="en-AU" sz="1200" dirty="0"/>
              <a:t>Key Definitions</a:t>
            </a:r>
          </a:p>
          <a:p>
            <a:endParaRPr lang="en-AU" sz="1200" dirty="0"/>
          </a:p>
          <a:p>
            <a:r>
              <a:rPr lang="en-AU" sz="1200" dirty="0" smtClean="0"/>
              <a:t>Students </a:t>
            </a:r>
            <a:r>
              <a:rPr lang="en-AU" sz="1200" dirty="0"/>
              <a:t>with </a:t>
            </a:r>
            <a:r>
              <a:rPr lang="en-AU" sz="1200" dirty="0" smtClean="0"/>
              <a:t>Disabilities – ACU Snapshot</a:t>
            </a:r>
            <a:endParaRPr lang="en-AU" sz="1200" dirty="0"/>
          </a:p>
          <a:p>
            <a:endParaRPr lang="en-AU" sz="1200" dirty="0"/>
          </a:p>
          <a:p>
            <a:r>
              <a:rPr lang="en-AU" sz="1200" dirty="0"/>
              <a:t>Reasonable </a:t>
            </a:r>
            <a:r>
              <a:rPr lang="en-AU" sz="1200" dirty="0" smtClean="0"/>
              <a:t>Adjustments</a:t>
            </a:r>
          </a:p>
          <a:p>
            <a:pPr marL="109728" indent="0">
              <a:buNone/>
            </a:pPr>
            <a:endParaRPr lang="en-AU" sz="1200" dirty="0"/>
          </a:p>
          <a:p>
            <a:r>
              <a:rPr lang="en-AU" sz="1200" dirty="0" smtClean="0"/>
              <a:t>Conceptualisation </a:t>
            </a:r>
            <a:r>
              <a:rPr lang="en-AU" sz="1200" dirty="0"/>
              <a:t>of IRs - Why and How they were </a:t>
            </a:r>
            <a:r>
              <a:rPr lang="en-AU" sz="1200" dirty="0" smtClean="0"/>
              <a:t>developed</a:t>
            </a:r>
          </a:p>
          <a:p>
            <a:endParaRPr lang="en-AU" sz="1200" dirty="0"/>
          </a:p>
          <a:p>
            <a:r>
              <a:rPr lang="en-AU" sz="1200" dirty="0"/>
              <a:t>Benefits – to Academics, Students and Disability </a:t>
            </a:r>
            <a:r>
              <a:rPr lang="en-AU" sz="1200" dirty="0" smtClean="0"/>
              <a:t>Advisers</a:t>
            </a:r>
          </a:p>
          <a:p>
            <a:endParaRPr lang="en-AU" sz="1200" dirty="0"/>
          </a:p>
          <a:p>
            <a:r>
              <a:rPr lang="en-AU" sz="1200" dirty="0" smtClean="0"/>
              <a:t>Implementation of Pilot Project at ACU</a:t>
            </a:r>
          </a:p>
          <a:p>
            <a:endParaRPr lang="en-AU" sz="1200" dirty="0"/>
          </a:p>
          <a:p>
            <a:r>
              <a:rPr lang="en-AU" sz="1200" dirty="0" smtClean="0"/>
              <a:t>Questions</a:t>
            </a:r>
            <a:endParaRPr lang="en-AU" sz="1200" dirty="0"/>
          </a:p>
          <a:p>
            <a:endParaRPr lang="en-AU" dirty="0"/>
          </a:p>
        </p:txBody>
      </p:sp>
      <p:sp>
        <p:nvSpPr>
          <p:cNvPr id="3" name="Title 2"/>
          <p:cNvSpPr>
            <a:spLocks noGrp="1"/>
          </p:cNvSpPr>
          <p:nvPr>
            <p:ph type="title"/>
          </p:nvPr>
        </p:nvSpPr>
        <p:spPr/>
        <p:txBody>
          <a:bodyPr/>
          <a:lstStyle/>
          <a:p>
            <a:r>
              <a:rPr lang="en-AU" dirty="0" smtClean="0">
                <a:solidFill>
                  <a:schemeClr val="accent4"/>
                </a:solidFill>
              </a:rPr>
              <a:t>Key Areas</a:t>
            </a:r>
            <a:endParaRPr lang="en-AU" dirty="0">
              <a:solidFill>
                <a:schemeClr val="accent4"/>
              </a:solidFill>
            </a:endParaRPr>
          </a:p>
        </p:txBody>
      </p:sp>
      <p:sp>
        <p:nvSpPr>
          <p:cNvPr id="4" name="TextBox 3"/>
          <p:cNvSpPr txBox="1"/>
          <p:nvPr/>
        </p:nvSpPr>
        <p:spPr>
          <a:xfrm>
            <a:off x="279918" y="6410131"/>
            <a:ext cx="793102" cy="373224"/>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1813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 calcmode="lin" valueType="num">
                                      <p:cBhvr additive="base">
                                        <p:cTn id="4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 calcmode="lin" valueType="num">
                                      <p:cBhvr additive="base">
                                        <p:cTn id="55"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813" y="1915416"/>
            <a:ext cx="7056784" cy="492443"/>
          </a:xfrm>
          <a:prstGeom prst="rect">
            <a:avLst/>
          </a:prstGeom>
        </p:spPr>
        <p:txBody>
          <a:bodyPr wrap="square">
            <a:spAutoFit/>
          </a:bodyPr>
          <a:lstStyle/>
          <a:p>
            <a:pPr eaLnBrk="0" hangingPunct="0">
              <a:spcBef>
                <a:spcPct val="30000"/>
              </a:spcBef>
            </a:pPr>
            <a:r>
              <a:rPr lang="en-AU" sz="1200" dirty="0">
                <a:solidFill>
                  <a:srgbClr val="000000"/>
                </a:solidFill>
              </a:rPr>
              <a:t/>
            </a:r>
            <a:br>
              <a:rPr lang="en-AU" sz="1200" dirty="0">
                <a:solidFill>
                  <a:srgbClr val="000000"/>
                </a:solidFill>
              </a:rPr>
            </a:br>
            <a:endParaRPr lang="en-AU" sz="1400" b="1" dirty="0">
              <a:solidFill>
                <a:srgbClr val="000000"/>
              </a:solidFill>
            </a:endParaRPr>
          </a:p>
        </p:txBody>
      </p:sp>
      <p:sp>
        <p:nvSpPr>
          <p:cNvPr id="6" name="Rectangle 5"/>
          <p:cNvSpPr/>
          <p:nvPr/>
        </p:nvSpPr>
        <p:spPr>
          <a:xfrm>
            <a:off x="-961403" y="365438"/>
            <a:ext cx="9144000" cy="51090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80000"/>
              </a:lnSpc>
              <a:spcBef>
                <a:spcPct val="20000"/>
              </a:spcBef>
              <a:spcAft>
                <a:spcPts val="300"/>
              </a:spcAft>
              <a:buClr>
                <a:schemeClr val="accent6">
                  <a:lumMod val="75000"/>
                </a:schemeClr>
              </a:buClr>
              <a:buSzPct val="130000"/>
            </a:pPr>
            <a:r>
              <a:rPr lang="en-US" sz="2800" b="1" dirty="0" smtClean="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rPr>
              <a:t> </a:t>
            </a:r>
            <a:r>
              <a:rPr lang="en-US" sz="3200" b="1" dirty="0">
                <a:ln w="11430"/>
                <a:solidFill>
                  <a:srgbClr val="002060"/>
                </a:solidFill>
                <a:effectLst>
                  <a:outerShdw blurRad="50800" dist="39000" dir="5460000" algn="tl">
                    <a:srgbClr val="000000">
                      <a:alpha val="38000"/>
                    </a:srgbClr>
                  </a:outerShdw>
                </a:effectLst>
                <a:latin typeface="+mj-lt"/>
                <a:ea typeface="+mj-ea"/>
                <a:cs typeface="+mj-cs"/>
              </a:rPr>
              <a:t>UWS Courses with published IRs</a:t>
            </a:r>
          </a:p>
        </p:txBody>
      </p:sp>
      <p:graphicFrame>
        <p:nvGraphicFramePr>
          <p:cNvPr id="5" name="Table 4"/>
          <p:cNvGraphicFramePr>
            <a:graphicFrameLocks noGrp="1"/>
          </p:cNvGraphicFramePr>
          <p:nvPr>
            <p:extLst>
              <p:ext uri="{D42A27DB-BD31-4B8C-83A1-F6EECF244321}">
                <p14:modId xmlns:p14="http://schemas.microsoft.com/office/powerpoint/2010/main" val="2042695062"/>
              </p:ext>
            </p:extLst>
          </p:nvPr>
        </p:nvGraphicFramePr>
        <p:xfrm>
          <a:off x="251520" y="1306286"/>
          <a:ext cx="8640960" cy="4189445"/>
        </p:xfrm>
        <a:graphic>
          <a:graphicData uri="http://schemas.openxmlformats.org/drawingml/2006/table">
            <a:tbl>
              <a:tblPr firstRow="1" bandRow="1">
                <a:tableStyleId>{93296810-A885-4BE3-A3E7-6D5BEEA58F35}</a:tableStyleId>
              </a:tblPr>
              <a:tblGrid>
                <a:gridCol w="4320480"/>
                <a:gridCol w="4320480"/>
              </a:tblGrid>
              <a:tr h="4189445">
                <a:tc>
                  <a:txBody>
                    <a:bodyPr/>
                    <a:lstStyle/>
                    <a:p>
                      <a:pPr marL="285750" indent="-285750">
                        <a:lnSpc>
                          <a:spcPct val="100000"/>
                        </a:lnSpc>
                        <a:buFont typeface="Wingdings" panose="05000000000000000000" pitchFamily="2" charset="2"/>
                        <a:buChar char="§"/>
                      </a:pPr>
                      <a:r>
                        <a:rPr lang="en-AU" baseline="0" dirty="0" smtClean="0"/>
                        <a:t>Accounting courses</a:t>
                      </a:r>
                    </a:p>
                    <a:p>
                      <a:pPr marL="285750" indent="-285750">
                        <a:lnSpc>
                          <a:spcPct val="100000"/>
                        </a:lnSpc>
                        <a:buFont typeface="Wingdings" panose="05000000000000000000" pitchFamily="2" charset="2"/>
                        <a:buChar char="§"/>
                      </a:pPr>
                      <a:r>
                        <a:rPr lang="en-AU" baseline="0" dirty="0" smtClean="0"/>
                        <a:t>Bachelor of Applied Leadership and Critical   Thinking</a:t>
                      </a:r>
                    </a:p>
                    <a:p>
                      <a:pPr marL="285750" indent="-285750">
                        <a:lnSpc>
                          <a:spcPct val="100000"/>
                        </a:lnSpc>
                        <a:buFont typeface="Wingdings" panose="05000000000000000000" pitchFamily="2" charset="2"/>
                        <a:buChar char="§"/>
                      </a:pPr>
                      <a:r>
                        <a:rPr lang="en-AU" baseline="0" dirty="0" smtClean="0"/>
                        <a:t>Bachelor of Community Welfare</a:t>
                      </a:r>
                    </a:p>
                    <a:p>
                      <a:pPr marL="285750" indent="-285750">
                        <a:lnSpc>
                          <a:spcPct val="100000"/>
                        </a:lnSpc>
                        <a:buFont typeface="Wingdings" panose="05000000000000000000" pitchFamily="2" charset="2"/>
                        <a:buChar char="§"/>
                      </a:pPr>
                      <a:r>
                        <a:rPr lang="en-AU" baseline="0" dirty="0" smtClean="0"/>
                        <a:t>Bachelor of Criminal and Community Justice</a:t>
                      </a:r>
                    </a:p>
                    <a:p>
                      <a:pPr marL="285750" indent="-285750">
                        <a:lnSpc>
                          <a:spcPct val="100000"/>
                        </a:lnSpc>
                        <a:buFont typeface="Wingdings" panose="05000000000000000000" pitchFamily="2" charset="2"/>
                        <a:buChar char="§"/>
                      </a:pPr>
                      <a:r>
                        <a:rPr lang="en-AU" baseline="0" dirty="0" smtClean="0"/>
                        <a:t>Education and Teaching courses</a:t>
                      </a:r>
                    </a:p>
                    <a:p>
                      <a:pPr marL="285750" indent="-285750">
                        <a:lnSpc>
                          <a:spcPct val="100000"/>
                        </a:lnSpc>
                        <a:buFont typeface="Wingdings" panose="05000000000000000000" pitchFamily="2" charset="2"/>
                        <a:buChar char="§"/>
                      </a:pPr>
                      <a:r>
                        <a:rPr lang="en-AU" baseline="0" dirty="0" smtClean="0"/>
                        <a:t>Engineering courses</a:t>
                      </a:r>
                    </a:p>
                    <a:p>
                      <a:pPr marL="285750" indent="-285750">
                        <a:lnSpc>
                          <a:spcPct val="100000"/>
                        </a:lnSpc>
                        <a:buFont typeface="Wingdings" panose="05000000000000000000" pitchFamily="2" charset="2"/>
                        <a:buChar char="§"/>
                      </a:pPr>
                      <a:r>
                        <a:rPr lang="en-AU" baseline="0" dirty="0" smtClean="0"/>
                        <a:t>Interpreting and Translation courses</a:t>
                      </a:r>
                    </a:p>
                    <a:p>
                      <a:pPr marL="285750" indent="-285750">
                        <a:lnSpc>
                          <a:spcPct val="100000"/>
                        </a:lnSpc>
                        <a:buFont typeface="Wingdings" panose="05000000000000000000" pitchFamily="2" charset="2"/>
                        <a:buChar char="§"/>
                      </a:pPr>
                      <a:r>
                        <a:rPr lang="en-AU" baseline="0" dirty="0" smtClean="0"/>
                        <a:t>Language courses</a:t>
                      </a:r>
                    </a:p>
                    <a:p>
                      <a:pPr marL="285750" indent="-285750">
                        <a:lnSpc>
                          <a:spcPct val="100000"/>
                        </a:lnSpc>
                        <a:buFont typeface="Wingdings" panose="05000000000000000000" pitchFamily="2" charset="2"/>
                        <a:buChar char="§"/>
                      </a:pPr>
                      <a:r>
                        <a:rPr lang="en-AU" baseline="0" dirty="0" smtClean="0"/>
                        <a:t>Law courses</a:t>
                      </a:r>
                    </a:p>
                    <a:p>
                      <a:pPr marL="285750" indent="-285750">
                        <a:lnSpc>
                          <a:spcPct val="100000"/>
                        </a:lnSpc>
                        <a:buFont typeface="Wingdings" panose="05000000000000000000" pitchFamily="2" charset="2"/>
                        <a:buChar char="§"/>
                      </a:pPr>
                      <a:r>
                        <a:rPr lang="en-AU" baseline="0" dirty="0" smtClean="0"/>
                        <a:t>Medicine courses </a:t>
                      </a:r>
                      <a:endParaRPr lang="en-AU" baseline="0" dirty="0">
                        <a:solidFill>
                          <a:schemeClr val="tx1"/>
                        </a:solidFill>
                      </a:endParaRPr>
                    </a:p>
                  </a:txBody>
                  <a:tcPr/>
                </a:tc>
                <a:tc>
                  <a:txBody>
                    <a:bodyPr/>
                    <a:lstStyle/>
                    <a:p>
                      <a:pPr marL="285750" indent="-285750">
                        <a:lnSpc>
                          <a:spcPct val="100000"/>
                        </a:lnSpc>
                        <a:buFont typeface="Arial" panose="020B0604020202020204" pitchFamily="34" charset="0"/>
                        <a:buChar char="•"/>
                      </a:pPr>
                      <a:r>
                        <a:rPr lang="en-AU" baseline="0" dirty="0" smtClean="0"/>
                        <a:t>Midwifery (undergraduate) course </a:t>
                      </a:r>
                    </a:p>
                    <a:p>
                      <a:pPr marL="285750" indent="-285750">
                        <a:lnSpc>
                          <a:spcPct val="100000"/>
                        </a:lnSpc>
                        <a:buFont typeface="Arial" panose="020B0604020202020204" pitchFamily="34" charset="0"/>
                        <a:buChar char="•"/>
                      </a:pPr>
                      <a:r>
                        <a:rPr lang="en-AU" baseline="0" dirty="0" smtClean="0"/>
                        <a:t>Nursing (undergraduate) courses </a:t>
                      </a:r>
                    </a:p>
                    <a:p>
                      <a:pPr marL="285750" indent="-285750">
                        <a:lnSpc>
                          <a:spcPct val="100000"/>
                        </a:lnSpc>
                        <a:buFont typeface="Arial" panose="020B0604020202020204" pitchFamily="34" charset="0"/>
                        <a:buChar char="•"/>
                      </a:pPr>
                      <a:r>
                        <a:rPr lang="en-AU" baseline="0" dirty="0" smtClean="0"/>
                        <a:t>Nursing and Midwifery (postgraduate) courses</a:t>
                      </a:r>
                    </a:p>
                    <a:p>
                      <a:pPr marL="285750" indent="-285750">
                        <a:lnSpc>
                          <a:spcPct val="100000"/>
                        </a:lnSpc>
                        <a:buFont typeface="Arial" panose="020B0604020202020204" pitchFamily="34" charset="0"/>
                        <a:buChar char="•"/>
                      </a:pPr>
                      <a:r>
                        <a:rPr lang="en-AU" baseline="0" dirty="0" smtClean="0"/>
                        <a:t>Occupational Therapy courses</a:t>
                      </a:r>
                    </a:p>
                    <a:p>
                      <a:pPr marL="285750" indent="-285750">
                        <a:lnSpc>
                          <a:spcPct val="100000"/>
                        </a:lnSpc>
                        <a:buFont typeface="Arial" panose="020B0604020202020204" pitchFamily="34" charset="0"/>
                        <a:buChar char="•"/>
                      </a:pPr>
                      <a:r>
                        <a:rPr lang="en-AU" baseline="0" dirty="0" smtClean="0"/>
                        <a:t>Bachelor of Paramedicine</a:t>
                      </a:r>
                    </a:p>
                    <a:p>
                      <a:pPr marL="285750" indent="-285750">
                        <a:lnSpc>
                          <a:spcPct val="100000"/>
                        </a:lnSpc>
                        <a:buFont typeface="Arial" panose="020B0604020202020204" pitchFamily="34" charset="0"/>
                        <a:buChar char="•"/>
                      </a:pPr>
                      <a:r>
                        <a:rPr lang="en-AU" baseline="0" dirty="0" smtClean="0"/>
                        <a:t>Physiotherapy courses </a:t>
                      </a:r>
                    </a:p>
                    <a:p>
                      <a:pPr marL="285750" indent="-285750">
                        <a:lnSpc>
                          <a:spcPct val="100000"/>
                        </a:lnSpc>
                        <a:buFont typeface="Arial" panose="020B0604020202020204" pitchFamily="34" charset="0"/>
                        <a:buChar char="•"/>
                      </a:pPr>
                      <a:r>
                        <a:rPr lang="en-AU" baseline="0" dirty="0" smtClean="0"/>
                        <a:t>Master of Psychology (Clinical Psychology) </a:t>
                      </a:r>
                    </a:p>
                    <a:p>
                      <a:pPr marL="285750" indent="-285750">
                        <a:lnSpc>
                          <a:spcPct val="100000"/>
                        </a:lnSpc>
                        <a:buFont typeface="Arial" panose="020B0604020202020204" pitchFamily="34" charset="0"/>
                        <a:buChar char="•"/>
                      </a:pPr>
                      <a:r>
                        <a:rPr lang="en-AU" baseline="0" dirty="0" smtClean="0"/>
                        <a:t>Bachelor of Social Work </a:t>
                      </a:r>
                    </a:p>
                    <a:p>
                      <a:pPr marL="285750" indent="-285750">
                        <a:lnSpc>
                          <a:spcPct val="100000"/>
                        </a:lnSpc>
                        <a:buFont typeface="Arial" panose="020B0604020202020204" pitchFamily="34" charset="0"/>
                        <a:buChar char="•"/>
                      </a:pPr>
                      <a:r>
                        <a:rPr lang="en-AU" baseline="0" dirty="0" smtClean="0"/>
                        <a:t>TESOL courses</a:t>
                      </a:r>
                      <a:endParaRPr lang="en-AU" baseline="0" dirty="0">
                        <a:solidFill>
                          <a:schemeClr val="tx1"/>
                        </a:solidFill>
                      </a:endParaRPr>
                    </a:p>
                  </a:txBody>
                  <a:tcPr/>
                </a:tc>
              </a:tr>
            </a:tbl>
          </a:graphicData>
        </a:graphic>
      </p:graphicFrame>
      <p:sp>
        <p:nvSpPr>
          <p:cNvPr id="2" name="TextBox 1"/>
          <p:cNvSpPr txBox="1"/>
          <p:nvPr/>
        </p:nvSpPr>
        <p:spPr>
          <a:xfrm>
            <a:off x="251520" y="6453336"/>
            <a:ext cx="1440160"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14459167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607624"/>
              </p:ext>
            </p:extLst>
          </p:nvPr>
        </p:nvGraphicFramePr>
        <p:xfrm>
          <a:off x="467544" y="998377"/>
          <a:ext cx="8208912" cy="4432202"/>
        </p:xfrm>
        <a:graphic>
          <a:graphicData uri="http://schemas.openxmlformats.org/drawingml/2006/table">
            <a:tbl>
              <a:tblPr firstRow="1" bandRow="1">
                <a:tableStyleId>{93296810-A885-4BE3-A3E7-6D5BEEA58F35}</a:tableStyleId>
              </a:tblPr>
              <a:tblGrid>
                <a:gridCol w="3436973"/>
                <a:gridCol w="4771939"/>
              </a:tblGrid>
              <a:tr h="729911">
                <a:tc>
                  <a:txBody>
                    <a:bodyPr/>
                    <a:lstStyle/>
                    <a:p>
                      <a:r>
                        <a:rPr lang="en-AU" sz="1600" dirty="0" smtClean="0"/>
                        <a:t>University</a:t>
                      </a:r>
                      <a:endParaRPr lang="en-AU" sz="1600" dirty="0"/>
                    </a:p>
                  </a:txBody>
                  <a:tcPr/>
                </a:tc>
                <a:tc>
                  <a:txBody>
                    <a:bodyPr/>
                    <a:lstStyle/>
                    <a:p>
                      <a:r>
                        <a:rPr lang="en-AU" sz="1600" dirty="0" smtClean="0"/>
                        <a:t>Courses/Programs</a:t>
                      </a:r>
                      <a:endParaRPr lang="en-AU" sz="1600" dirty="0"/>
                    </a:p>
                  </a:txBody>
                  <a:tcPr/>
                </a:tc>
              </a:tr>
              <a:tr h="582006">
                <a:tc>
                  <a:txBody>
                    <a:bodyPr/>
                    <a:lstStyle/>
                    <a:p>
                      <a:pPr marL="0" indent="0">
                        <a:buFont typeface="Wingdings" panose="05000000000000000000" pitchFamily="2" charset="2"/>
                        <a:buNone/>
                      </a:pPr>
                      <a:r>
                        <a:rPr lang="en-AU" sz="1400" b="1" dirty="0" smtClean="0"/>
                        <a:t>Edith Cowan University</a:t>
                      </a:r>
                      <a:r>
                        <a:rPr lang="en-AU" sz="1400" b="1" baseline="0" dirty="0" smtClean="0"/>
                        <a:t> </a:t>
                      </a:r>
                      <a:endParaRPr lang="en-AU" sz="1400" b="1" dirty="0"/>
                    </a:p>
                  </a:txBody>
                  <a:tcPr/>
                </a:tc>
                <a:tc>
                  <a:txBody>
                    <a:bodyPr/>
                    <a:lstStyle/>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U/G</a:t>
                      </a:r>
                      <a:r>
                        <a:rPr lang="en-AU" sz="1400" kern="1200" baseline="0" dirty="0" smtClean="0">
                          <a:solidFill>
                            <a:schemeClr val="dk1"/>
                          </a:solidFill>
                          <a:latin typeface="+mn-lt"/>
                          <a:ea typeface="+mn-ea"/>
                          <a:cs typeface="+mn-cs"/>
                        </a:rPr>
                        <a:t> </a:t>
                      </a:r>
                      <a:r>
                        <a:rPr lang="en-AU" sz="1400" kern="1200" dirty="0" smtClean="0">
                          <a:solidFill>
                            <a:schemeClr val="dk1"/>
                          </a:solidFill>
                          <a:latin typeface="+mn-lt"/>
                          <a:ea typeface="+mn-ea"/>
                          <a:cs typeface="+mn-cs"/>
                        </a:rPr>
                        <a:t>Nursing</a:t>
                      </a:r>
                    </a:p>
                    <a:p>
                      <a:pPr marL="285750" lvl="0" indent="-285750" algn="l" defTabSz="914400" rtl="0" eaLnBrk="1" latinLnBrk="0" hangingPunct="1">
                        <a:lnSpc>
                          <a:spcPct val="115000"/>
                        </a:lnSpc>
                        <a:spcAft>
                          <a:spcPts val="1000"/>
                        </a:spcAft>
                        <a:buFont typeface="Wingdings" panose="05000000000000000000" pitchFamily="2" charset="2"/>
                        <a:buChar char="Ø"/>
                      </a:pPr>
                      <a:r>
                        <a:rPr lang="en-AU" sz="1400" kern="1200" dirty="0" smtClean="0">
                          <a:solidFill>
                            <a:schemeClr val="dk1"/>
                          </a:solidFill>
                          <a:latin typeface="+mn-lt"/>
                          <a:ea typeface="+mn-ea"/>
                          <a:cs typeface="+mn-cs"/>
                        </a:rPr>
                        <a:t>U/G</a:t>
                      </a:r>
                      <a:r>
                        <a:rPr lang="en-AU" sz="1400" kern="1200" baseline="0" dirty="0" smtClean="0">
                          <a:solidFill>
                            <a:schemeClr val="dk1"/>
                          </a:solidFill>
                          <a:latin typeface="+mn-lt"/>
                          <a:ea typeface="+mn-ea"/>
                          <a:cs typeface="+mn-cs"/>
                        </a:rPr>
                        <a:t> </a:t>
                      </a:r>
                      <a:r>
                        <a:rPr lang="en-AU" sz="1400" kern="1200" dirty="0" smtClean="0">
                          <a:solidFill>
                            <a:schemeClr val="dk1"/>
                          </a:solidFill>
                          <a:latin typeface="+mn-lt"/>
                          <a:ea typeface="+mn-ea"/>
                          <a:cs typeface="+mn-cs"/>
                        </a:rPr>
                        <a:t>Midwifery</a:t>
                      </a:r>
                      <a:endParaRPr lang="en-AU" sz="1400" kern="1200" dirty="0">
                        <a:solidFill>
                          <a:schemeClr val="dk1"/>
                        </a:solidFill>
                        <a:latin typeface="+mn-lt"/>
                        <a:ea typeface="+mn-ea"/>
                        <a:cs typeface="+mn-cs"/>
                      </a:endParaRPr>
                    </a:p>
                  </a:txBody>
                  <a:tcPr/>
                </a:tc>
              </a:tr>
              <a:tr h="957780">
                <a:tc>
                  <a:txBody>
                    <a:bodyPr/>
                    <a:lstStyle/>
                    <a:p>
                      <a:pPr marL="0" indent="0">
                        <a:buFont typeface="Wingdings" panose="05000000000000000000" pitchFamily="2" charset="2"/>
                        <a:buNone/>
                      </a:pPr>
                      <a:r>
                        <a:rPr lang="en-AU" sz="1400" b="1" dirty="0" smtClean="0"/>
                        <a:t>University</a:t>
                      </a:r>
                      <a:r>
                        <a:rPr lang="en-AU" sz="1400" b="1" baseline="0" dirty="0" smtClean="0"/>
                        <a:t> of New England</a:t>
                      </a:r>
                      <a:endParaRPr lang="en-AU" sz="1400" b="1" dirty="0"/>
                    </a:p>
                  </a:txBody>
                  <a:tcPr/>
                </a:tc>
                <a:tc>
                  <a:txBody>
                    <a:bodyPr/>
                    <a:lstStyle/>
                    <a:p>
                      <a:pPr marL="285750" indent="-285750">
                        <a:buFont typeface="Wingdings" panose="05000000000000000000" pitchFamily="2" charset="2"/>
                        <a:buChar char="Ø"/>
                      </a:pPr>
                      <a:r>
                        <a:rPr lang="en-AU" sz="1400" dirty="0" smtClean="0"/>
                        <a:t>U/G</a:t>
                      </a:r>
                      <a:r>
                        <a:rPr lang="en-AU" sz="1400" baseline="0" dirty="0" smtClean="0"/>
                        <a:t> </a:t>
                      </a:r>
                      <a:r>
                        <a:rPr lang="en-AU" sz="1400" dirty="0" smtClean="0"/>
                        <a:t>Nursing</a:t>
                      </a:r>
                    </a:p>
                    <a:p>
                      <a:pPr marL="285750" indent="-285750">
                        <a:buFont typeface="Wingdings" panose="05000000000000000000" pitchFamily="2" charset="2"/>
                        <a:buChar char="Ø"/>
                      </a:pPr>
                      <a:r>
                        <a:rPr lang="en-AU" sz="1400" baseline="0" dirty="0" smtClean="0"/>
                        <a:t>P/G Nursing (multiple)</a:t>
                      </a:r>
                    </a:p>
                    <a:p>
                      <a:pPr marL="285750" indent="-285750">
                        <a:buFont typeface="Wingdings" panose="05000000000000000000" pitchFamily="2" charset="2"/>
                        <a:buChar char="Ø"/>
                      </a:pPr>
                      <a:r>
                        <a:rPr lang="en-AU" sz="1400" baseline="0" dirty="0" smtClean="0"/>
                        <a:t>U/G Social Work</a:t>
                      </a:r>
                    </a:p>
                    <a:p>
                      <a:pPr marL="285750" indent="-285750">
                        <a:buFont typeface="Wingdings" panose="05000000000000000000" pitchFamily="2" charset="2"/>
                        <a:buChar char="Ø"/>
                      </a:pPr>
                      <a:r>
                        <a:rPr lang="en-AU" sz="1400" baseline="0" dirty="0" smtClean="0"/>
                        <a:t>UWS IR Web page</a:t>
                      </a:r>
                      <a:endParaRPr lang="en-AU" sz="1400" dirty="0"/>
                    </a:p>
                  </a:txBody>
                  <a:tcPr/>
                </a:tc>
              </a:tr>
              <a:tr h="308961">
                <a:tc>
                  <a:txBody>
                    <a:bodyPr/>
                    <a:lstStyle/>
                    <a:p>
                      <a:pPr marL="0" indent="0">
                        <a:buFont typeface="Wingdings" panose="05000000000000000000" pitchFamily="2" charset="2"/>
                        <a:buNone/>
                      </a:pPr>
                      <a:r>
                        <a:rPr lang="en-AU" sz="1400" b="1" dirty="0" smtClean="0"/>
                        <a:t>University of New South Wales</a:t>
                      </a:r>
                      <a:endParaRPr lang="en-AU" sz="1400" b="1" dirty="0"/>
                    </a:p>
                  </a:txBody>
                  <a:tcPr/>
                </a:tc>
                <a:tc>
                  <a:txBody>
                    <a:bodyPr/>
                    <a:lstStyle/>
                    <a:p>
                      <a:pPr marL="285750" indent="-285750">
                        <a:buFont typeface="Wingdings" panose="05000000000000000000" pitchFamily="2" charset="2"/>
                        <a:buChar char="Ø"/>
                      </a:pPr>
                      <a:r>
                        <a:rPr lang="en-AU" sz="1400" dirty="0" smtClean="0"/>
                        <a:t>Master of Teaching Primary &amp;Secondary </a:t>
                      </a:r>
                      <a:endParaRPr lang="en-AU" sz="1400" dirty="0"/>
                    </a:p>
                  </a:txBody>
                  <a:tcPr/>
                </a:tc>
              </a:tr>
              <a:tr h="1328148">
                <a:tc>
                  <a:txBody>
                    <a:bodyPr/>
                    <a:lstStyle/>
                    <a:p>
                      <a:pPr marL="0" indent="0">
                        <a:buFont typeface="Wingdings" panose="05000000000000000000" pitchFamily="2" charset="2"/>
                        <a:buNone/>
                      </a:pPr>
                      <a:r>
                        <a:rPr lang="en-AU" sz="1400" b="1" dirty="0" smtClean="0"/>
                        <a:t>University of Technology, Sydney</a:t>
                      </a:r>
                      <a:endParaRPr lang="en-AU" sz="1400" b="1" dirty="0"/>
                    </a:p>
                  </a:txBody>
                  <a:tcPr/>
                </a:tc>
                <a:tc>
                  <a:txBody>
                    <a:bodyPr/>
                    <a:lstStyle/>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U/G Nursing</a:t>
                      </a:r>
                    </a:p>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U/G Midwifery</a:t>
                      </a:r>
                    </a:p>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Key Terms</a:t>
                      </a:r>
                    </a:p>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Master of Teaching (Primary and Secondary)</a:t>
                      </a:r>
                    </a:p>
                    <a:p>
                      <a:pPr marL="285750" lvl="0" indent="-285750" algn="l" defTabSz="914400" rtl="0" eaLnBrk="1" latinLnBrk="0" hangingPunct="1">
                        <a:lnSpc>
                          <a:spcPct val="115000"/>
                        </a:lnSpc>
                        <a:spcAft>
                          <a:spcPts val="0"/>
                        </a:spcAft>
                        <a:buFont typeface="Wingdings" panose="05000000000000000000" pitchFamily="2" charset="2"/>
                        <a:buChar char="Ø"/>
                      </a:pPr>
                      <a:r>
                        <a:rPr lang="en-AU" sz="1400" kern="1200" dirty="0" smtClean="0">
                          <a:solidFill>
                            <a:schemeClr val="dk1"/>
                          </a:solidFill>
                          <a:latin typeface="+mn-lt"/>
                          <a:ea typeface="+mn-ea"/>
                          <a:cs typeface="+mn-cs"/>
                        </a:rPr>
                        <a:t>Master of Teaching (Birth- 5 Birth -12)</a:t>
                      </a:r>
                    </a:p>
                  </a:txBody>
                  <a:tcPr/>
                </a:tc>
              </a:tr>
              <a:tr h="525234">
                <a:tc>
                  <a:txBody>
                    <a:bodyPr/>
                    <a:lstStyle/>
                    <a:p>
                      <a:pPr marL="0" indent="0">
                        <a:buFont typeface="Wingdings" panose="05000000000000000000" pitchFamily="2" charset="2"/>
                        <a:buNone/>
                      </a:pPr>
                      <a:r>
                        <a:rPr lang="en-AU" sz="1400" b="1" dirty="0" smtClean="0"/>
                        <a:t>Murdoch University</a:t>
                      </a:r>
                      <a:endParaRPr lang="en-AU" sz="1400" b="1" dirty="0"/>
                    </a:p>
                  </a:txBody>
                  <a:tcPr/>
                </a:tc>
                <a:tc>
                  <a:txBody>
                    <a:bodyPr/>
                    <a:lstStyle/>
                    <a:p>
                      <a:pPr marL="285750" indent="-285750">
                        <a:buFont typeface="Wingdings" panose="05000000000000000000" pitchFamily="2" charset="2"/>
                        <a:buChar char="Ø"/>
                      </a:pPr>
                      <a:r>
                        <a:rPr lang="en-AU" sz="1400" dirty="0" smtClean="0"/>
                        <a:t>U/G</a:t>
                      </a:r>
                      <a:r>
                        <a:rPr lang="en-AU" sz="1400" baseline="0" dirty="0" smtClean="0"/>
                        <a:t> Nursing</a:t>
                      </a:r>
                      <a:endParaRPr lang="en-AU" sz="1400" dirty="0" smtClean="0"/>
                    </a:p>
                    <a:p>
                      <a:pPr marL="285750" indent="-285750">
                        <a:buFont typeface="Wingdings" panose="05000000000000000000" pitchFamily="2" charset="2"/>
                        <a:buChar char="Ø"/>
                      </a:pPr>
                      <a:r>
                        <a:rPr lang="en-AU" sz="1400" dirty="0" smtClean="0"/>
                        <a:t>Key Terms</a:t>
                      </a:r>
                      <a:endParaRPr lang="en-AU" sz="1400" dirty="0"/>
                    </a:p>
                  </a:txBody>
                  <a:tcPr/>
                </a:tc>
              </a:tr>
            </a:tbl>
          </a:graphicData>
        </a:graphic>
      </p:graphicFrame>
      <p:sp>
        <p:nvSpPr>
          <p:cNvPr id="2" name="Title 1"/>
          <p:cNvSpPr>
            <a:spLocks noGrp="1"/>
          </p:cNvSpPr>
          <p:nvPr>
            <p:ph type="title"/>
          </p:nvPr>
        </p:nvSpPr>
        <p:spPr>
          <a:xfrm>
            <a:off x="-467544" y="267748"/>
            <a:ext cx="9144000" cy="57606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a:lnSpc>
                <a:spcPct val="80000"/>
              </a:lnSpc>
              <a:spcBef>
                <a:spcPct val="20000"/>
              </a:spcBef>
              <a:spcAft>
                <a:spcPts val="300"/>
              </a:spcAft>
              <a:buSzPct val="130000"/>
              <a:buNone/>
            </a:pPr>
            <a:r>
              <a:rPr lang="en-AU" sz="3200" dirty="0">
                <a:ln w="11430"/>
                <a:solidFill>
                  <a:srgbClr val="002060"/>
                </a:solidFill>
                <a:effectLst>
                  <a:outerShdw blurRad="50800" dist="39000" dir="5460000" algn="tl">
                    <a:srgbClr val="000000">
                      <a:alpha val="38000"/>
                    </a:srgbClr>
                  </a:outerShdw>
                </a:effectLst>
              </a:rPr>
              <a:t>Institutional Adoption</a:t>
            </a:r>
          </a:p>
        </p:txBody>
      </p:sp>
      <p:sp>
        <p:nvSpPr>
          <p:cNvPr id="3" name="TextBox 2"/>
          <p:cNvSpPr txBox="1"/>
          <p:nvPr/>
        </p:nvSpPr>
        <p:spPr>
          <a:xfrm>
            <a:off x="323528" y="6525344"/>
            <a:ext cx="1440160"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41419349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9970436"/>
              </p:ext>
            </p:extLst>
          </p:nvPr>
        </p:nvGraphicFramePr>
        <p:xfrm>
          <a:off x="452940" y="967746"/>
          <a:ext cx="8229600" cy="4394058"/>
        </p:xfrm>
        <a:graphic>
          <a:graphicData uri="http://schemas.openxmlformats.org/drawingml/2006/table">
            <a:tbl>
              <a:tblPr firstRow="1" bandRow="1">
                <a:tableStyleId>{93296810-A885-4BE3-A3E7-6D5BEEA58F35}</a:tableStyleId>
              </a:tblPr>
              <a:tblGrid>
                <a:gridCol w="3638746"/>
                <a:gridCol w="4590854"/>
              </a:tblGrid>
              <a:tr h="50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University</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Courses/Programs</a:t>
                      </a:r>
                    </a:p>
                    <a:p>
                      <a:endParaRPr lang="en-AU" dirty="0"/>
                    </a:p>
                  </a:txBody>
                  <a:tcPr/>
                </a:tc>
              </a:tr>
              <a:tr h="1742665">
                <a:tc>
                  <a:txBody>
                    <a:bodyPr/>
                    <a:lstStyle/>
                    <a:p>
                      <a:r>
                        <a:rPr kumimoji="0" lang="en-AU" sz="1400" b="1" i="0" u="none" strike="noStrike" kern="1200" cap="none" spc="0" normalizeH="0" baseline="0" noProof="0" dirty="0" smtClean="0">
                          <a:ln>
                            <a:noFill/>
                          </a:ln>
                          <a:solidFill>
                            <a:schemeClr val="tx1"/>
                          </a:solidFill>
                          <a:effectLst/>
                          <a:uLnTx/>
                          <a:uFillTx/>
                          <a:latin typeface="+mn-lt"/>
                          <a:ea typeface="+mn-ea"/>
                          <a:cs typeface="+mn-cs"/>
                        </a:rPr>
                        <a:t>Australian Catholic University</a:t>
                      </a:r>
                      <a:endParaRPr lang="en-AU" sz="14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Nursing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Midwifery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Paramedicine</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Social Work</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Masters Psychology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Key terms</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and Masters Occupational Therapy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U/G &amp; P/G Physiotherapy</a:t>
                      </a:r>
                    </a:p>
                  </a:txBody>
                  <a:tcPr/>
                </a:tc>
              </a:tr>
              <a:tr h="2016618">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University of Southern Queensland</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&amp; Masters Accountancy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Education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Master of Teaching (Birth -5 Birth 12)</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Master of Teaching (Primary and Secondary)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Engineering</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Law</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&amp; P/G Midwifery</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&amp; P/G Nursing</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Master of Psychology</a:t>
                      </a:r>
                    </a:p>
                  </a:txBody>
                  <a:tcPr/>
                </a:tc>
              </a:tr>
            </a:tbl>
          </a:graphicData>
        </a:graphic>
      </p:graphicFrame>
      <p:sp>
        <p:nvSpPr>
          <p:cNvPr id="2" name="TextBox 1"/>
          <p:cNvSpPr txBox="1"/>
          <p:nvPr/>
        </p:nvSpPr>
        <p:spPr>
          <a:xfrm>
            <a:off x="251520" y="6494720"/>
            <a:ext cx="1440160"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33563931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7275181"/>
              </p:ext>
            </p:extLst>
          </p:nvPr>
        </p:nvGraphicFramePr>
        <p:xfrm>
          <a:off x="323528" y="1091680"/>
          <a:ext cx="8229600" cy="4376058"/>
        </p:xfrm>
        <a:graphic>
          <a:graphicData uri="http://schemas.openxmlformats.org/drawingml/2006/table">
            <a:tbl>
              <a:tblPr firstRow="1" bandRow="1">
                <a:tableStyleId>{93296810-A885-4BE3-A3E7-6D5BEEA58F35}</a:tableStyleId>
              </a:tblPr>
              <a:tblGrid>
                <a:gridCol w="3384376"/>
                <a:gridCol w="4845224"/>
              </a:tblGrid>
              <a:tr h="676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University</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Courses/Programs</a:t>
                      </a:r>
                    </a:p>
                    <a:p>
                      <a:endParaRPr lang="en-AU" dirty="0"/>
                    </a:p>
                  </a:txBody>
                  <a:tcPr/>
                </a:tc>
              </a:tr>
              <a:tr h="160200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AU" sz="1400" b="1" i="0" u="none" strike="noStrike" kern="1200" cap="none" spc="0" normalizeH="0" baseline="0" noProof="0" dirty="0" smtClean="0">
                          <a:ln>
                            <a:noFill/>
                          </a:ln>
                          <a:solidFill>
                            <a:srgbClr val="000000"/>
                          </a:solidFill>
                          <a:effectLst/>
                          <a:uLnTx/>
                          <a:uFillTx/>
                          <a:latin typeface="+mn-lt"/>
                          <a:ea typeface="+mn-ea"/>
                          <a:cs typeface="+mn-cs"/>
                        </a:rPr>
                        <a:t>The University of Newcastle</a:t>
                      </a:r>
                    </a:p>
                    <a:p>
                      <a:endParaRPr lang="en-AU" sz="14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Medicine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Nursing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Midwifery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&amp; P/G Occupational Therapy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&amp; P/G Physiotherapy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a:txBody>
                  <a:tcPr/>
                </a:tc>
              </a:tr>
              <a:tr h="49702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AU" sz="1400" b="1" i="0" u="none" strike="noStrike" kern="1200" cap="none" spc="0" normalizeH="0" baseline="0" noProof="0" dirty="0" smtClean="0">
                          <a:ln>
                            <a:noFill/>
                          </a:ln>
                          <a:solidFill>
                            <a:srgbClr val="000000"/>
                          </a:solidFill>
                          <a:effectLst/>
                          <a:uLnTx/>
                          <a:uFillTx/>
                          <a:latin typeface="+mn-lt"/>
                          <a:ea typeface="+mn-ea"/>
                          <a:cs typeface="+mn-cs"/>
                        </a:rPr>
                        <a:t>Avondale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Nursing</a:t>
                      </a:r>
                    </a:p>
                  </a:txBody>
                  <a:tcPr/>
                </a:tc>
              </a:tr>
              <a:tr h="497027">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Central Queensland University</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Nursing initial pilot </a:t>
                      </a:r>
                    </a:p>
                  </a:txBody>
                  <a:tcPr/>
                </a:tc>
              </a:tr>
              <a:tr h="1103601">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University of Tasmania</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Framework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U/G Education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Master of Teaching (Birth -5 Birth 12)</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noProof="0" dirty="0" smtClean="0">
                          <a:ln>
                            <a:noFill/>
                          </a:ln>
                          <a:solidFill>
                            <a:srgbClr val="000000"/>
                          </a:solidFill>
                          <a:effectLst/>
                          <a:uLnTx/>
                          <a:uFillTx/>
                          <a:latin typeface="+mn-lt"/>
                          <a:ea typeface="+mn-ea"/>
                          <a:cs typeface="+mn-cs"/>
                        </a:rPr>
                        <a:t>Master of Teaching (Primary and Secondary)</a:t>
                      </a:r>
                    </a:p>
                  </a:txBody>
                  <a:tcPr/>
                </a:tc>
              </a:tr>
            </a:tbl>
          </a:graphicData>
        </a:graphic>
      </p:graphicFrame>
      <p:sp>
        <p:nvSpPr>
          <p:cNvPr id="3" name="TextBox 2"/>
          <p:cNvSpPr txBox="1"/>
          <p:nvPr/>
        </p:nvSpPr>
        <p:spPr>
          <a:xfrm>
            <a:off x="307910" y="6374755"/>
            <a:ext cx="343364" cy="369332"/>
          </a:xfrm>
          <a:prstGeom prst="rect">
            <a:avLst/>
          </a:prstGeom>
          <a:noFill/>
        </p:spPr>
        <p:txBody>
          <a:bodyPr wrap="none" rtlCol="0">
            <a:spAutoFit/>
          </a:bodyPr>
          <a:lstStyle/>
          <a:p>
            <a:r>
              <a:rPr lang="en-AU" dirty="0"/>
              <a:t>A</a:t>
            </a:r>
          </a:p>
        </p:txBody>
      </p:sp>
    </p:spTree>
    <p:extLst>
      <p:ext uri="{BB962C8B-B14F-4D97-AF65-F5344CB8AC3E}">
        <p14:creationId xmlns:p14="http://schemas.microsoft.com/office/powerpoint/2010/main" val="14681268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0332509"/>
              </p:ext>
            </p:extLst>
          </p:nvPr>
        </p:nvGraphicFramePr>
        <p:xfrm>
          <a:off x="323528" y="1026368"/>
          <a:ext cx="8229600" cy="4441728"/>
        </p:xfrm>
        <a:graphic>
          <a:graphicData uri="http://schemas.openxmlformats.org/drawingml/2006/table">
            <a:tbl>
              <a:tblPr firstRow="1" bandRow="1">
                <a:tableStyleId>{93296810-A885-4BE3-A3E7-6D5BEEA58F35}</a:tableStyleId>
              </a:tblPr>
              <a:tblGrid>
                <a:gridCol w="3384376"/>
                <a:gridCol w="4845224"/>
              </a:tblGrid>
              <a:tr h="56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University</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FFFFFF"/>
                          </a:solidFill>
                          <a:effectLst/>
                          <a:uLnTx/>
                          <a:uFillTx/>
                          <a:latin typeface="+mn-lt"/>
                          <a:ea typeface="+mn-ea"/>
                          <a:cs typeface="+mn-cs"/>
                        </a:rPr>
                        <a:t>Courses/Programs</a:t>
                      </a:r>
                    </a:p>
                    <a:p>
                      <a:endParaRPr lang="en-AU" dirty="0"/>
                    </a:p>
                  </a:txBody>
                  <a:tcPr/>
                </a:tc>
              </a:tr>
              <a:tr h="313902">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Macquarie University</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Framework</a:t>
                      </a:r>
                    </a:p>
                  </a:txBody>
                  <a:tcPr/>
                </a:tc>
              </a:tr>
              <a:tr h="2165528">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Royal Melbourne Institute of Technology</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Framework</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Key Terms</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Nursing</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Social Work</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Education</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Masters of Teaching Primary &amp; Secondary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Master of Teaching (</a:t>
                      </a:r>
                      <a:r>
                        <a:rPr kumimoji="0" lang="en-AU" sz="1400" b="0" i="0" u="none" strike="noStrike" kern="1200" cap="none" spc="0" normalizeH="0" baseline="0" noProof="0" dirty="0" smtClean="0">
                          <a:ln>
                            <a:noFill/>
                          </a:ln>
                          <a:solidFill>
                            <a:srgbClr val="000000"/>
                          </a:solidFill>
                          <a:effectLst/>
                          <a:uLnTx/>
                          <a:uFillTx/>
                          <a:latin typeface="+mn-lt"/>
                          <a:ea typeface="+mn-ea"/>
                          <a:cs typeface="+mn-cs"/>
                        </a:rPr>
                        <a:t>Birth -5 Birth 12)</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Community Welfare</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Engineering</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Law</a:t>
                      </a:r>
                    </a:p>
                  </a:txBody>
                  <a:tcPr/>
                </a:tc>
              </a:tr>
              <a:tr h="1323666">
                <a:tc>
                  <a:txBody>
                    <a:bodyPr/>
                    <a:lstStyle/>
                    <a:p>
                      <a:r>
                        <a:rPr kumimoji="0" lang="en-AU" sz="1400" b="1" i="0" u="none" strike="noStrike" kern="1200" cap="none" spc="0" normalizeH="0" baseline="0" dirty="0" smtClean="0">
                          <a:ln>
                            <a:noFill/>
                          </a:ln>
                          <a:solidFill>
                            <a:schemeClr val="tx1"/>
                          </a:solidFill>
                          <a:effectLst/>
                          <a:uLnTx/>
                          <a:uFillTx/>
                          <a:latin typeface="+mn-lt"/>
                          <a:ea typeface="+mn-ea"/>
                          <a:cs typeface="+mn-cs"/>
                        </a:rPr>
                        <a:t>Southern Cross University</a:t>
                      </a:r>
                      <a:endParaRPr kumimoji="0" lang="en-AU" sz="1400" b="1"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kumimoji="0" lang="en-AU" sz="1400" b="0" i="0" u="none" strike="noStrike" kern="1200" cap="none" spc="0" normalizeH="0" baseline="0" dirty="0" smtClean="0">
                          <a:ln>
                            <a:noFill/>
                          </a:ln>
                          <a:solidFill>
                            <a:schemeClr val="tx1"/>
                          </a:solidFill>
                          <a:effectLst/>
                          <a:uLnTx/>
                          <a:uFillTx/>
                          <a:latin typeface="+mn-lt"/>
                          <a:ea typeface="+mn-ea"/>
                          <a:cs typeface="+mn-cs"/>
                        </a:rPr>
                        <a:t>U/G  Nursing with aim to roll UWS IRs/framework  across all courses</a:t>
                      </a:r>
                    </a:p>
                  </a:txBody>
                  <a:tcPr/>
                </a:tc>
              </a:tr>
            </a:tbl>
          </a:graphicData>
        </a:graphic>
      </p:graphicFrame>
      <p:sp>
        <p:nvSpPr>
          <p:cNvPr id="3" name="TextBox 2"/>
          <p:cNvSpPr txBox="1"/>
          <p:nvPr/>
        </p:nvSpPr>
        <p:spPr>
          <a:xfrm>
            <a:off x="307910" y="6374755"/>
            <a:ext cx="343364" cy="369332"/>
          </a:xfrm>
          <a:prstGeom prst="rect">
            <a:avLst/>
          </a:prstGeom>
          <a:noFill/>
        </p:spPr>
        <p:txBody>
          <a:bodyPr wrap="none" rtlCol="0">
            <a:spAutoFit/>
          </a:bodyPr>
          <a:lstStyle/>
          <a:p>
            <a:r>
              <a:rPr lang="en-AU" dirty="0"/>
              <a:t>A</a:t>
            </a:r>
          </a:p>
        </p:txBody>
      </p:sp>
    </p:spTree>
    <p:extLst>
      <p:ext uri="{BB962C8B-B14F-4D97-AF65-F5344CB8AC3E}">
        <p14:creationId xmlns:p14="http://schemas.microsoft.com/office/powerpoint/2010/main" val="26855452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111139"/>
            <a:ext cx="5821685" cy="355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1340768"/>
            <a:ext cx="9144000" cy="64807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fontAlgn="base">
              <a:lnSpc>
                <a:spcPct val="80000"/>
              </a:lnSpc>
              <a:spcBef>
                <a:spcPct val="20000"/>
              </a:spcBef>
              <a:spcAft>
                <a:spcPts val="300"/>
              </a:spcAft>
              <a:buSzPct val="130000"/>
              <a:buNone/>
            </a:pPr>
            <a:r>
              <a:rPr lang="en-AU" sz="3200" dirty="0">
                <a:ln w="11430"/>
                <a:solidFill>
                  <a:srgbClr val="002060"/>
                </a:solidFill>
                <a:effectLst>
                  <a:outerShdw blurRad="50800" dist="39000" dir="5460000" algn="tl">
                    <a:srgbClr val="000000">
                      <a:alpha val="38000"/>
                    </a:srgbClr>
                  </a:outerShdw>
                </a:effectLst>
              </a:rPr>
              <a:t>Collaborations In Progress</a:t>
            </a:r>
          </a:p>
        </p:txBody>
      </p:sp>
      <p:sp>
        <p:nvSpPr>
          <p:cNvPr id="6" name="Line Callout 2 (Border and Accent Bar) 5"/>
          <p:cNvSpPr/>
          <p:nvPr/>
        </p:nvSpPr>
        <p:spPr>
          <a:xfrm>
            <a:off x="7236296" y="3212976"/>
            <a:ext cx="1692696" cy="1080120"/>
          </a:xfrm>
          <a:prstGeom prst="accentBorderCallout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2">
                    <a:lumMod val="50000"/>
                  </a:schemeClr>
                </a:solidFill>
              </a:rPr>
              <a:t>National Universities</a:t>
            </a:r>
          </a:p>
          <a:p>
            <a:pPr algn="ctr"/>
            <a:r>
              <a:rPr lang="en-AU" dirty="0" smtClean="0">
                <a:solidFill>
                  <a:schemeClr val="tx2">
                    <a:lumMod val="50000"/>
                  </a:schemeClr>
                </a:solidFill>
              </a:rPr>
              <a:t>16</a:t>
            </a:r>
            <a:endParaRPr lang="en-AU" dirty="0">
              <a:solidFill>
                <a:schemeClr val="tx2">
                  <a:lumMod val="50000"/>
                </a:schemeClr>
              </a:solidFill>
            </a:endParaRPr>
          </a:p>
        </p:txBody>
      </p:sp>
      <p:sp>
        <p:nvSpPr>
          <p:cNvPr id="8" name="Line Callout 2 7"/>
          <p:cNvSpPr/>
          <p:nvPr/>
        </p:nvSpPr>
        <p:spPr>
          <a:xfrm>
            <a:off x="6901297" y="4725144"/>
            <a:ext cx="936104" cy="792088"/>
          </a:xfrm>
          <a:prstGeom prst="borderCallout2">
            <a:avLst>
              <a:gd name="adj1" fmla="val 18750"/>
              <a:gd name="adj2" fmla="val -8333"/>
              <a:gd name="adj3" fmla="val 18750"/>
              <a:gd name="adj4" fmla="val -16667"/>
              <a:gd name="adj5" fmla="val -16169"/>
              <a:gd name="adj6" fmla="val -5684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chemeClr val="tx2">
                    <a:lumMod val="50000"/>
                  </a:schemeClr>
                </a:solidFill>
              </a:rPr>
              <a:t>Tafe</a:t>
            </a:r>
            <a:endParaRPr lang="en-AU" dirty="0" smtClean="0">
              <a:solidFill>
                <a:schemeClr val="tx2">
                  <a:lumMod val="50000"/>
                </a:schemeClr>
              </a:solidFill>
            </a:endParaRPr>
          </a:p>
          <a:p>
            <a:pPr algn="ctr"/>
            <a:r>
              <a:rPr lang="en-AU" dirty="0" smtClean="0">
                <a:solidFill>
                  <a:schemeClr val="tx2">
                    <a:lumMod val="50000"/>
                  </a:schemeClr>
                </a:solidFill>
              </a:rPr>
              <a:t>2</a:t>
            </a:r>
            <a:endParaRPr lang="en-AU" dirty="0">
              <a:solidFill>
                <a:schemeClr val="tx2">
                  <a:lumMod val="50000"/>
                </a:schemeClr>
              </a:solidFill>
            </a:endParaRPr>
          </a:p>
        </p:txBody>
      </p:sp>
      <p:sp>
        <p:nvSpPr>
          <p:cNvPr id="9" name="Line Callout 1 8"/>
          <p:cNvSpPr/>
          <p:nvPr/>
        </p:nvSpPr>
        <p:spPr>
          <a:xfrm>
            <a:off x="251520" y="1783110"/>
            <a:ext cx="1800200" cy="1152128"/>
          </a:xfrm>
          <a:prstGeom prst="borderCallout1">
            <a:avLst>
              <a:gd name="adj1" fmla="val 160121"/>
              <a:gd name="adj2" fmla="val 186100"/>
              <a:gd name="adj3" fmla="val 22387"/>
              <a:gd name="adj4" fmla="val 9996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2">
                    <a:lumMod val="50000"/>
                  </a:schemeClr>
                </a:solidFill>
              </a:rPr>
              <a:t>International Universities</a:t>
            </a:r>
          </a:p>
          <a:p>
            <a:pPr algn="ctr"/>
            <a:r>
              <a:rPr lang="en-AU" dirty="0">
                <a:solidFill>
                  <a:schemeClr val="tx2">
                    <a:lumMod val="50000"/>
                  </a:schemeClr>
                </a:solidFill>
              </a:rPr>
              <a:t>1</a:t>
            </a:r>
          </a:p>
        </p:txBody>
      </p:sp>
      <p:sp>
        <p:nvSpPr>
          <p:cNvPr id="2" name="TextBox 1"/>
          <p:cNvSpPr txBox="1"/>
          <p:nvPr/>
        </p:nvSpPr>
        <p:spPr>
          <a:xfrm>
            <a:off x="179512" y="6453336"/>
            <a:ext cx="1296144"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34802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690"/>
            <a:ext cx="8229600" cy="5173622"/>
          </a:xfrm>
        </p:spPr>
        <p:txBody>
          <a:bodyPr>
            <a:normAutofit/>
          </a:bodyPr>
          <a:lstStyle/>
          <a:p>
            <a:pPr marL="15875" indent="0">
              <a:lnSpc>
                <a:spcPct val="115000"/>
              </a:lnSpc>
              <a:spcAft>
                <a:spcPts val="1000"/>
              </a:spcAft>
              <a:buNone/>
            </a:pPr>
            <a:r>
              <a:rPr lang="en-AU" sz="1600" b="1" dirty="0" smtClean="0">
                <a:solidFill>
                  <a:srgbClr val="002060"/>
                </a:solidFill>
                <a:ea typeface="Arial Unicode MS"/>
              </a:rPr>
              <a:t>Journals Articles:  </a:t>
            </a:r>
          </a:p>
          <a:p>
            <a:pPr marL="358775">
              <a:lnSpc>
                <a:spcPct val="115000"/>
              </a:lnSpc>
              <a:spcAft>
                <a:spcPts val="1000"/>
              </a:spcAft>
              <a:buFont typeface="Wingdings" pitchFamily="2" charset="2"/>
              <a:buChar char="q"/>
            </a:pPr>
            <a:r>
              <a:rPr lang="en-US" sz="1600" dirty="0">
                <a:ea typeface="Arial Unicode MS"/>
              </a:rPr>
              <a:t>Johnson, A., Allan,T .,Goldsmith, </a:t>
            </a:r>
            <a:r>
              <a:rPr lang="en-US" sz="1600" dirty="0" err="1">
                <a:ea typeface="Arial Unicode MS"/>
              </a:rPr>
              <a:t>M.,Phillips</a:t>
            </a:r>
            <a:r>
              <a:rPr lang="en-US" sz="1600" dirty="0">
                <a:ea typeface="Arial Unicode MS"/>
              </a:rPr>
              <a:t>, </a:t>
            </a:r>
            <a:r>
              <a:rPr lang="en-US" sz="1600" dirty="0" err="1">
                <a:ea typeface="Arial Unicode MS"/>
              </a:rPr>
              <a:t>K.,Dickson</a:t>
            </a:r>
            <a:r>
              <a:rPr lang="en-US" sz="1600" dirty="0">
                <a:ea typeface="Arial Unicode MS"/>
              </a:rPr>
              <a:t>, </a:t>
            </a:r>
            <a:r>
              <a:rPr lang="en-US" sz="1600" dirty="0" err="1">
                <a:ea typeface="Arial Unicode MS"/>
              </a:rPr>
              <a:t>C.,Azzopardi</a:t>
            </a:r>
            <a:r>
              <a:rPr lang="en-US" sz="1600" dirty="0">
                <a:ea typeface="Arial Unicode MS"/>
              </a:rPr>
              <a:t>, </a:t>
            </a:r>
            <a:r>
              <a:rPr lang="en-US" sz="1600" dirty="0" smtClean="0">
                <a:ea typeface="Arial Unicode MS"/>
              </a:rPr>
              <a:t>	T</a:t>
            </a:r>
            <a:r>
              <a:rPr lang="en-US" sz="1600" dirty="0">
                <a:ea typeface="Arial Unicode MS"/>
              </a:rPr>
              <a:t>.,</a:t>
            </a:r>
            <a:r>
              <a:rPr lang="en-US" sz="1600" dirty="0" err="1">
                <a:ea typeface="Arial Unicode MS"/>
              </a:rPr>
              <a:t>Hengstberger</a:t>
            </a:r>
            <a:r>
              <a:rPr lang="en-US" sz="1600" dirty="0">
                <a:ea typeface="Arial Unicode MS"/>
              </a:rPr>
              <a:t>-Sims, C</a:t>
            </a:r>
            <a:r>
              <a:rPr lang="en-US" sz="1600" dirty="0" smtClean="0">
                <a:ea typeface="Arial Unicode MS"/>
              </a:rPr>
              <a:t>. Developing </a:t>
            </a:r>
            <a:r>
              <a:rPr lang="en-US" sz="1600" dirty="0">
                <a:ea typeface="Arial Unicode MS"/>
              </a:rPr>
              <a:t>inherent requirements for </a:t>
            </a:r>
            <a:r>
              <a:rPr lang="en-US" sz="1600" dirty="0" smtClean="0">
                <a:ea typeface="Arial Unicode MS"/>
              </a:rPr>
              <a:t>	undergraduate nursing </a:t>
            </a:r>
            <a:r>
              <a:rPr lang="en-US" sz="1600" dirty="0">
                <a:ea typeface="Arial Unicode MS"/>
              </a:rPr>
              <a:t>students with disability: An Australian </a:t>
            </a:r>
            <a:r>
              <a:rPr lang="en-US" sz="1600" dirty="0" smtClean="0">
                <a:ea typeface="Arial Unicode MS"/>
              </a:rPr>
              <a:t>	experience</a:t>
            </a:r>
            <a:r>
              <a:rPr lang="en-US" sz="1600" dirty="0">
                <a:ea typeface="Arial Unicode MS"/>
              </a:rPr>
              <a:t> </a:t>
            </a:r>
            <a:r>
              <a:rPr lang="en-US" sz="1600" dirty="0" smtClean="0">
                <a:ea typeface="Arial Unicode MS"/>
              </a:rPr>
              <a:t>(for resubmission).</a:t>
            </a:r>
            <a:endParaRPr lang="en-AU" sz="1600" dirty="0" smtClean="0">
              <a:ea typeface="Arial Unicode MS"/>
            </a:endParaRPr>
          </a:p>
          <a:p>
            <a:pPr marL="358775">
              <a:lnSpc>
                <a:spcPct val="115000"/>
              </a:lnSpc>
              <a:spcAft>
                <a:spcPts val="1000"/>
              </a:spcAft>
              <a:buFont typeface="Wingdings" pitchFamily="2" charset="2"/>
              <a:buChar char="q"/>
            </a:pPr>
            <a:r>
              <a:rPr lang="en-AU" sz="1600" dirty="0" smtClean="0">
                <a:ea typeface="Arial Unicode MS"/>
              </a:rPr>
              <a:t>Azzopardi</a:t>
            </a:r>
            <a:r>
              <a:rPr lang="en-AU" sz="1600" dirty="0">
                <a:ea typeface="Arial Unicode MS"/>
              </a:rPr>
              <a:t>, T., Johnson, A., Phillips, K., Dickson, C., Hengstberger-Sims, C., </a:t>
            </a:r>
            <a:r>
              <a:rPr lang="en-AU" sz="1600" dirty="0" smtClean="0">
                <a:ea typeface="Arial Unicode MS"/>
              </a:rPr>
              <a:t>   	Goldsmith</a:t>
            </a:r>
            <a:r>
              <a:rPr lang="en-AU" sz="1600" dirty="0">
                <a:ea typeface="Arial Unicode MS"/>
              </a:rPr>
              <a:t>, M. &amp; Allan, T. (2014). Simulation as a learning strategy: </a:t>
            </a:r>
            <a:r>
              <a:rPr lang="en-AU" sz="1600" dirty="0" smtClean="0">
                <a:ea typeface="Arial Unicode MS"/>
              </a:rPr>
              <a:t>	Supporting undergraduate </a:t>
            </a:r>
            <a:r>
              <a:rPr lang="en-AU" sz="1600" dirty="0">
                <a:ea typeface="Arial Unicode MS"/>
              </a:rPr>
              <a:t>nursing students with disabilities</a:t>
            </a:r>
            <a:r>
              <a:rPr lang="en-AU" sz="1600" dirty="0" smtClean="0">
                <a:ea typeface="Arial Unicode MS"/>
              </a:rPr>
              <a:t>. Journal </a:t>
            </a:r>
            <a:r>
              <a:rPr lang="en-AU" sz="1600" dirty="0">
                <a:ea typeface="Arial Unicode MS"/>
              </a:rPr>
              <a:t>of </a:t>
            </a:r>
            <a:r>
              <a:rPr lang="en-AU" sz="1600" dirty="0" smtClean="0">
                <a:ea typeface="Arial Unicode MS"/>
              </a:rPr>
              <a:t>	Clinical Nursing</a:t>
            </a:r>
            <a:r>
              <a:rPr lang="en-AU" sz="1600" dirty="0">
                <a:ea typeface="Arial Unicode MS"/>
              </a:rPr>
              <a:t>, 23(3-4), </a:t>
            </a:r>
            <a:r>
              <a:rPr lang="en-AU" sz="1600" dirty="0" smtClean="0">
                <a:ea typeface="Arial Unicode MS"/>
              </a:rPr>
              <a:t>402-409</a:t>
            </a:r>
            <a:r>
              <a:rPr lang="en-AU" sz="1600" dirty="0">
                <a:ea typeface="Arial Unicode MS"/>
              </a:rPr>
              <a:t>. </a:t>
            </a:r>
            <a:r>
              <a:rPr lang="en-AU" sz="1600" dirty="0" err="1">
                <a:ea typeface="Arial Unicode MS"/>
              </a:rPr>
              <a:t>doi</a:t>
            </a:r>
            <a:r>
              <a:rPr lang="en-AU" sz="1600" dirty="0">
                <a:ea typeface="Arial Unicode MS"/>
              </a:rPr>
              <a:t>: </a:t>
            </a:r>
            <a:r>
              <a:rPr lang="en-AU" sz="1600" dirty="0" smtClean="0">
                <a:ea typeface="Arial Unicode MS"/>
              </a:rPr>
              <a:t>10.1111/jocn.12049</a:t>
            </a:r>
          </a:p>
          <a:p>
            <a:pPr>
              <a:lnSpc>
                <a:spcPct val="115000"/>
              </a:lnSpc>
              <a:spcAft>
                <a:spcPts val="1000"/>
              </a:spcAft>
              <a:buFont typeface="Wingdings" panose="05000000000000000000" pitchFamily="2" charset="2"/>
              <a:buChar char="q"/>
            </a:pPr>
            <a:r>
              <a:rPr lang="en-US" sz="1600" dirty="0" err="1" smtClean="0">
                <a:ea typeface="Arial Unicode MS"/>
              </a:rPr>
              <a:t>Bialocerkowski</a:t>
            </a:r>
            <a:r>
              <a:rPr lang="en-US" sz="1600" dirty="0">
                <a:ea typeface="Arial Unicode MS"/>
              </a:rPr>
              <a:t>, A., Johnson, A., Allan, T., Phillips, K. (2013). Promoting </a:t>
            </a:r>
            <a:r>
              <a:rPr lang="en-US" sz="1600" dirty="0" smtClean="0">
                <a:ea typeface="Arial Unicode MS"/>
              </a:rPr>
              <a:t>	inclusion </a:t>
            </a:r>
            <a:r>
              <a:rPr lang="en-US" sz="1600" dirty="0">
                <a:ea typeface="Arial Unicode MS"/>
              </a:rPr>
              <a:t>for </a:t>
            </a:r>
            <a:r>
              <a:rPr lang="en-US" sz="1600" dirty="0" smtClean="0">
                <a:ea typeface="Arial Unicode MS"/>
              </a:rPr>
              <a:t>student’s with </a:t>
            </a:r>
            <a:r>
              <a:rPr lang="en-US" sz="1600" dirty="0">
                <a:ea typeface="Arial Unicode MS"/>
              </a:rPr>
              <a:t>disability – Physiotherapy inherent </a:t>
            </a:r>
            <a:r>
              <a:rPr lang="en-US" sz="1600" dirty="0" smtClean="0">
                <a:ea typeface="Arial Unicode MS"/>
              </a:rPr>
              <a:t>	requirements</a:t>
            </a:r>
            <a:r>
              <a:rPr lang="en-US" sz="1600" dirty="0">
                <a:ea typeface="Arial Unicode MS"/>
              </a:rPr>
              <a:t>. </a:t>
            </a:r>
            <a:r>
              <a:rPr lang="en-US" sz="1600" i="1" dirty="0">
                <a:ea typeface="Arial Unicode MS"/>
              </a:rPr>
              <a:t>BMC Medical </a:t>
            </a:r>
            <a:r>
              <a:rPr lang="en-US" sz="1600" i="1" dirty="0" smtClean="0">
                <a:ea typeface="Arial Unicode MS"/>
              </a:rPr>
              <a:t>Education</a:t>
            </a:r>
            <a:r>
              <a:rPr lang="en-US" sz="1600" i="1" dirty="0">
                <a:ea typeface="Arial Unicode MS"/>
              </a:rPr>
              <a:t>, </a:t>
            </a:r>
            <a:r>
              <a:rPr lang="en-US" sz="1600" dirty="0">
                <a:ea typeface="Arial Unicode MS"/>
              </a:rPr>
              <a:t>13:54 </a:t>
            </a:r>
            <a:r>
              <a:rPr lang="en-US" sz="1600" dirty="0" err="1">
                <a:ea typeface="Arial Unicode MS"/>
              </a:rPr>
              <a:t>doi</a:t>
            </a:r>
            <a:r>
              <a:rPr lang="en-US" sz="1600" dirty="0">
                <a:ea typeface="Arial Unicode MS"/>
              </a:rPr>
              <a:t> </a:t>
            </a:r>
            <a:r>
              <a:rPr lang="en-US" sz="1600" dirty="0" smtClean="0">
                <a:ea typeface="Arial Unicode MS"/>
              </a:rPr>
              <a:t>1186/1472-6920-	13-54</a:t>
            </a:r>
          </a:p>
          <a:p>
            <a:pPr marL="457200" lvl="0" indent="-457200">
              <a:lnSpc>
                <a:spcPct val="115000"/>
              </a:lnSpc>
              <a:spcBef>
                <a:spcPct val="30000"/>
              </a:spcBef>
              <a:spcAft>
                <a:spcPts val="1000"/>
              </a:spcAft>
              <a:buNone/>
            </a:pPr>
            <a:endParaRPr lang="en-AU" sz="1200" b="1" dirty="0">
              <a:solidFill>
                <a:srgbClr val="000000"/>
              </a:solidFill>
              <a:ea typeface="Times New Roman"/>
              <a:cs typeface="Times New Roman"/>
            </a:endParaRPr>
          </a:p>
          <a:p>
            <a:pPr marL="0" indent="0">
              <a:lnSpc>
                <a:spcPct val="115000"/>
              </a:lnSpc>
              <a:spcAft>
                <a:spcPts val="1000"/>
              </a:spcAft>
              <a:buNone/>
            </a:pPr>
            <a:endParaRPr lang="en-AU" sz="1600" dirty="0">
              <a:ea typeface="Calibri"/>
            </a:endParaRPr>
          </a:p>
          <a:p>
            <a:pPr marL="0" indent="0">
              <a:buNone/>
            </a:pPr>
            <a:endParaRPr lang="en-AU" dirty="0"/>
          </a:p>
        </p:txBody>
      </p:sp>
      <p:sp>
        <p:nvSpPr>
          <p:cNvPr id="2" name="Title 1"/>
          <p:cNvSpPr>
            <a:spLocks noGrp="1"/>
          </p:cNvSpPr>
          <p:nvPr>
            <p:ph type="title"/>
          </p:nvPr>
        </p:nvSpPr>
        <p:spPr>
          <a:xfrm>
            <a:off x="-72863" y="223731"/>
            <a:ext cx="8229600" cy="64807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Scholarly Outputs</a:t>
            </a:r>
            <a:endParaRPr lang="en-A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79511" y="6453336"/>
            <a:ext cx="1332047" cy="369332"/>
          </a:xfrm>
          <a:prstGeom prst="rect">
            <a:avLst/>
          </a:prstGeom>
          <a:noFill/>
        </p:spPr>
        <p:txBody>
          <a:bodyPr wrap="square" rtlCol="0">
            <a:spAutoFit/>
          </a:bodyPr>
          <a:lstStyle/>
          <a:p>
            <a:r>
              <a:rPr lang="en-AU" dirty="0" smtClean="0"/>
              <a:t>Amanda</a:t>
            </a:r>
            <a:endParaRPr lang="en-AU" dirty="0"/>
          </a:p>
        </p:txBody>
      </p:sp>
    </p:spTree>
    <p:extLst>
      <p:ext uri="{BB962C8B-B14F-4D97-AF65-F5344CB8AC3E}">
        <p14:creationId xmlns:p14="http://schemas.microsoft.com/office/powerpoint/2010/main" val="14062704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180"/>
            <a:ext cx="8229600" cy="3735655"/>
          </a:xfrm>
        </p:spPr>
        <p:txBody>
          <a:bodyPr>
            <a:normAutofit lnSpcReduction="10000"/>
          </a:bodyPr>
          <a:lstStyle/>
          <a:p>
            <a:pPr marL="0" lvl="0" indent="0">
              <a:lnSpc>
                <a:spcPct val="115000"/>
              </a:lnSpc>
              <a:spcAft>
                <a:spcPts val="1000"/>
              </a:spcAft>
              <a:buNone/>
            </a:pPr>
            <a:r>
              <a:rPr lang="en-US" sz="1600" b="1" dirty="0">
                <a:solidFill>
                  <a:srgbClr val="002060"/>
                </a:solidFill>
                <a:ea typeface="Arial Unicode MS"/>
              </a:rPr>
              <a:t>Book Chapter: </a:t>
            </a:r>
          </a:p>
          <a:p>
            <a:pPr lvl="0">
              <a:lnSpc>
                <a:spcPct val="115000"/>
              </a:lnSpc>
              <a:spcAft>
                <a:spcPts val="1000"/>
              </a:spcAft>
              <a:buFont typeface="Wingdings" panose="05000000000000000000" pitchFamily="2" charset="2"/>
              <a:buChar char="q"/>
            </a:pPr>
            <a:r>
              <a:rPr lang="en-NZ" sz="1600" dirty="0">
                <a:solidFill>
                  <a:srgbClr val="000000"/>
                </a:solidFill>
                <a:ea typeface="Arial Unicode MS"/>
              </a:rPr>
              <a:t>Allan, T., Johnson, A., Phillips, K., Azzopardi, T., Dickson, C., Goldsmith, M., &amp; </a:t>
            </a:r>
            <a:r>
              <a:rPr lang="en-NZ" sz="1600" dirty="0" err="1" smtClean="0">
                <a:solidFill>
                  <a:srgbClr val="000000"/>
                </a:solidFill>
                <a:ea typeface="Arial Unicode MS"/>
              </a:rPr>
              <a:t>Hengstberger</a:t>
            </a:r>
            <a:r>
              <a:rPr lang="en-NZ" sz="1600" dirty="0" smtClean="0">
                <a:solidFill>
                  <a:srgbClr val="000000"/>
                </a:solidFill>
                <a:ea typeface="Arial Unicode MS"/>
              </a:rPr>
              <a:t>-Sims</a:t>
            </a:r>
            <a:r>
              <a:rPr lang="en-NZ" sz="1600" dirty="0">
                <a:solidFill>
                  <a:srgbClr val="000000"/>
                </a:solidFill>
                <a:ea typeface="Arial Unicode MS"/>
              </a:rPr>
              <a:t>, C. (2013). Articulating course inherent requirements: </a:t>
            </a:r>
            <a:r>
              <a:rPr lang="en-NZ" sz="1600" dirty="0" smtClean="0">
                <a:solidFill>
                  <a:srgbClr val="000000"/>
                </a:solidFill>
                <a:ea typeface="Arial Unicode MS"/>
              </a:rPr>
              <a:t>Risk and </a:t>
            </a:r>
            <a:r>
              <a:rPr lang="en-NZ" sz="1600" dirty="0">
                <a:solidFill>
                  <a:srgbClr val="000000"/>
                </a:solidFill>
                <a:ea typeface="Arial Unicode MS"/>
              </a:rPr>
              <a:t>response at the University of Western Sydney. In C. Jenkin (Ed) </a:t>
            </a:r>
            <a:r>
              <a:rPr lang="en-NZ" sz="1600" dirty="0" err="1">
                <a:solidFill>
                  <a:srgbClr val="000000"/>
                </a:solidFill>
                <a:ea typeface="Arial Unicode MS"/>
              </a:rPr>
              <a:t>Ngā</a:t>
            </a:r>
            <a:r>
              <a:rPr lang="en-NZ" sz="1600" dirty="0">
                <a:solidFill>
                  <a:srgbClr val="000000"/>
                </a:solidFill>
                <a:ea typeface="Arial Unicode MS"/>
              </a:rPr>
              <a:t> </a:t>
            </a:r>
            <a:r>
              <a:rPr lang="en-NZ" sz="1600" dirty="0" smtClean="0">
                <a:solidFill>
                  <a:srgbClr val="000000"/>
                </a:solidFill>
                <a:ea typeface="Arial Unicode MS"/>
              </a:rPr>
              <a:t>reo </a:t>
            </a:r>
            <a:r>
              <a:rPr lang="en-NZ" sz="1600" dirty="0" err="1">
                <a:solidFill>
                  <a:srgbClr val="000000"/>
                </a:solidFill>
                <a:ea typeface="Arial Unicode MS"/>
              </a:rPr>
              <a:t>mō</a:t>
            </a:r>
            <a:r>
              <a:rPr lang="en-NZ" sz="1600" dirty="0">
                <a:solidFill>
                  <a:srgbClr val="000000"/>
                </a:solidFill>
                <a:ea typeface="Arial Unicode MS"/>
              </a:rPr>
              <a:t> </a:t>
            </a:r>
            <a:r>
              <a:rPr lang="en-NZ" sz="1600" dirty="0" err="1">
                <a:solidFill>
                  <a:srgbClr val="000000"/>
                </a:solidFill>
                <a:ea typeface="Arial Unicode MS"/>
              </a:rPr>
              <a:t>te</a:t>
            </a:r>
            <a:r>
              <a:rPr lang="en-NZ" sz="1600" dirty="0">
                <a:solidFill>
                  <a:srgbClr val="000000"/>
                </a:solidFill>
                <a:ea typeface="Arial Unicode MS"/>
              </a:rPr>
              <a:t> </a:t>
            </a:r>
            <a:r>
              <a:rPr lang="en-NZ" sz="1600" dirty="0" err="1">
                <a:solidFill>
                  <a:srgbClr val="000000"/>
                </a:solidFill>
                <a:ea typeface="Arial Unicode MS"/>
              </a:rPr>
              <a:t>tika</a:t>
            </a:r>
            <a:r>
              <a:rPr lang="en-NZ" sz="1600" dirty="0">
                <a:solidFill>
                  <a:srgbClr val="000000"/>
                </a:solidFill>
                <a:ea typeface="Arial Unicode MS"/>
              </a:rPr>
              <a:t>: Voices for equity. pp. 138-168 </a:t>
            </a:r>
            <a:r>
              <a:rPr lang="en-NZ" sz="1600" dirty="0" smtClean="0">
                <a:solidFill>
                  <a:srgbClr val="000000"/>
                </a:solidFill>
                <a:ea typeface="Arial Unicode MS"/>
                <a:hlinkClick r:id="rId3"/>
              </a:rPr>
              <a:t>http</a:t>
            </a:r>
            <a:r>
              <a:rPr lang="en-NZ" sz="1600" dirty="0">
                <a:solidFill>
                  <a:srgbClr val="000000"/>
                </a:solidFill>
                <a:ea typeface="Arial Unicode MS"/>
                <a:hlinkClick r:id="rId3"/>
              </a:rPr>
              <a:t>://</a:t>
            </a:r>
            <a:r>
              <a:rPr lang="en-NZ" sz="1600" dirty="0" smtClean="0">
                <a:solidFill>
                  <a:srgbClr val="000000"/>
                </a:solidFill>
                <a:ea typeface="Arial Unicode MS"/>
                <a:hlinkClick r:id="rId3"/>
              </a:rPr>
              <a:t>www.adcet.edu.au/EdEquity/View.aspx?id=8643</a:t>
            </a:r>
            <a:endParaRPr lang="en-NZ" sz="1600" dirty="0" smtClean="0">
              <a:solidFill>
                <a:srgbClr val="000000"/>
              </a:solidFill>
              <a:ea typeface="Arial Unicode MS"/>
            </a:endParaRPr>
          </a:p>
          <a:p>
            <a:pPr lvl="0">
              <a:lnSpc>
                <a:spcPct val="115000"/>
              </a:lnSpc>
              <a:spcAft>
                <a:spcPts val="1000"/>
              </a:spcAft>
              <a:buFont typeface="Wingdings" panose="05000000000000000000" pitchFamily="2" charset="2"/>
              <a:buChar char="q"/>
            </a:pPr>
            <a:r>
              <a:rPr lang="en-NZ" sz="1600" b="1" dirty="0" smtClean="0">
                <a:solidFill>
                  <a:srgbClr val="000000"/>
                </a:solidFill>
                <a:ea typeface="Arial Unicode MS"/>
              </a:rPr>
              <a:t>Conference Presentations</a:t>
            </a:r>
          </a:p>
          <a:p>
            <a:pPr marL="109728" lvl="0" indent="0">
              <a:lnSpc>
                <a:spcPct val="115000"/>
              </a:lnSpc>
              <a:spcAft>
                <a:spcPts val="1000"/>
              </a:spcAft>
              <a:buNone/>
            </a:pPr>
            <a:r>
              <a:rPr lang="en-NZ" sz="1600" dirty="0" smtClean="0">
                <a:solidFill>
                  <a:srgbClr val="000000"/>
                </a:solidFill>
                <a:ea typeface="Arial Unicode MS"/>
              </a:rPr>
              <a:t>International x3;  National x5</a:t>
            </a:r>
          </a:p>
          <a:p>
            <a:pPr>
              <a:lnSpc>
                <a:spcPct val="115000"/>
              </a:lnSpc>
              <a:spcAft>
                <a:spcPts val="1000"/>
              </a:spcAft>
              <a:buFont typeface="Wingdings" panose="05000000000000000000" pitchFamily="2" charset="2"/>
              <a:buChar char="q"/>
            </a:pPr>
            <a:r>
              <a:rPr lang="en-AU" sz="1600" b="1" dirty="0" smtClean="0">
                <a:solidFill>
                  <a:srgbClr val="000000"/>
                </a:solidFill>
                <a:ea typeface="Arial Unicode MS"/>
              </a:rPr>
              <a:t>Higher Research </a:t>
            </a:r>
            <a:r>
              <a:rPr lang="en-AU" sz="1600" b="1" dirty="0">
                <a:solidFill>
                  <a:srgbClr val="000000"/>
                </a:solidFill>
                <a:ea typeface="Arial Unicode MS"/>
              </a:rPr>
              <a:t>D</a:t>
            </a:r>
            <a:r>
              <a:rPr lang="en-AU" sz="1600" b="1" dirty="0" smtClean="0">
                <a:solidFill>
                  <a:srgbClr val="000000"/>
                </a:solidFill>
                <a:ea typeface="Arial Unicode MS"/>
              </a:rPr>
              <a:t>egree Student in progress </a:t>
            </a:r>
          </a:p>
          <a:p>
            <a:pPr>
              <a:lnSpc>
                <a:spcPct val="115000"/>
              </a:lnSpc>
              <a:spcAft>
                <a:spcPts val="1000"/>
              </a:spcAft>
              <a:buFont typeface="Wingdings" panose="05000000000000000000" pitchFamily="2" charset="2"/>
              <a:buChar char="q"/>
            </a:pPr>
            <a:r>
              <a:rPr lang="en-AU" sz="1600" b="1" dirty="0" smtClean="0">
                <a:solidFill>
                  <a:srgbClr val="000000"/>
                </a:solidFill>
                <a:ea typeface="Arial Unicode MS"/>
              </a:rPr>
              <a:t>OLT Grant </a:t>
            </a:r>
            <a:r>
              <a:rPr lang="en-AU" sz="1600" dirty="0" smtClean="0">
                <a:solidFill>
                  <a:srgbClr val="000000"/>
                </a:solidFill>
                <a:ea typeface="Arial Unicode MS"/>
              </a:rPr>
              <a:t>unsuccessful in 2014 </a:t>
            </a:r>
          </a:p>
          <a:p>
            <a:pPr>
              <a:lnSpc>
                <a:spcPct val="115000"/>
              </a:lnSpc>
              <a:spcAft>
                <a:spcPts val="1000"/>
              </a:spcAft>
              <a:buFont typeface="Wingdings" panose="05000000000000000000" pitchFamily="2" charset="2"/>
              <a:buChar char="q"/>
            </a:pPr>
            <a:endParaRPr lang="en-AU" sz="1600" dirty="0" smtClean="0">
              <a:solidFill>
                <a:srgbClr val="000000"/>
              </a:solidFill>
              <a:ea typeface="Arial Unicode MS"/>
            </a:endParaRPr>
          </a:p>
          <a:p>
            <a:pPr marL="109728" indent="0">
              <a:lnSpc>
                <a:spcPct val="115000"/>
              </a:lnSpc>
              <a:spcAft>
                <a:spcPts val="1000"/>
              </a:spcAft>
              <a:buNone/>
            </a:pPr>
            <a:endParaRPr lang="en-AU" sz="1600" dirty="0">
              <a:solidFill>
                <a:srgbClr val="000000"/>
              </a:solidFill>
              <a:ea typeface="Arial Unicode MS"/>
            </a:endParaRPr>
          </a:p>
          <a:p>
            <a:pPr marL="0" indent="0">
              <a:buNone/>
            </a:pPr>
            <a:endParaRPr lang="en-AU" dirty="0"/>
          </a:p>
        </p:txBody>
      </p:sp>
      <p:sp>
        <p:nvSpPr>
          <p:cNvPr id="4" name="Title 1"/>
          <p:cNvSpPr txBox="1">
            <a:spLocks/>
          </p:cNvSpPr>
          <p:nvPr/>
        </p:nvSpPr>
        <p:spPr>
          <a:xfrm>
            <a:off x="-457200" y="217511"/>
            <a:ext cx="9144000" cy="863600"/>
          </a:xfrm>
          <a:prstGeom prst="rect">
            <a:avLst/>
          </a:prstGeom>
          <a:effectLst/>
        </p:spPr>
        <p:txBody>
          <a:bodyPr vert="horz" lIns="91440" tIns="45720" rIns="91440" bIns="45720" rtlCol="0" anchor="t" anchorCtr="0">
            <a:noAutofit/>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pP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Scholarly Outputs</a:t>
            </a:r>
            <a:endParaRPr lang="en-AU"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32817" y="6369506"/>
            <a:ext cx="1368152" cy="369332"/>
          </a:xfrm>
          <a:prstGeom prst="rect">
            <a:avLst/>
          </a:prstGeom>
          <a:noFill/>
        </p:spPr>
        <p:txBody>
          <a:bodyPr wrap="square" rtlCol="0">
            <a:spAutoFit/>
          </a:bodyPr>
          <a:lstStyle/>
          <a:p>
            <a:r>
              <a:rPr lang="en-AU" dirty="0" smtClean="0"/>
              <a:t>Amanda</a:t>
            </a:r>
            <a:endParaRPr lang="en-AU" dirty="0"/>
          </a:p>
        </p:txBody>
      </p:sp>
    </p:spTree>
    <p:extLst>
      <p:ext uri="{BB962C8B-B14F-4D97-AF65-F5344CB8AC3E}">
        <p14:creationId xmlns:p14="http://schemas.microsoft.com/office/powerpoint/2010/main" val="2860229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Questions</a:t>
            </a:r>
            <a:endParaRPr lang="en-AU" dirty="0"/>
          </a:p>
        </p:txBody>
      </p:sp>
      <p:pic>
        <p:nvPicPr>
          <p:cNvPr id="4" name="Picture 7"/>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40350" y="1481138"/>
            <a:ext cx="4863300" cy="4525962"/>
          </a:xfrm>
          <a:prstGeom prst="rect">
            <a:avLst/>
          </a:prstGeom>
          <a:noFill/>
          <a:ln w="9525">
            <a:noFill/>
            <a:miter lim="800000"/>
            <a:headEnd/>
            <a:tailEnd/>
          </a:ln>
        </p:spPr>
      </p:pic>
    </p:spTree>
    <p:extLst>
      <p:ext uri="{BB962C8B-B14F-4D97-AF65-F5344CB8AC3E}">
        <p14:creationId xmlns:p14="http://schemas.microsoft.com/office/powerpoint/2010/main" val="8957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4318"/>
            <a:ext cx="8229600" cy="5383764"/>
          </a:xfrm>
        </p:spPr>
        <p:txBody>
          <a:bodyPr>
            <a:normAutofit/>
          </a:bodyPr>
          <a:lstStyle/>
          <a:p>
            <a:pPr marL="0" indent="0">
              <a:lnSpc>
                <a:spcPct val="150000"/>
              </a:lnSpc>
              <a:spcAft>
                <a:spcPts val="1000"/>
              </a:spcAft>
              <a:buNone/>
            </a:pPr>
            <a:r>
              <a:rPr lang="en-AU" sz="1000" dirty="0" smtClean="0"/>
              <a:t> </a:t>
            </a:r>
            <a:r>
              <a:rPr lang="en-NZ" sz="900" dirty="0">
                <a:ea typeface="Calibri"/>
                <a:cs typeface="Times New Roman"/>
              </a:rPr>
              <a:t>Allan, T., Johnson, A., Phillips, K., Azzopardi, T., Dickson, C., Goldsmith, M., &amp; Hengstberger-Sims, C. (2013). Articulating course </a:t>
            </a:r>
            <a:r>
              <a:rPr lang="en-NZ" sz="900" dirty="0" smtClean="0">
                <a:ea typeface="Calibri"/>
                <a:cs typeface="Times New Roman"/>
              </a:rPr>
              <a:t>    inherent   	requirements</a:t>
            </a:r>
            <a:r>
              <a:rPr lang="en-NZ" sz="900" dirty="0">
                <a:ea typeface="Calibri"/>
                <a:cs typeface="Times New Roman"/>
              </a:rPr>
              <a:t>: </a:t>
            </a:r>
            <a:r>
              <a:rPr lang="en-NZ" sz="900" dirty="0" smtClean="0">
                <a:ea typeface="Calibri"/>
                <a:cs typeface="Times New Roman"/>
              </a:rPr>
              <a:t>Risk </a:t>
            </a:r>
            <a:r>
              <a:rPr lang="en-NZ" sz="900" dirty="0">
                <a:ea typeface="Calibri"/>
                <a:cs typeface="Times New Roman"/>
              </a:rPr>
              <a:t>and response at the University of Western Sydney. In </a:t>
            </a:r>
            <a:r>
              <a:rPr lang="en-NZ" sz="900" dirty="0" err="1">
                <a:ea typeface="Calibri"/>
                <a:cs typeface="Times New Roman"/>
              </a:rPr>
              <a:t>C.Jenkin</a:t>
            </a:r>
            <a:r>
              <a:rPr lang="en-NZ" sz="900" dirty="0">
                <a:ea typeface="Calibri"/>
                <a:cs typeface="Times New Roman"/>
              </a:rPr>
              <a:t> (Ed) </a:t>
            </a:r>
            <a:r>
              <a:rPr lang="en-NZ" sz="900" dirty="0" err="1">
                <a:ea typeface="Calibri"/>
                <a:cs typeface="Times New Roman"/>
              </a:rPr>
              <a:t>Ngā</a:t>
            </a:r>
            <a:r>
              <a:rPr lang="en-NZ" sz="900" dirty="0">
                <a:ea typeface="Calibri"/>
                <a:cs typeface="Times New Roman"/>
              </a:rPr>
              <a:t> reo </a:t>
            </a:r>
            <a:r>
              <a:rPr lang="en-NZ" sz="900" dirty="0" err="1">
                <a:ea typeface="Calibri"/>
                <a:cs typeface="Times New Roman"/>
              </a:rPr>
              <a:t>mō</a:t>
            </a:r>
            <a:r>
              <a:rPr lang="en-NZ" sz="900" dirty="0">
                <a:ea typeface="Calibri"/>
                <a:cs typeface="Times New Roman"/>
              </a:rPr>
              <a:t> </a:t>
            </a:r>
            <a:r>
              <a:rPr lang="en-NZ" sz="900" dirty="0" err="1">
                <a:ea typeface="Calibri"/>
                <a:cs typeface="Times New Roman"/>
              </a:rPr>
              <a:t>te</a:t>
            </a:r>
            <a:r>
              <a:rPr lang="en-NZ" sz="900" dirty="0">
                <a:ea typeface="Calibri"/>
                <a:cs typeface="Times New Roman"/>
              </a:rPr>
              <a:t> </a:t>
            </a:r>
            <a:r>
              <a:rPr lang="en-NZ" sz="900" dirty="0" err="1">
                <a:ea typeface="Calibri"/>
                <a:cs typeface="Times New Roman"/>
              </a:rPr>
              <a:t>tika</a:t>
            </a:r>
            <a:r>
              <a:rPr lang="en-NZ" sz="900" dirty="0">
                <a:ea typeface="Calibri"/>
                <a:cs typeface="Times New Roman"/>
              </a:rPr>
              <a:t>: Voices </a:t>
            </a:r>
            <a:r>
              <a:rPr lang="en-NZ" sz="900" dirty="0" smtClean="0">
                <a:ea typeface="Calibri"/>
                <a:cs typeface="Times New Roman"/>
              </a:rPr>
              <a:t>for </a:t>
            </a:r>
            <a:r>
              <a:rPr lang="en-NZ" sz="900" dirty="0">
                <a:ea typeface="Calibri"/>
                <a:cs typeface="Times New Roman"/>
              </a:rPr>
              <a:t>equity. pp. </a:t>
            </a:r>
            <a:r>
              <a:rPr lang="en-NZ" sz="900" dirty="0" smtClean="0">
                <a:ea typeface="Calibri"/>
                <a:cs typeface="Times New Roman"/>
              </a:rPr>
              <a:t>	138-168  from  </a:t>
            </a:r>
            <a:r>
              <a:rPr lang="en-NZ" sz="900" dirty="0" smtClean="0">
                <a:ea typeface="Calibri"/>
                <a:cs typeface="Times New Roman"/>
                <a:hlinkClick r:id="rId3"/>
              </a:rPr>
              <a:t>http</a:t>
            </a:r>
            <a:r>
              <a:rPr lang="en-NZ" sz="900" dirty="0">
                <a:ea typeface="Calibri"/>
                <a:cs typeface="Times New Roman"/>
                <a:hlinkClick r:id="rId3"/>
              </a:rPr>
              <a:t>://www.adcet.edu.au/EdEquity/View.aspx?id=8643</a:t>
            </a:r>
            <a:endParaRPr lang="en-AU" sz="900" dirty="0">
              <a:ea typeface="Calibri"/>
              <a:cs typeface="Times New Roman"/>
            </a:endParaRPr>
          </a:p>
          <a:p>
            <a:pPr marL="0" indent="0">
              <a:lnSpc>
                <a:spcPct val="150000"/>
              </a:lnSpc>
              <a:spcAft>
                <a:spcPts val="1000"/>
              </a:spcAft>
              <a:buNone/>
            </a:pPr>
            <a:r>
              <a:rPr lang="en-AU" sz="900" dirty="0" smtClean="0">
                <a:ea typeface="Calibri"/>
                <a:cs typeface="Times New Roman"/>
              </a:rPr>
              <a:t>Australian </a:t>
            </a:r>
            <a:r>
              <a:rPr lang="en-AU" sz="900" dirty="0">
                <a:ea typeface="Calibri"/>
                <a:cs typeface="Times New Roman"/>
              </a:rPr>
              <a:t>Government Department of Education, Employment and workplace Relations (2012), </a:t>
            </a:r>
            <a:r>
              <a:rPr lang="en-AU" sz="900" i="1" dirty="0">
                <a:ea typeface="Calibri"/>
                <a:cs typeface="Times New Roman"/>
              </a:rPr>
              <a:t>Report of the Review of Disability Standards for </a:t>
            </a:r>
            <a:r>
              <a:rPr lang="en-AU" sz="900" i="1" dirty="0" smtClean="0">
                <a:ea typeface="Calibri"/>
                <a:cs typeface="Times New Roman"/>
              </a:rPr>
              <a:t>	Education </a:t>
            </a:r>
            <a:r>
              <a:rPr lang="en-AU" sz="900" i="1" dirty="0">
                <a:ea typeface="Calibri"/>
                <a:cs typeface="Times New Roman"/>
              </a:rPr>
              <a:t>2005.</a:t>
            </a:r>
            <a:r>
              <a:rPr lang="en-AU" sz="900" dirty="0">
                <a:ea typeface="Calibri"/>
                <a:cs typeface="Times New Roman"/>
              </a:rPr>
              <a:t>Retrieved July 28</a:t>
            </a:r>
            <a:r>
              <a:rPr lang="en-AU" sz="900" baseline="30000" dirty="0">
                <a:ea typeface="Calibri"/>
                <a:cs typeface="Times New Roman"/>
              </a:rPr>
              <a:t>th</a:t>
            </a:r>
            <a:r>
              <a:rPr lang="en-AU" sz="900" dirty="0">
                <a:ea typeface="Calibri"/>
                <a:cs typeface="Times New Roman"/>
              </a:rPr>
              <a:t>, 2012, from </a:t>
            </a:r>
            <a:r>
              <a:rPr lang="en-AU" sz="900" dirty="0">
                <a:ea typeface="Calibri"/>
                <a:cs typeface="Times New Roman"/>
                <a:hlinkClick r:id="rId4"/>
              </a:rPr>
              <a:t>https://</a:t>
            </a:r>
            <a:r>
              <a:rPr lang="en-AU" sz="900" dirty="0" smtClean="0">
                <a:ea typeface="Calibri"/>
                <a:cs typeface="Times New Roman"/>
                <a:hlinkClick r:id="rId4"/>
              </a:rPr>
              <a:t>education.gov.au/disability-standards-education</a:t>
            </a:r>
            <a:endParaRPr lang="en-AU" sz="900" dirty="0" smtClean="0">
              <a:ea typeface="Calibri"/>
              <a:cs typeface="Times New Roman"/>
            </a:endParaRPr>
          </a:p>
          <a:p>
            <a:pPr marL="0" indent="0">
              <a:lnSpc>
                <a:spcPct val="150000"/>
              </a:lnSpc>
              <a:spcAft>
                <a:spcPts val="1000"/>
              </a:spcAft>
              <a:buNone/>
            </a:pPr>
            <a:r>
              <a:rPr lang="en-AU" sz="900" dirty="0" smtClean="0">
                <a:ea typeface="Calibri"/>
                <a:cs typeface="Times New Roman"/>
              </a:rPr>
              <a:t>Australian </a:t>
            </a:r>
            <a:r>
              <a:rPr lang="en-AU" sz="900" dirty="0">
                <a:ea typeface="Calibri"/>
                <a:cs typeface="Times New Roman"/>
              </a:rPr>
              <a:t>Government Department of Industry, Innovation, Science, Research and Tertiary Education (2011), </a:t>
            </a:r>
            <a:r>
              <a:rPr lang="en-AU" sz="900" i="1" dirty="0">
                <a:ea typeface="Calibri"/>
                <a:cs typeface="Times New Roman"/>
              </a:rPr>
              <a:t>Student 2011 Full Year: Selected </a:t>
            </a:r>
            <a:r>
              <a:rPr lang="en-AU" sz="900" i="1" dirty="0" smtClean="0">
                <a:ea typeface="Calibri"/>
                <a:cs typeface="Times New Roman"/>
              </a:rPr>
              <a:t>	Higher </a:t>
            </a:r>
            <a:r>
              <a:rPr lang="en-AU" sz="900" i="1" dirty="0">
                <a:ea typeface="Calibri"/>
                <a:cs typeface="Times New Roman"/>
              </a:rPr>
              <a:t>Education Statistics</a:t>
            </a:r>
            <a:r>
              <a:rPr lang="en-AU" sz="900" dirty="0">
                <a:ea typeface="Calibri"/>
                <a:cs typeface="Times New Roman"/>
              </a:rPr>
              <a:t>. Retrieved December 12</a:t>
            </a:r>
            <a:r>
              <a:rPr lang="en-AU" sz="900" baseline="30000" dirty="0">
                <a:ea typeface="Calibri"/>
                <a:cs typeface="Times New Roman"/>
              </a:rPr>
              <a:t>th</a:t>
            </a:r>
            <a:r>
              <a:rPr lang="en-AU" sz="900" dirty="0">
                <a:ea typeface="Calibri"/>
                <a:cs typeface="Times New Roman"/>
              </a:rPr>
              <a:t>, 2012, from </a:t>
            </a:r>
            <a:r>
              <a:rPr lang="en-AU" sz="900" dirty="0" smtClean="0">
                <a:ea typeface="Calibri"/>
                <a:cs typeface="Times New Roman"/>
              </a:rPr>
              <a:t>	</a:t>
            </a:r>
            <a:r>
              <a:rPr lang="en-AU" sz="900" u="sng" dirty="0" smtClean="0">
                <a:solidFill>
                  <a:srgbClr val="0000FF"/>
                </a:solidFill>
                <a:ea typeface="Calibri"/>
                <a:cs typeface="Arial"/>
                <a:hlinkClick r:id="rId5"/>
              </a:rPr>
              <a:t>http</a:t>
            </a:r>
            <a:r>
              <a:rPr lang="en-AU" sz="900" u="sng" dirty="0">
                <a:solidFill>
                  <a:srgbClr val="0000FF"/>
                </a:solidFill>
                <a:ea typeface="Calibri"/>
                <a:cs typeface="Arial"/>
                <a:hlinkClick r:id="rId5"/>
              </a:rPr>
              <a:t>://</a:t>
            </a:r>
            <a:r>
              <a:rPr lang="en-AU" sz="900" u="sng" dirty="0" smtClean="0">
                <a:solidFill>
                  <a:srgbClr val="0000FF"/>
                </a:solidFill>
                <a:ea typeface="Calibri"/>
                <a:cs typeface="Arial"/>
                <a:hlinkClick r:id="rId5"/>
              </a:rPr>
              <a:t>www.innovation.gov.au/HigherEducation/HigherEducationStatistics/StatisticsPublications/Pages/Students.aspx</a:t>
            </a:r>
            <a:r>
              <a:rPr lang="en-AU" sz="900" dirty="0">
                <a:ea typeface="Calibri"/>
                <a:cs typeface="Times New Roman"/>
              </a:rPr>
              <a:t> </a:t>
            </a:r>
            <a:endParaRPr lang="en-AU" sz="900" dirty="0" smtClean="0">
              <a:ea typeface="Calibri"/>
              <a:cs typeface="Times New Roman"/>
            </a:endParaRPr>
          </a:p>
          <a:p>
            <a:pPr marL="0" indent="0">
              <a:lnSpc>
                <a:spcPct val="150000"/>
              </a:lnSpc>
              <a:spcAft>
                <a:spcPts val="1000"/>
              </a:spcAft>
              <a:buNone/>
            </a:pPr>
            <a:r>
              <a:rPr lang="en-AU" sz="900" dirty="0" smtClean="0">
                <a:ea typeface="Calibri"/>
                <a:cs typeface="Times New Roman"/>
              </a:rPr>
              <a:t>Australian </a:t>
            </a:r>
            <a:r>
              <a:rPr lang="en-AU" sz="900" dirty="0">
                <a:ea typeface="Calibri"/>
                <a:cs typeface="Times New Roman"/>
              </a:rPr>
              <a:t>Government Department of Industry, Innovation, Science, Research and Tertiary Education (2011), </a:t>
            </a:r>
            <a:r>
              <a:rPr lang="en-AU" sz="900" i="1" dirty="0">
                <a:ea typeface="Calibri"/>
                <a:cs typeface="Times New Roman"/>
              </a:rPr>
              <a:t>Student 2010 </a:t>
            </a:r>
            <a:r>
              <a:rPr lang="en-AU" sz="900" i="1" dirty="0" smtClean="0">
                <a:ea typeface="Calibri"/>
                <a:cs typeface="Times New Roman"/>
              </a:rPr>
              <a:t>Full Year</a:t>
            </a:r>
            <a:r>
              <a:rPr lang="en-AU" sz="900" i="1" dirty="0">
                <a:ea typeface="Calibri"/>
                <a:cs typeface="Times New Roman"/>
              </a:rPr>
              <a:t>: </a:t>
            </a:r>
            <a:r>
              <a:rPr lang="en-AU" sz="900" i="1" dirty="0" smtClean="0">
                <a:ea typeface="Calibri"/>
                <a:cs typeface="Times New Roman"/>
              </a:rPr>
              <a:t>   	Selected Higher </a:t>
            </a:r>
            <a:r>
              <a:rPr lang="en-AU" sz="900" i="1" dirty="0">
                <a:ea typeface="Calibri"/>
                <a:cs typeface="Times New Roman"/>
              </a:rPr>
              <a:t>Education Statistics</a:t>
            </a:r>
            <a:r>
              <a:rPr lang="en-AU" sz="900" dirty="0">
                <a:ea typeface="Calibri"/>
                <a:cs typeface="Times New Roman"/>
              </a:rPr>
              <a:t>. Retrieved December 12</a:t>
            </a:r>
            <a:r>
              <a:rPr lang="en-AU" sz="900" baseline="30000" dirty="0">
                <a:ea typeface="Calibri"/>
                <a:cs typeface="Times New Roman"/>
              </a:rPr>
              <a:t>th</a:t>
            </a:r>
            <a:r>
              <a:rPr lang="en-AU" sz="900" dirty="0">
                <a:ea typeface="Calibri"/>
                <a:cs typeface="Times New Roman"/>
              </a:rPr>
              <a:t>, 2012, from </a:t>
            </a:r>
            <a:r>
              <a:rPr lang="en-AU" sz="900" dirty="0" smtClean="0">
                <a:ea typeface="Calibri"/>
                <a:cs typeface="Times New Roman"/>
              </a:rPr>
              <a:t>	</a:t>
            </a:r>
            <a:r>
              <a:rPr lang="en-AU" sz="900" u="sng" dirty="0" smtClean="0">
                <a:solidFill>
                  <a:srgbClr val="0000FF"/>
                </a:solidFill>
                <a:ea typeface="Calibri"/>
                <a:cs typeface="Arial"/>
                <a:hlinkClick r:id="rId5"/>
              </a:rPr>
              <a:t>http</a:t>
            </a:r>
            <a:r>
              <a:rPr lang="en-AU" sz="900" u="sng" dirty="0">
                <a:solidFill>
                  <a:srgbClr val="0000FF"/>
                </a:solidFill>
                <a:ea typeface="Calibri"/>
                <a:cs typeface="Arial"/>
                <a:hlinkClick r:id="rId5"/>
              </a:rPr>
              <a:t>://</a:t>
            </a:r>
            <a:r>
              <a:rPr lang="en-AU" sz="900" u="sng" dirty="0" smtClean="0">
                <a:solidFill>
                  <a:srgbClr val="0000FF"/>
                </a:solidFill>
                <a:ea typeface="Calibri"/>
                <a:cs typeface="Arial"/>
                <a:hlinkClick r:id="rId5"/>
              </a:rPr>
              <a:t>www.innovation.gov.au/HigherEducation/HigherEducationStatistics/StatisticsPublications/Pages/Students.aspx</a:t>
            </a:r>
            <a:endParaRPr lang="en-AU" sz="900" u="sng" dirty="0" smtClean="0">
              <a:solidFill>
                <a:srgbClr val="0000FF"/>
              </a:solidFill>
              <a:ea typeface="Calibri"/>
              <a:cs typeface="Arial"/>
            </a:endParaRPr>
          </a:p>
          <a:p>
            <a:pPr marL="0" indent="0">
              <a:lnSpc>
                <a:spcPct val="200000"/>
              </a:lnSpc>
              <a:spcAft>
                <a:spcPts val="1000"/>
              </a:spcAft>
              <a:buNone/>
            </a:pPr>
            <a:r>
              <a:rPr lang="en-AU" sz="900" dirty="0">
                <a:solidFill>
                  <a:srgbClr val="000000"/>
                </a:solidFill>
                <a:ea typeface="Calibri"/>
                <a:cs typeface="Times New Roman"/>
              </a:rPr>
              <a:t>Australian Nursing and Midwifery Council. (2006). </a:t>
            </a:r>
            <a:r>
              <a:rPr lang="en-AU" sz="900" i="1" dirty="0">
                <a:solidFill>
                  <a:srgbClr val="000000"/>
                </a:solidFill>
                <a:ea typeface="Calibri"/>
                <a:cs typeface="Times New Roman"/>
              </a:rPr>
              <a:t>National competency standards for the Registered Nurse (4</a:t>
            </a:r>
            <a:r>
              <a:rPr lang="en-AU" sz="900" i="1" baseline="30000" dirty="0">
                <a:solidFill>
                  <a:srgbClr val="000000"/>
                </a:solidFill>
                <a:ea typeface="Calibri"/>
                <a:cs typeface="Times New Roman"/>
              </a:rPr>
              <a:t>th</a:t>
            </a:r>
            <a:r>
              <a:rPr lang="en-AU" sz="900" i="1" dirty="0">
                <a:solidFill>
                  <a:srgbClr val="000000"/>
                </a:solidFill>
                <a:ea typeface="Calibri"/>
                <a:cs typeface="Times New Roman"/>
              </a:rPr>
              <a:t> ed.)</a:t>
            </a:r>
            <a:r>
              <a:rPr lang="en-AU" sz="900" dirty="0">
                <a:solidFill>
                  <a:srgbClr val="000000"/>
                </a:solidFill>
                <a:ea typeface="Calibri"/>
                <a:cs typeface="Times New Roman"/>
              </a:rPr>
              <a:t>.Melbourne: Australian </a:t>
            </a:r>
            <a:r>
              <a:rPr lang="en-AU" sz="900" dirty="0" smtClean="0">
                <a:solidFill>
                  <a:srgbClr val="000000"/>
                </a:solidFill>
                <a:ea typeface="Calibri"/>
                <a:cs typeface="Times New Roman"/>
              </a:rPr>
              <a:t>	Health </a:t>
            </a:r>
            <a:r>
              <a:rPr lang="en-AU" sz="900" dirty="0">
                <a:solidFill>
                  <a:srgbClr val="000000"/>
                </a:solidFill>
                <a:ea typeface="Calibri"/>
                <a:cs typeface="Times New Roman"/>
              </a:rPr>
              <a:t>Practitioner Regulation Agency. Retrieved February 2, 2011, </a:t>
            </a:r>
            <a:r>
              <a:rPr lang="en-AU" sz="900" dirty="0" smtClean="0">
                <a:solidFill>
                  <a:srgbClr val="000000"/>
                </a:solidFill>
                <a:ea typeface="Calibri"/>
                <a:cs typeface="Times New Roman"/>
              </a:rPr>
              <a:t>from</a:t>
            </a:r>
            <a:r>
              <a:rPr lang="en-AU" sz="900" dirty="0">
                <a:solidFill>
                  <a:srgbClr val="000000"/>
                </a:solidFill>
                <a:ea typeface="Calibri"/>
                <a:cs typeface="Times New Roman"/>
                <a:hlinkClick r:id="rId6"/>
              </a:rPr>
              <a:t> </a:t>
            </a:r>
            <a:r>
              <a:rPr lang="en-AU" sz="900" u="sng" dirty="0" smtClean="0">
                <a:solidFill>
                  <a:srgbClr val="000000"/>
                </a:solidFill>
                <a:ea typeface="Calibri"/>
                <a:cs typeface="Times New Roman"/>
                <a:hlinkClick r:id="rId6"/>
              </a:rPr>
              <a:t>http</a:t>
            </a:r>
            <a:r>
              <a:rPr lang="en-AU" sz="900" u="sng" dirty="0">
                <a:solidFill>
                  <a:srgbClr val="000000"/>
                </a:solidFill>
                <a:ea typeface="Calibri"/>
                <a:cs typeface="Times New Roman"/>
                <a:hlinkClick r:id="rId6"/>
              </a:rPr>
              <a:t>://www.nursingmidwiferyboard.gov.au/Codes-Guidelines-Statements/Codes-Guidelines.aspx</a:t>
            </a:r>
            <a:endParaRPr lang="en-AU" sz="900" u="sng" dirty="0" smtClean="0">
              <a:solidFill>
                <a:srgbClr val="000000"/>
              </a:solidFill>
              <a:ea typeface="Calibri"/>
              <a:cs typeface="Times New Roman"/>
            </a:endParaRPr>
          </a:p>
          <a:p>
            <a:pPr marL="0" indent="0">
              <a:lnSpc>
                <a:spcPct val="200000"/>
              </a:lnSpc>
              <a:spcAft>
                <a:spcPts val="1000"/>
              </a:spcAft>
              <a:buNone/>
            </a:pPr>
            <a:r>
              <a:rPr lang="en-AU" sz="900" dirty="0" smtClean="0">
                <a:solidFill>
                  <a:srgbClr val="000000"/>
                </a:solidFill>
                <a:ea typeface="Calibri"/>
                <a:cs typeface="Times New Roman"/>
                <a:hlinkClick r:id="rId6"/>
              </a:rPr>
              <a:t> </a:t>
            </a:r>
            <a:endParaRPr lang="en-AU" sz="900" dirty="0">
              <a:solidFill>
                <a:srgbClr val="000000"/>
              </a:solidFill>
              <a:ea typeface="Calibri"/>
              <a:cs typeface="Times New Roman"/>
            </a:endParaRPr>
          </a:p>
          <a:p>
            <a:pPr marL="0" indent="0">
              <a:lnSpc>
                <a:spcPct val="150000"/>
              </a:lnSpc>
              <a:spcAft>
                <a:spcPts val="1000"/>
              </a:spcAft>
              <a:buNone/>
            </a:pPr>
            <a:endParaRPr lang="en-AU" sz="900" dirty="0">
              <a:latin typeface="Calibri"/>
              <a:ea typeface="Calibri"/>
              <a:cs typeface="Times New Roman"/>
            </a:endParaRPr>
          </a:p>
          <a:p>
            <a:pPr>
              <a:buNone/>
            </a:pPr>
            <a:endParaRPr lang="en-AU" sz="1000" dirty="0" smtClean="0"/>
          </a:p>
          <a:p>
            <a:pPr>
              <a:buNone/>
            </a:pPr>
            <a:r>
              <a:rPr lang="en-AU" sz="1000" dirty="0" smtClean="0"/>
              <a:t> </a:t>
            </a:r>
          </a:p>
          <a:p>
            <a:pPr>
              <a:buNone/>
            </a:pPr>
            <a:endParaRPr lang="en-AU" sz="1000" dirty="0" smtClean="0"/>
          </a:p>
          <a:p>
            <a:pPr>
              <a:buNone/>
            </a:pPr>
            <a:endParaRPr lang="en-AU" sz="1000" dirty="0" smtClean="0"/>
          </a:p>
        </p:txBody>
      </p:sp>
      <p:sp>
        <p:nvSpPr>
          <p:cNvPr id="2" name="Title 1"/>
          <p:cNvSpPr>
            <a:spLocks noGrp="1"/>
          </p:cNvSpPr>
          <p:nvPr>
            <p:ph type="title"/>
          </p:nvPr>
        </p:nvSpPr>
        <p:spPr>
          <a:xfrm>
            <a:off x="85758" y="354360"/>
            <a:ext cx="8229600" cy="57606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AU" sz="3200" b="1" dirty="0" smtClean="0">
                <a:ln w="11430"/>
                <a:solidFill>
                  <a:srgbClr val="002060"/>
                </a:solidFill>
                <a:effectLst>
                  <a:outerShdw blurRad="50800" dist="39000" dir="5460000" algn="tl">
                    <a:srgbClr val="000000">
                      <a:alpha val="38000"/>
                    </a:srgbClr>
                  </a:outerShdw>
                </a:effectLst>
              </a:rPr>
              <a:t>References</a:t>
            </a:r>
            <a:endParaRPr lang="en-AU" sz="3200" b="1" dirty="0">
              <a:ln w="11430"/>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588036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264" y="1088166"/>
            <a:ext cx="7848872" cy="3370153"/>
          </a:xfrm>
          <a:prstGeom prst="rect">
            <a:avLst/>
          </a:prstGeom>
          <a:noFill/>
        </p:spPr>
        <p:txBody>
          <a:bodyPr wrap="square" rtlCol="0">
            <a:spAutoFit/>
          </a:bodyPr>
          <a:lstStyle/>
          <a:p>
            <a:pPr algn="ctr">
              <a:lnSpc>
                <a:spcPct val="150000"/>
              </a:lnSpc>
            </a:pPr>
            <a:r>
              <a:rPr lang="en-A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Western Sydney University (UWS)</a:t>
            </a:r>
            <a:endParaRPr lang="en-A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a:p>
            <a:pPr marL="285750" indent="-285750">
              <a:lnSpc>
                <a:spcPct val="150000"/>
              </a:lnSpc>
              <a:buFont typeface="Arial" panose="020B0604020202020204" pitchFamily="34" charset="0"/>
              <a:buChar char="•"/>
            </a:pPr>
            <a:r>
              <a:rPr lang="en-AU" b="1" dirty="0" smtClean="0">
                <a:solidFill>
                  <a:schemeClr val="accent3">
                    <a:lumMod val="75000"/>
                  </a:schemeClr>
                </a:solidFill>
              </a:rPr>
              <a:t>Inherent Requirement </a:t>
            </a:r>
            <a:r>
              <a:rPr lang="en-AU" b="1" dirty="0">
                <a:solidFill>
                  <a:schemeClr val="accent3">
                    <a:lumMod val="75000"/>
                  </a:schemeClr>
                </a:solidFill>
              </a:rPr>
              <a:t>o</a:t>
            </a:r>
            <a:r>
              <a:rPr lang="en-AU" b="1" dirty="0" smtClean="0">
                <a:solidFill>
                  <a:schemeClr val="accent3">
                    <a:lumMod val="75000"/>
                  </a:schemeClr>
                </a:solidFill>
              </a:rPr>
              <a:t>f Nurse Education [</a:t>
            </a:r>
            <a:r>
              <a:rPr lang="en-AU" b="1" dirty="0" err="1" smtClean="0">
                <a:solidFill>
                  <a:schemeClr val="accent3">
                    <a:lumMod val="75000"/>
                  </a:schemeClr>
                </a:solidFill>
              </a:rPr>
              <a:t>IRoNE</a:t>
            </a:r>
            <a:r>
              <a:rPr lang="en-AU" b="1" dirty="0" smtClean="0">
                <a:solidFill>
                  <a:schemeClr val="accent3">
                    <a:lumMod val="75000"/>
                  </a:schemeClr>
                </a:solidFill>
              </a:rPr>
              <a:t>]</a:t>
            </a:r>
            <a:r>
              <a:rPr lang="en-AU" b="1" dirty="0">
                <a:solidFill>
                  <a:schemeClr val="accent3">
                    <a:lumMod val="75000"/>
                  </a:schemeClr>
                </a:solidFill>
              </a:rPr>
              <a:t> </a:t>
            </a:r>
            <a:r>
              <a:rPr lang="en-AU" b="1" dirty="0" smtClean="0">
                <a:solidFill>
                  <a:schemeClr val="accent3">
                    <a:lumMod val="75000"/>
                  </a:schemeClr>
                </a:solidFill>
              </a:rPr>
              <a:t>project</a:t>
            </a:r>
          </a:p>
          <a:p>
            <a:pPr>
              <a:lnSpc>
                <a:spcPct val="150000"/>
              </a:lnSpc>
            </a:pPr>
            <a:endParaRPr lang="en-AU" b="1" dirty="0" smtClean="0">
              <a:solidFill>
                <a:schemeClr val="accent3">
                  <a:lumMod val="75000"/>
                </a:schemeClr>
              </a:solidFill>
            </a:endParaRPr>
          </a:p>
          <a:p>
            <a:pPr algn="ctr">
              <a:lnSpc>
                <a:spcPct val="150000"/>
              </a:lnSpc>
            </a:pPr>
            <a:r>
              <a:rPr lang="en-AU" sz="1200" dirty="0" smtClean="0"/>
              <a:t>	</a:t>
            </a:r>
          </a:p>
          <a:p>
            <a:pPr algn="ctr">
              <a:lnSpc>
                <a:spcPct val="150000"/>
              </a:lnSpc>
            </a:pPr>
            <a:endParaRPr lang="en-AU" sz="1200" dirty="0" smtClean="0"/>
          </a:p>
          <a:p>
            <a:pPr algn="ctr">
              <a:lnSpc>
                <a:spcPct val="150000"/>
              </a:lnSpc>
            </a:pPr>
            <a:endParaRPr lang="en-AU" sz="1200" dirty="0"/>
          </a:p>
          <a:p>
            <a:pPr marL="285750" indent="-285750">
              <a:lnSpc>
                <a:spcPct val="150000"/>
              </a:lnSpc>
              <a:spcBef>
                <a:spcPts val="1800"/>
              </a:spcBef>
              <a:buFont typeface="Arial" panose="020B0604020202020204" pitchFamily="34" charset="0"/>
              <a:buChar char="•"/>
            </a:pPr>
            <a:r>
              <a:rPr lang="en-AU" b="1" dirty="0" smtClean="0">
                <a:solidFill>
                  <a:schemeClr val="accent3">
                    <a:lumMod val="75000"/>
                  </a:schemeClr>
                </a:solidFill>
              </a:rPr>
              <a:t>University </a:t>
            </a:r>
            <a:r>
              <a:rPr lang="en-AU" b="1" dirty="0">
                <a:solidFill>
                  <a:schemeClr val="accent3">
                    <a:lumMod val="75000"/>
                  </a:schemeClr>
                </a:solidFill>
              </a:rPr>
              <a:t>of Western Sydney Inherent Requirement </a:t>
            </a:r>
            <a:r>
              <a:rPr lang="en-AU" b="1" dirty="0" smtClean="0">
                <a:solidFill>
                  <a:schemeClr val="accent3">
                    <a:lumMod val="75000"/>
                  </a:schemeClr>
                </a:solidFill>
              </a:rPr>
              <a:t>Strategy</a:t>
            </a:r>
          </a:p>
          <a:p>
            <a:pPr marL="285750" indent="-285750">
              <a:lnSpc>
                <a:spcPct val="150000"/>
              </a:lnSpc>
              <a:buFont typeface="Arial" panose="020B0604020202020204" pitchFamily="34" charset="0"/>
              <a:buChar char="•"/>
            </a:pPr>
            <a:endParaRPr lang="en-AU" b="1" dirty="0">
              <a:solidFill>
                <a:schemeClr val="accent3">
                  <a:lumMod val="75000"/>
                </a:schemeClr>
              </a:solidFill>
            </a:endParaRPr>
          </a:p>
        </p:txBody>
      </p:sp>
      <p:sp>
        <p:nvSpPr>
          <p:cNvPr id="5" name="TextBox 4"/>
          <p:cNvSpPr txBox="1"/>
          <p:nvPr/>
        </p:nvSpPr>
        <p:spPr>
          <a:xfrm>
            <a:off x="264087" y="308572"/>
            <a:ext cx="7704856"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chemeClr val="accent6">
                  <a:lumMod val="75000"/>
                </a:schemeClr>
              </a:buClr>
              <a:buSzPct val="128000"/>
            </a:pPr>
            <a:r>
              <a:rPr lang="en-A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Acknowledgements</a:t>
            </a:r>
          </a:p>
        </p:txBody>
      </p:sp>
      <p:graphicFrame>
        <p:nvGraphicFramePr>
          <p:cNvPr id="6" name="Table 5"/>
          <p:cNvGraphicFramePr>
            <a:graphicFrameLocks noGrp="1"/>
          </p:cNvGraphicFramePr>
          <p:nvPr>
            <p:extLst>
              <p:ext uri="{D42A27DB-BD31-4B8C-83A1-F6EECF244321}">
                <p14:modId xmlns:p14="http://schemas.microsoft.com/office/powerpoint/2010/main" val="191315104"/>
              </p:ext>
            </p:extLst>
          </p:nvPr>
        </p:nvGraphicFramePr>
        <p:xfrm>
          <a:off x="537920" y="2145544"/>
          <a:ext cx="7645560" cy="1280160"/>
        </p:xfrm>
        <a:graphic>
          <a:graphicData uri="http://schemas.openxmlformats.org/drawingml/2006/table">
            <a:tbl>
              <a:tblPr firstRow="1" bandRow="1">
                <a:tableStyleId>{93296810-A885-4BE3-A3E7-6D5BEEA58F35}</a:tableStyleId>
              </a:tblPr>
              <a:tblGrid>
                <a:gridCol w="3672408"/>
                <a:gridCol w="3973152"/>
              </a:tblGrid>
              <a:tr h="1224137">
                <a:tc>
                  <a:txBody>
                    <a:bodyPr/>
                    <a:lstStyle/>
                    <a:p>
                      <a:pPr algn="l">
                        <a:lnSpc>
                          <a:spcPct val="150000"/>
                        </a:lnSpc>
                      </a:pPr>
                      <a:r>
                        <a:rPr lang="en-AU" sz="1300" dirty="0" smtClean="0">
                          <a:solidFill>
                            <a:schemeClr val="accent3">
                              <a:lumMod val="75000"/>
                            </a:schemeClr>
                          </a:solidFill>
                        </a:rPr>
                        <a:t>Lead</a:t>
                      </a:r>
                      <a:r>
                        <a:rPr lang="en-AU" sz="1300" baseline="0" dirty="0" smtClean="0">
                          <a:solidFill>
                            <a:schemeClr val="accent3">
                              <a:lumMod val="75000"/>
                            </a:schemeClr>
                          </a:solidFill>
                        </a:rPr>
                        <a:t>:</a:t>
                      </a:r>
                      <a:r>
                        <a:rPr lang="en-AU" sz="1300" dirty="0" smtClean="0">
                          <a:solidFill>
                            <a:schemeClr val="accent3">
                              <a:lumMod val="75000"/>
                            </a:schemeClr>
                          </a:solidFill>
                        </a:rPr>
                        <a:t>  Associate Professor Amanda Johnson</a:t>
                      </a:r>
                    </a:p>
                    <a:p>
                      <a:pPr algn="l">
                        <a:lnSpc>
                          <a:spcPct val="150000"/>
                        </a:lnSpc>
                      </a:pPr>
                      <a:r>
                        <a:rPr lang="en-AU" sz="1300" dirty="0" smtClean="0">
                          <a:solidFill>
                            <a:schemeClr val="accent3">
                              <a:lumMod val="75000"/>
                            </a:schemeClr>
                          </a:solidFill>
                        </a:rPr>
                        <a:t>Ms </a:t>
                      </a:r>
                      <a:r>
                        <a:rPr lang="en-AU" sz="1300" dirty="0" err="1" smtClean="0">
                          <a:solidFill>
                            <a:schemeClr val="accent3">
                              <a:lumMod val="75000"/>
                            </a:schemeClr>
                          </a:solidFill>
                        </a:rPr>
                        <a:t>Kirrilee</a:t>
                      </a:r>
                      <a:r>
                        <a:rPr lang="en-AU" sz="1300" dirty="0" smtClean="0">
                          <a:solidFill>
                            <a:schemeClr val="accent3">
                              <a:lumMod val="75000"/>
                            </a:schemeClr>
                          </a:solidFill>
                        </a:rPr>
                        <a:t> Phillips (Project Officer)</a:t>
                      </a:r>
                    </a:p>
                    <a:p>
                      <a:pPr algn="l">
                        <a:lnSpc>
                          <a:spcPct val="150000"/>
                        </a:lnSpc>
                      </a:pPr>
                      <a:r>
                        <a:rPr lang="en-AU" sz="1300" dirty="0" smtClean="0">
                          <a:solidFill>
                            <a:schemeClr val="accent3">
                              <a:lumMod val="75000"/>
                            </a:schemeClr>
                          </a:solidFill>
                        </a:rPr>
                        <a:t>Mr Trevor Allan</a:t>
                      </a:r>
                      <a:endParaRPr lang="en-AU" dirty="0">
                        <a:solidFill>
                          <a:schemeClr val="accent3">
                            <a:lumMod val="75000"/>
                          </a:schemeClr>
                        </a:solidFill>
                      </a:endParaRPr>
                    </a:p>
                  </a:txBody>
                  <a:tcPr>
                    <a:solidFill>
                      <a:schemeClr val="accent2">
                        <a:lumMod val="20000"/>
                        <a:lumOff val="80000"/>
                      </a:schemeClr>
                    </a:solidFill>
                  </a:tcPr>
                </a:tc>
                <a:tc>
                  <a:txBody>
                    <a:bodyPr/>
                    <a:lstStyle/>
                    <a:p>
                      <a:pPr algn="l">
                        <a:lnSpc>
                          <a:spcPct val="150000"/>
                        </a:lnSpc>
                      </a:pPr>
                      <a:r>
                        <a:rPr lang="en-AU" sz="1300" dirty="0" smtClean="0">
                          <a:solidFill>
                            <a:schemeClr val="accent3">
                              <a:lumMod val="75000"/>
                            </a:schemeClr>
                          </a:solidFill>
                        </a:rPr>
                        <a:t>Associate Professor Cecily </a:t>
                      </a:r>
                      <a:r>
                        <a:rPr lang="en-AU" sz="1300" dirty="0" err="1" smtClean="0">
                          <a:solidFill>
                            <a:schemeClr val="accent3">
                              <a:lumMod val="75000"/>
                            </a:schemeClr>
                          </a:solidFill>
                        </a:rPr>
                        <a:t>Hengstberger</a:t>
                      </a:r>
                      <a:r>
                        <a:rPr lang="en-AU" sz="1300" dirty="0" smtClean="0">
                          <a:solidFill>
                            <a:schemeClr val="accent3">
                              <a:lumMod val="75000"/>
                            </a:schemeClr>
                          </a:solidFill>
                        </a:rPr>
                        <a:t>-Sims</a:t>
                      </a:r>
                    </a:p>
                    <a:p>
                      <a:pPr algn="l">
                        <a:lnSpc>
                          <a:spcPct val="150000"/>
                        </a:lnSpc>
                      </a:pPr>
                      <a:r>
                        <a:rPr lang="en-AU" sz="1300" dirty="0" smtClean="0">
                          <a:solidFill>
                            <a:schemeClr val="accent3">
                              <a:lumMod val="75000"/>
                            </a:schemeClr>
                          </a:solidFill>
                        </a:rPr>
                        <a:t>Ms Mary Goldsmith</a:t>
                      </a:r>
                    </a:p>
                    <a:p>
                      <a:pPr algn="l">
                        <a:lnSpc>
                          <a:spcPct val="150000"/>
                        </a:lnSpc>
                      </a:pPr>
                      <a:r>
                        <a:rPr lang="en-AU" sz="1300" dirty="0" smtClean="0">
                          <a:solidFill>
                            <a:schemeClr val="accent3">
                              <a:lumMod val="75000"/>
                            </a:schemeClr>
                          </a:solidFill>
                        </a:rPr>
                        <a:t>Ms Cathy Dickson</a:t>
                      </a:r>
                    </a:p>
                    <a:p>
                      <a:pPr algn="l">
                        <a:lnSpc>
                          <a:spcPct val="150000"/>
                        </a:lnSpc>
                      </a:pPr>
                      <a:r>
                        <a:rPr lang="en-AU" sz="1300" dirty="0" smtClean="0">
                          <a:solidFill>
                            <a:schemeClr val="accent3">
                              <a:lumMod val="75000"/>
                            </a:schemeClr>
                          </a:solidFill>
                        </a:rPr>
                        <a:t>Ms Toni Azzopardi</a:t>
                      </a:r>
                      <a:endParaRPr lang="en-AU" sz="1300" dirty="0">
                        <a:solidFill>
                          <a:schemeClr val="accent3">
                            <a:lumMod val="75000"/>
                          </a:schemeClr>
                        </a:solidFill>
                      </a:endParaRPr>
                    </a:p>
                  </a:txBody>
                  <a:tcPr>
                    <a:solidFill>
                      <a:schemeClr val="accent2">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9932830"/>
              </p:ext>
            </p:extLst>
          </p:nvPr>
        </p:nvGraphicFramePr>
        <p:xfrm>
          <a:off x="537920" y="4014581"/>
          <a:ext cx="7645560" cy="1152128"/>
        </p:xfrm>
        <a:graphic>
          <a:graphicData uri="http://schemas.openxmlformats.org/drawingml/2006/table">
            <a:tbl>
              <a:tblPr firstRow="1" bandRow="1">
                <a:tableStyleId>{93296810-A885-4BE3-A3E7-6D5BEEA58F35}</a:tableStyleId>
              </a:tblPr>
              <a:tblGrid>
                <a:gridCol w="7645560"/>
              </a:tblGrid>
              <a:tr h="1152128">
                <a:tc>
                  <a:txBody>
                    <a:bodyPr/>
                    <a:lstStyle/>
                    <a:p>
                      <a:pPr algn="l">
                        <a:lnSpc>
                          <a:spcPct val="150000"/>
                        </a:lnSpc>
                      </a:pPr>
                      <a:r>
                        <a:rPr lang="en-AU" sz="1300" dirty="0" smtClean="0">
                          <a:solidFill>
                            <a:schemeClr val="accent3">
                              <a:lumMod val="75000"/>
                            </a:schemeClr>
                          </a:solidFill>
                        </a:rPr>
                        <a:t>Lead:  Associate Professor Amanda Johnson</a:t>
                      </a:r>
                    </a:p>
                    <a:p>
                      <a:pPr algn="l">
                        <a:lnSpc>
                          <a:spcPct val="150000"/>
                        </a:lnSpc>
                      </a:pPr>
                      <a:r>
                        <a:rPr lang="en-AU" sz="1300" dirty="0" smtClean="0">
                          <a:solidFill>
                            <a:schemeClr val="accent3">
                              <a:lumMod val="75000"/>
                            </a:schemeClr>
                          </a:solidFill>
                        </a:rPr>
                        <a:t>Ms </a:t>
                      </a:r>
                      <a:r>
                        <a:rPr lang="en-AU" sz="1300" dirty="0" err="1" smtClean="0">
                          <a:solidFill>
                            <a:schemeClr val="accent3">
                              <a:lumMod val="75000"/>
                            </a:schemeClr>
                          </a:solidFill>
                        </a:rPr>
                        <a:t>Kirrilee</a:t>
                      </a:r>
                      <a:r>
                        <a:rPr lang="en-AU" sz="1300" dirty="0" smtClean="0">
                          <a:solidFill>
                            <a:schemeClr val="accent3">
                              <a:lumMod val="75000"/>
                            </a:schemeClr>
                          </a:solidFill>
                        </a:rPr>
                        <a:t> Phillips (Project Officer)</a:t>
                      </a:r>
                    </a:p>
                    <a:p>
                      <a:pPr algn="l">
                        <a:lnSpc>
                          <a:spcPct val="150000"/>
                        </a:lnSpc>
                      </a:pPr>
                      <a:r>
                        <a:rPr lang="en-AU" sz="1300" dirty="0" smtClean="0">
                          <a:solidFill>
                            <a:schemeClr val="accent3">
                              <a:lumMod val="75000"/>
                            </a:schemeClr>
                          </a:solidFill>
                        </a:rPr>
                        <a:t>Disability Services</a:t>
                      </a:r>
                      <a:r>
                        <a:rPr lang="en-AU" sz="1300" baseline="0" dirty="0" smtClean="0">
                          <a:solidFill>
                            <a:schemeClr val="accent3">
                              <a:lumMod val="75000"/>
                            </a:schemeClr>
                          </a:solidFill>
                        </a:rPr>
                        <a:t> Staff</a:t>
                      </a:r>
                      <a:endParaRPr lang="en-AU" dirty="0">
                        <a:solidFill>
                          <a:schemeClr val="accent3">
                            <a:lumMod val="75000"/>
                          </a:schemeClr>
                        </a:solidFill>
                      </a:endParaRPr>
                    </a:p>
                  </a:txBody>
                  <a:tcPr>
                    <a:solidFill>
                      <a:schemeClr val="accent2">
                        <a:lumMod val="20000"/>
                        <a:lumOff val="80000"/>
                      </a:schemeClr>
                    </a:solidFill>
                  </a:tcPr>
                </a:tc>
              </a:tr>
            </a:tbl>
          </a:graphicData>
        </a:graphic>
      </p:graphicFrame>
      <p:sp>
        <p:nvSpPr>
          <p:cNvPr id="2" name="TextBox 1"/>
          <p:cNvSpPr txBox="1"/>
          <p:nvPr/>
        </p:nvSpPr>
        <p:spPr>
          <a:xfrm>
            <a:off x="179512" y="6453336"/>
            <a:ext cx="1512168"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2440651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278293"/>
            <a:ext cx="8229600" cy="4739951"/>
          </a:xfrm>
        </p:spPr>
        <p:txBody>
          <a:bodyPr>
            <a:noAutofit/>
          </a:bodyPr>
          <a:lstStyle/>
          <a:p>
            <a:pPr marL="0" indent="0">
              <a:lnSpc>
                <a:spcPct val="150000"/>
              </a:lnSpc>
              <a:spcAft>
                <a:spcPts val="1000"/>
              </a:spcAft>
              <a:buNone/>
            </a:pPr>
            <a:r>
              <a:rPr lang="en-AU" sz="900" dirty="0" smtClean="0">
                <a:ea typeface="Calibri"/>
                <a:cs typeface="Times New Roman"/>
              </a:rPr>
              <a:t>Australian </a:t>
            </a:r>
            <a:r>
              <a:rPr lang="en-AU" sz="900" dirty="0">
                <a:ea typeface="Calibri"/>
                <a:cs typeface="Times New Roman"/>
              </a:rPr>
              <a:t>Government Comlaw. (2010). </a:t>
            </a:r>
            <a:r>
              <a:rPr lang="en-AU" sz="900" i="1" dirty="0">
                <a:ea typeface="Calibri"/>
                <a:cs typeface="Times New Roman"/>
              </a:rPr>
              <a:t>Disability Discrimination Act No.135 of 1992 as amended</a:t>
            </a:r>
            <a:r>
              <a:rPr lang="en-AU" sz="900" dirty="0">
                <a:ea typeface="Calibri"/>
                <a:cs typeface="Times New Roman"/>
              </a:rPr>
              <a:t>. Canberra: </a:t>
            </a:r>
            <a:r>
              <a:rPr lang="en-AU" sz="900" dirty="0" smtClean="0">
                <a:ea typeface="Calibri"/>
                <a:cs typeface="Times New Roman"/>
              </a:rPr>
              <a:t>Australian </a:t>
            </a:r>
            <a:r>
              <a:rPr lang="en-AU" sz="900" dirty="0">
                <a:ea typeface="Calibri"/>
                <a:cs typeface="Times New Roman"/>
              </a:rPr>
              <a:t>Government </a:t>
            </a:r>
            <a:r>
              <a:rPr lang="en-AU" sz="900" dirty="0" smtClean="0">
                <a:ea typeface="Calibri"/>
                <a:cs typeface="Times New Roman"/>
              </a:rPr>
              <a:t>	Office </a:t>
            </a:r>
            <a:r>
              <a:rPr lang="en-AU" sz="900" dirty="0">
                <a:ea typeface="Calibri"/>
                <a:cs typeface="Times New Roman"/>
              </a:rPr>
              <a:t>of Legislative Drafting and Publishing. Retrieved March 3,</a:t>
            </a:r>
            <a:r>
              <a:rPr lang="en-AU" sz="900" baseline="30000" dirty="0">
                <a:ea typeface="Calibri"/>
                <a:cs typeface="Times New Roman"/>
              </a:rPr>
              <a:t> </a:t>
            </a:r>
            <a:r>
              <a:rPr lang="en-AU" sz="900" dirty="0">
                <a:ea typeface="Calibri"/>
                <a:cs typeface="Times New Roman"/>
              </a:rPr>
              <a:t>2011, from </a:t>
            </a:r>
            <a:r>
              <a:rPr lang="en-AU" sz="900" dirty="0">
                <a:ea typeface="Calibri"/>
                <a:cs typeface="Times New Roman"/>
                <a:hlinkClick r:id="rId3"/>
              </a:rPr>
              <a:t>http://</a:t>
            </a:r>
            <a:r>
              <a:rPr lang="en-AU" sz="900" dirty="0" smtClean="0">
                <a:ea typeface="Calibri"/>
                <a:cs typeface="Times New Roman"/>
                <a:hlinkClick r:id="rId3"/>
              </a:rPr>
              <a:t>www.comlaw.gov.au/Details/C2014C00013</a:t>
            </a:r>
            <a:endParaRPr lang="en-AU" sz="900" dirty="0" smtClean="0">
              <a:ea typeface="Calibri"/>
              <a:cs typeface="Times New Roman"/>
            </a:endParaRPr>
          </a:p>
          <a:p>
            <a:pPr marL="0" indent="0">
              <a:lnSpc>
                <a:spcPct val="150000"/>
              </a:lnSpc>
              <a:spcAft>
                <a:spcPts val="1000"/>
              </a:spcAft>
              <a:buNone/>
            </a:pPr>
            <a:r>
              <a:rPr lang="en-AU" sz="900" dirty="0">
                <a:ea typeface="Calibri"/>
                <a:cs typeface="Times New Roman"/>
              </a:rPr>
              <a:t> </a:t>
            </a:r>
            <a:r>
              <a:rPr lang="en-AU" sz="900" dirty="0" smtClean="0">
                <a:ea typeface="Calibri"/>
                <a:cs typeface="Times New Roman"/>
              </a:rPr>
              <a:t>Australian </a:t>
            </a:r>
            <a:r>
              <a:rPr lang="en-AU" sz="900" dirty="0">
                <a:ea typeface="Calibri"/>
                <a:cs typeface="Times New Roman"/>
              </a:rPr>
              <a:t>Government Comlaw. (2005). </a:t>
            </a:r>
            <a:r>
              <a:rPr lang="en-AU" sz="900" i="1" dirty="0">
                <a:ea typeface="Calibri"/>
                <a:cs typeface="Times New Roman"/>
              </a:rPr>
              <a:t>Disability Standards for Education Commonwealth of Australia</a:t>
            </a:r>
            <a:r>
              <a:rPr lang="en-AU" sz="900" dirty="0">
                <a:ea typeface="Calibri"/>
                <a:cs typeface="Times New Roman"/>
              </a:rPr>
              <a:t>. Canberra: </a:t>
            </a:r>
            <a:r>
              <a:rPr lang="en-AU" sz="900" dirty="0" smtClean="0">
                <a:ea typeface="Calibri"/>
                <a:cs typeface="Times New Roman"/>
              </a:rPr>
              <a:t>Australian </a:t>
            </a:r>
            <a:r>
              <a:rPr lang="en-AU" sz="900" dirty="0">
                <a:ea typeface="Calibri"/>
                <a:cs typeface="Times New Roman"/>
              </a:rPr>
              <a:t>Government </a:t>
            </a:r>
            <a:r>
              <a:rPr lang="en-AU" sz="900" dirty="0" smtClean="0">
                <a:ea typeface="Calibri"/>
                <a:cs typeface="Times New Roman"/>
              </a:rPr>
              <a:t>	Office </a:t>
            </a:r>
            <a:r>
              <a:rPr lang="en-AU" sz="900" dirty="0">
                <a:ea typeface="Calibri"/>
                <a:cs typeface="Times New Roman"/>
              </a:rPr>
              <a:t>of Legislative Drafting and Publishing. Retrieved March 3,</a:t>
            </a:r>
            <a:r>
              <a:rPr lang="en-AU" sz="900" baseline="30000" dirty="0">
                <a:ea typeface="Calibri"/>
                <a:cs typeface="Times New Roman"/>
              </a:rPr>
              <a:t> </a:t>
            </a:r>
            <a:r>
              <a:rPr lang="en-AU" sz="900" dirty="0">
                <a:ea typeface="Calibri"/>
                <a:cs typeface="Times New Roman"/>
              </a:rPr>
              <a:t>2011, from </a:t>
            </a:r>
            <a:r>
              <a:rPr lang="en-AU" sz="900" dirty="0">
                <a:ea typeface="Calibri"/>
                <a:cs typeface="Times New Roman"/>
                <a:hlinkClick r:id="rId4"/>
              </a:rPr>
              <a:t>http://</a:t>
            </a:r>
            <a:r>
              <a:rPr lang="en-AU" sz="900" dirty="0" smtClean="0">
                <a:ea typeface="Calibri"/>
                <a:cs typeface="Times New Roman"/>
                <a:hlinkClick r:id="rId4"/>
              </a:rPr>
              <a:t>www.comlaw.gov.au/Details/F2005L00767</a:t>
            </a:r>
            <a:endParaRPr lang="en-AU" sz="900" dirty="0" smtClean="0">
              <a:ea typeface="Calibri"/>
              <a:cs typeface="Times New Roman"/>
            </a:endParaRPr>
          </a:p>
          <a:p>
            <a:pPr marL="0" indent="0">
              <a:lnSpc>
                <a:spcPct val="150000"/>
              </a:lnSpc>
              <a:spcAft>
                <a:spcPts val="1000"/>
              </a:spcAft>
              <a:buNone/>
            </a:pPr>
            <a:r>
              <a:rPr lang="en-AU" sz="900" dirty="0">
                <a:ea typeface="Calibri"/>
                <a:cs typeface="Times New Roman"/>
              </a:rPr>
              <a:t>Azzopardi, T., Johnson, A., Phillips, K., Dickson, C., </a:t>
            </a:r>
            <a:r>
              <a:rPr lang="en-AU" sz="900" dirty="0" err="1">
                <a:ea typeface="Calibri"/>
                <a:cs typeface="Times New Roman"/>
              </a:rPr>
              <a:t>Hengstberger</a:t>
            </a:r>
            <a:r>
              <a:rPr lang="en-AU" sz="900" dirty="0">
                <a:ea typeface="Calibri"/>
                <a:cs typeface="Times New Roman"/>
              </a:rPr>
              <a:t>-Sims, C., Goldsmith, M. &amp; Allan, T. (2014). Simulation as a learning strategy: 	Supporting undergraduate nursing students with disabilities. Journal of Clinical Nursing, 23(3-4), 402-409. </a:t>
            </a:r>
            <a:r>
              <a:rPr lang="en-AU" sz="900" dirty="0" err="1">
                <a:ea typeface="Calibri"/>
                <a:cs typeface="Times New Roman"/>
              </a:rPr>
              <a:t>doi</a:t>
            </a:r>
            <a:r>
              <a:rPr lang="en-AU" sz="900" dirty="0">
                <a:ea typeface="Calibri"/>
                <a:cs typeface="Times New Roman"/>
              </a:rPr>
              <a:t>: 	10.1111/jocn.12049 </a:t>
            </a:r>
            <a:endParaRPr lang="en-AU" sz="900" dirty="0" smtClean="0">
              <a:ea typeface="Calibri"/>
              <a:cs typeface="Times New Roman"/>
            </a:endParaRPr>
          </a:p>
          <a:p>
            <a:pPr marL="0" lvl="0" indent="0">
              <a:lnSpc>
                <a:spcPct val="150000"/>
              </a:lnSpc>
              <a:spcAft>
                <a:spcPts val="1000"/>
              </a:spcAft>
              <a:buNone/>
            </a:pPr>
            <a:r>
              <a:rPr lang="en-US" sz="900" dirty="0">
                <a:ea typeface="Calibri"/>
                <a:cs typeface="Times New Roman"/>
              </a:rPr>
              <a:t>Bialocerkowski, A., Johnson, A., Allan, T., Phillips, K. (2013). Promoting inclusion for </a:t>
            </a:r>
            <a:r>
              <a:rPr lang="en-US" sz="900" dirty="0" smtClean="0">
                <a:ea typeface="Calibri"/>
                <a:cs typeface="Times New Roman"/>
              </a:rPr>
              <a:t>student’s with </a:t>
            </a:r>
            <a:r>
              <a:rPr lang="en-US" sz="900" dirty="0">
                <a:ea typeface="Calibri"/>
                <a:cs typeface="Times New Roman"/>
              </a:rPr>
              <a:t>disability – </a:t>
            </a:r>
            <a:r>
              <a:rPr lang="en-US" sz="900" dirty="0" smtClean="0">
                <a:ea typeface="Calibri"/>
                <a:cs typeface="Times New Roman"/>
              </a:rPr>
              <a:t>Physiotherapy </a:t>
            </a:r>
            <a:r>
              <a:rPr lang="en-US" sz="900" dirty="0">
                <a:ea typeface="Calibri"/>
                <a:cs typeface="Times New Roman"/>
              </a:rPr>
              <a:t>inherent </a:t>
            </a:r>
            <a:r>
              <a:rPr lang="en-US" sz="900" dirty="0" smtClean="0">
                <a:ea typeface="Calibri"/>
                <a:cs typeface="Times New Roman"/>
              </a:rPr>
              <a:t>	requirements</a:t>
            </a:r>
            <a:r>
              <a:rPr lang="en-US" sz="900" dirty="0">
                <a:ea typeface="Calibri"/>
                <a:cs typeface="Times New Roman"/>
              </a:rPr>
              <a:t>. BMC Medical </a:t>
            </a:r>
            <a:r>
              <a:rPr lang="en-US" sz="900" dirty="0" smtClean="0">
                <a:ea typeface="Calibri"/>
                <a:cs typeface="Times New Roman"/>
              </a:rPr>
              <a:t>Education</a:t>
            </a:r>
            <a:r>
              <a:rPr lang="en-US" sz="900" dirty="0">
                <a:ea typeface="Calibri"/>
                <a:cs typeface="Times New Roman"/>
              </a:rPr>
              <a:t>, 13:54 </a:t>
            </a:r>
            <a:r>
              <a:rPr lang="en-US" sz="900" dirty="0" err="1">
                <a:ea typeface="Calibri"/>
                <a:cs typeface="Times New Roman"/>
              </a:rPr>
              <a:t>doi</a:t>
            </a:r>
            <a:r>
              <a:rPr lang="en-US" sz="900" dirty="0">
                <a:ea typeface="Calibri"/>
                <a:cs typeface="Times New Roman"/>
              </a:rPr>
              <a:t> 1186/1472-6920-13-54</a:t>
            </a:r>
          </a:p>
          <a:p>
            <a:pPr marL="893763" indent="-893763">
              <a:lnSpc>
                <a:spcPct val="150000"/>
              </a:lnSpc>
              <a:spcAft>
                <a:spcPts val="1000"/>
              </a:spcAft>
              <a:buNone/>
            </a:pPr>
            <a:r>
              <a:rPr lang="en-AU" sz="900" dirty="0" smtClean="0">
                <a:ea typeface="Calibri"/>
                <a:cs typeface="Times New Roman"/>
              </a:rPr>
              <a:t>Bradley</a:t>
            </a:r>
            <a:r>
              <a:rPr lang="en-AU" sz="900" dirty="0">
                <a:ea typeface="Calibri"/>
                <a:cs typeface="Times New Roman"/>
              </a:rPr>
              <a:t>, D., Noonan, P., Nugent, H. &amp; Scales, B (2008) </a:t>
            </a:r>
            <a:r>
              <a:rPr lang="en-AU" sz="900" i="1" dirty="0">
                <a:ea typeface="Calibri"/>
                <a:cs typeface="Times New Roman"/>
              </a:rPr>
              <a:t>Review of Australian Higher Education: Final Report</a:t>
            </a:r>
            <a:r>
              <a:rPr lang="en-AU" sz="900" dirty="0">
                <a:ea typeface="Calibri"/>
                <a:cs typeface="Times New Roman"/>
              </a:rPr>
              <a:t>. Retrieved May 10, 2011, </a:t>
            </a:r>
            <a:r>
              <a:rPr lang="en-AU" sz="900" dirty="0" smtClean="0">
                <a:ea typeface="Calibri"/>
                <a:cs typeface="Times New Roman"/>
              </a:rPr>
              <a:t>from </a:t>
            </a:r>
            <a:r>
              <a:rPr lang="en-AU" sz="900" dirty="0">
                <a:ea typeface="Calibri"/>
                <a:cs typeface="Times New Roman"/>
                <a:hlinkClick r:id="rId5"/>
              </a:rPr>
              <a:t>http://</a:t>
            </a:r>
            <a:r>
              <a:rPr lang="en-AU" sz="900" dirty="0" smtClean="0">
                <a:ea typeface="Calibri"/>
                <a:cs typeface="Times New Roman"/>
                <a:hlinkClick r:id="rId5"/>
              </a:rPr>
              <a:t>www.industry.gov.au/highereducation/ResourcesAndPublications/ReviewOfAustralianHigherEducation/Pages/ReviewOfAustralianHigherEducationReport.aspx</a:t>
            </a:r>
            <a:endParaRPr lang="en-AU" sz="900" dirty="0" smtClean="0">
              <a:ea typeface="Calibri"/>
              <a:cs typeface="Times New Roman"/>
            </a:endParaRPr>
          </a:p>
          <a:p>
            <a:pPr marL="0" lvl="0" indent="0">
              <a:lnSpc>
                <a:spcPct val="150000"/>
              </a:lnSpc>
              <a:spcAft>
                <a:spcPts val="1000"/>
              </a:spcAft>
              <a:buNone/>
            </a:pPr>
            <a:r>
              <a:rPr lang="en-US" sz="900" dirty="0">
                <a:solidFill>
                  <a:srgbClr val="000000"/>
                </a:solidFill>
                <a:ea typeface="Calibri"/>
                <a:cs typeface="Times New Roman"/>
              </a:rPr>
              <a:t>Grace, S. &amp; </a:t>
            </a:r>
            <a:r>
              <a:rPr lang="en-US" sz="900" dirty="0" err="1">
                <a:solidFill>
                  <a:srgbClr val="000000"/>
                </a:solidFill>
                <a:ea typeface="Calibri"/>
                <a:cs typeface="Times New Roman"/>
              </a:rPr>
              <a:t>Gravestock</a:t>
            </a:r>
            <a:r>
              <a:rPr lang="en-US" sz="900" dirty="0">
                <a:solidFill>
                  <a:srgbClr val="000000"/>
                </a:solidFill>
                <a:ea typeface="Calibri"/>
                <a:cs typeface="Times New Roman"/>
              </a:rPr>
              <a:t>, P (2009).</a:t>
            </a:r>
            <a:r>
              <a:rPr lang="en-US" sz="900" i="1" dirty="0">
                <a:solidFill>
                  <a:srgbClr val="000000"/>
                </a:solidFill>
                <a:ea typeface="Calibri"/>
                <a:cs typeface="Times New Roman"/>
              </a:rPr>
              <a:t>Inclusion and diversity. Meeting the needs of all students</a:t>
            </a:r>
            <a:r>
              <a:rPr lang="en-US" sz="900" dirty="0">
                <a:solidFill>
                  <a:srgbClr val="000000"/>
                </a:solidFill>
                <a:ea typeface="Calibri"/>
                <a:cs typeface="Times New Roman"/>
              </a:rPr>
              <a:t>. Routledge, New York</a:t>
            </a:r>
            <a:r>
              <a:rPr lang="en-US" sz="900" dirty="0" smtClean="0">
                <a:solidFill>
                  <a:srgbClr val="000000"/>
                </a:solidFill>
                <a:ea typeface="Calibri"/>
                <a:cs typeface="Times New Roman"/>
              </a:rPr>
              <a:t>.</a:t>
            </a:r>
          </a:p>
          <a:p>
            <a:pPr marL="0" lvl="0" indent="0">
              <a:lnSpc>
                <a:spcPct val="150000"/>
              </a:lnSpc>
              <a:spcAft>
                <a:spcPts val="1000"/>
              </a:spcAft>
              <a:buNone/>
            </a:pPr>
            <a:r>
              <a:rPr lang="en-US" sz="900" dirty="0" smtClean="0">
                <a:solidFill>
                  <a:srgbClr val="000000"/>
                </a:solidFill>
                <a:ea typeface="Calibri"/>
                <a:cs typeface="Times New Roman"/>
              </a:rPr>
              <a:t>Higher </a:t>
            </a:r>
            <a:r>
              <a:rPr lang="en-US" sz="900" dirty="0">
                <a:solidFill>
                  <a:srgbClr val="000000"/>
                </a:solidFill>
                <a:ea typeface="Calibri"/>
                <a:cs typeface="Times New Roman"/>
              </a:rPr>
              <a:t>Education Statistics Agency [HESA]. (2000).Students in University 1998/1999- Reference Volume. Higher Education Statistics Agency, 	Cheltenham.</a:t>
            </a:r>
            <a:endParaRPr lang="en-AU" sz="900" dirty="0">
              <a:solidFill>
                <a:srgbClr val="000000"/>
              </a:solidFill>
              <a:ea typeface="Calibri"/>
              <a:cs typeface="Times New Roman"/>
            </a:endParaRPr>
          </a:p>
          <a:p>
            <a:pPr>
              <a:buNone/>
            </a:pPr>
            <a:endParaRPr lang="en-AU" sz="900" dirty="0" smtClean="0"/>
          </a:p>
        </p:txBody>
      </p:sp>
    </p:spTree>
    <p:extLst>
      <p:ext uri="{BB962C8B-B14F-4D97-AF65-F5344CB8AC3E}">
        <p14:creationId xmlns:p14="http://schemas.microsoft.com/office/powerpoint/2010/main" val="1244882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4359"/>
            <a:ext cx="8230369" cy="4750905"/>
          </a:xfrm>
        </p:spPr>
        <p:txBody>
          <a:bodyPr>
            <a:normAutofit/>
          </a:bodyPr>
          <a:lstStyle/>
          <a:p>
            <a:pPr marL="0" indent="0">
              <a:lnSpc>
                <a:spcPct val="150000"/>
              </a:lnSpc>
              <a:spcAft>
                <a:spcPts val="1000"/>
              </a:spcAft>
              <a:buNone/>
            </a:pPr>
            <a:endParaRPr lang="en-AU" sz="900" dirty="0" smtClean="0">
              <a:ea typeface="Calibri"/>
              <a:cs typeface="Times New Roman"/>
            </a:endParaRPr>
          </a:p>
          <a:p>
            <a:pPr marL="0" indent="0">
              <a:lnSpc>
                <a:spcPct val="150000"/>
              </a:lnSpc>
              <a:spcAft>
                <a:spcPts val="1000"/>
              </a:spcAft>
              <a:buNone/>
            </a:pPr>
            <a:r>
              <a:rPr lang="en-AU" sz="900" dirty="0" smtClean="0">
                <a:ea typeface="Calibri"/>
                <a:cs typeface="Times New Roman"/>
              </a:rPr>
              <a:t>Johnson</a:t>
            </a:r>
            <a:r>
              <a:rPr lang="en-AU" sz="900" dirty="0">
                <a:ea typeface="Calibri"/>
                <a:cs typeface="Times New Roman"/>
              </a:rPr>
              <a:t>, A., </a:t>
            </a:r>
            <a:r>
              <a:rPr lang="en-AU" sz="900" dirty="0" err="1">
                <a:ea typeface="Calibri"/>
                <a:cs typeface="Times New Roman"/>
              </a:rPr>
              <a:t>Allan,T</a:t>
            </a:r>
            <a:r>
              <a:rPr lang="en-AU" sz="900" dirty="0">
                <a:ea typeface="Calibri"/>
                <a:cs typeface="Times New Roman"/>
              </a:rPr>
              <a:t>., </a:t>
            </a:r>
            <a:r>
              <a:rPr lang="en-AU" sz="900" dirty="0" err="1">
                <a:ea typeface="Calibri"/>
                <a:cs typeface="Times New Roman"/>
              </a:rPr>
              <a:t>Phillips,K</a:t>
            </a:r>
            <a:r>
              <a:rPr lang="en-AU" sz="900" dirty="0">
                <a:ea typeface="Calibri"/>
                <a:cs typeface="Times New Roman"/>
              </a:rPr>
              <a:t>., </a:t>
            </a:r>
            <a:r>
              <a:rPr lang="en-AU" sz="900" dirty="0" err="1">
                <a:ea typeface="Calibri"/>
                <a:cs typeface="Times New Roman"/>
              </a:rPr>
              <a:t>Azzopardi,T</a:t>
            </a:r>
            <a:r>
              <a:rPr lang="en-AU" sz="900" dirty="0">
                <a:ea typeface="Calibri"/>
                <a:cs typeface="Times New Roman"/>
              </a:rPr>
              <a:t>., </a:t>
            </a:r>
            <a:r>
              <a:rPr lang="en-AU" sz="900" dirty="0" err="1">
                <a:ea typeface="Calibri"/>
                <a:cs typeface="Times New Roman"/>
              </a:rPr>
              <a:t>Dickson,C</a:t>
            </a:r>
            <a:r>
              <a:rPr lang="en-AU" sz="900" dirty="0">
                <a:ea typeface="Calibri"/>
                <a:cs typeface="Times New Roman"/>
              </a:rPr>
              <a:t>., </a:t>
            </a:r>
            <a:r>
              <a:rPr lang="en-AU" sz="900" dirty="0" err="1">
                <a:ea typeface="Calibri"/>
                <a:cs typeface="Times New Roman"/>
              </a:rPr>
              <a:t>Goldsmith,M</a:t>
            </a:r>
            <a:r>
              <a:rPr lang="en-AU" sz="900" dirty="0">
                <a:ea typeface="Calibri"/>
                <a:cs typeface="Times New Roman"/>
              </a:rPr>
              <a:t> &amp; Hengstberger-Sims, C. (2012). </a:t>
            </a:r>
            <a:r>
              <a:rPr lang="en-AU" sz="900" i="1" dirty="0">
                <a:ea typeface="Calibri"/>
                <a:cs typeface="Times New Roman"/>
              </a:rPr>
              <a:t>Inherent Requirements Resource </a:t>
            </a:r>
            <a:r>
              <a:rPr lang="en-AU" sz="900" i="1" dirty="0" smtClean="0">
                <a:ea typeface="Calibri"/>
                <a:cs typeface="Times New Roman"/>
              </a:rPr>
              <a:t>	Package </a:t>
            </a:r>
            <a:r>
              <a:rPr lang="en-AU" sz="900" dirty="0">
                <a:ea typeface="Calibri"/>
                <a:cs typeface="Times New Roman"/>
              </a:rPr>
              <a:t>, Inherent Requirements of Nursing Education ( </a:t>
            </a:r>
            <a:r>
              <a:rPr lang="en-AU" sz="900" dirty="0" err="1" smtClean="0">
                <a:ea typeface="Calibri"/>
                <a:cs typeface="Times New Roman"/>
              </a:rPr>
              <a:t>IRoNE</a:t>
            </a:r>
            <a:r>
              <a:rPr lang="en-AU" sz="900" dirty="0">
                <a:ea typeface="Calibri"/>
                <a:cs typeface="Times New Roman"/>
              </a:rPr>
              <a:t>) University of Western Sydney School of Nursing &amp; Midwifery </a:t>
            </a:r>
            <a:r>
              <a:rPr lang="en-AU" sz="900" dirty="0" smtClean="0">
                <a:ea typeface="Calibri"/>
                <a:cs typeface="Times New Roman"/>
              </a:rPr>
              <a:t>	and </a:t>
            </a:r>
            <a:r>
              <a:rPr lang="en-AU" sz="900" dirty="0">
                <a:ea typeface="Calibri"/>
                <a:cs typeface="Times New Roman"/>
              </a:rPr>
              <a:t>Student Equity &amp; Disability Services.  </a:t>
            </a:r>
            <a:endParaRPr lang="en-AU" sz="900" dirty="0" smtClean="0">
              <a:ea typeface="Calibri"/>
              <a:cs typeface="Times New Roman"/>
            </a:endParaRPr>
          </a:p>
          <a:p>
            <a:pPr marL="0" indent="0">
              <a:lnSpc>
                <a:spcPct val="150000"/>
              </a:lnSpc>
              <a:spcAft>
                <a:spcPts val="1000"/>
              </a:spcAft>
              <a:buNone/>
            </a:pPr>
            <a:r>
              <a:rPr lang="en-AU" sz="900" dirty="0" smtClean="0">
                <a:ea typeface="Calibri"/>
                <a:cs typeface="Times New Roman"/>
              </a:rPr>
              <a:t>Kerr, S. &amp; Baker M (2013). Six practical principles for inclusive curriculum design.  In Tynan, B., Willems, J.  &amp; James, R. (Eds.), Outlooks and 	opportunities in blended and distance learning (A volume in the Advances in Mobile and Distance Learning (AMDL) Book 	Series), pp. 74-88. Hershey, PA: Information Science Reference (an imprint of IGI Global).</a:t>
            </a:r>
          </a:p>
          <a:p>
            <a:pPr marL="0" indent="0">
              <a:lnSpc>
                <a:spcPct val="150000"/>
              </a:lnSpc>
              <a:spcAft>
                <a:spcPts val="1000"/>
              </a:spcAft>
              <a:buNone/>
            </a:pPr>
            <a:r>
              <a:rPr lang="en-AU" sz="900" dirty="0">
                <a:ea typeface="Calibri"/>
                <a:cs typeface="Times New Roman"/>
              </a:rPr>
              <a:t> </a:t>
            </a:r>
            <a:r>
              <a:rPr lang="en-AU" sz="900" dirty="0" err="1" smtClean="0">
                <a:ea typeface="Calibri"/>
                <a:cs typeface="Times New Roman"/>
              </a:rPr>
              <a:t>Konur</a:t>
            </a:r>
            <a:r>
              <a:rPr lang="en-AU" sz="900" dirty="0">
                <a:ea typeface="Calibri"/>
                <a:cs typeface="Times New Roman"/>
              </a:rPr>
              <a:t>, O. (2002). Access to Nursing Education by Disabled Students: Rights and Duties of Nursing Programs. </a:t>
            </a:r>
            <a:r>
              <a:rPr lang="en-AU" sz="900" i="1" dirty="0">
                <a:ea typeface="Calibri"/>
                <a:cs typeface="Times New Roman"/>
              </a:rPr>
              <a:t>Nurse Education Today, 22</a:t>
            </a:r>
            <a:r>
              <a:rPr lang="en-AU" sz="900" dirty="0">
                <a:ea typeface="Calibri"/>
                <a:cs typeface="Times New Roman"/>
              </a:rPr>
              <a:t>(5</a:t>
            </a:r>
            <a:r>
              <a:rPr lang="en-AU" sz="900" dirty="0" smtClean="0">
                <a:ea typeface="Calibri"/>
                <a:cs typeface="Times New Roman"/>
              </a:rPr>
              <a:t>), 	364-374</a:t>
            </a:r>
            <a:r>
              <a:rPr lang="en-AU" sz="900" dirty="0">
                <a:ea typeface="Calibri"/>
                <a:cs typeface="Times New Roman"/>
              </a:rPr>
              <a:t>. </a:t>
            </a:r>
            <a:endParaRPr lang="en-AU" sz="900" dirty="0" smtClean="0">
              <a:ea typeface="Calibri"/>
              <a:cs typeface="Times New Roman"/>
            </a:endParaRPr>
          </a:p>
          <a:p>
            <a:pPr marL="0" indent="0">
              <a:lnSpc>
                <a:spcPct val="150000"/>
              </a:lnSpc>
              <a:spcAft>
                <a:spcPts val="0"/>
              </a:spcAft>
              <a:buNone/>
            </a:pPr>
            <a:r>
              <a:rPr lang="en-AU" sz="900" dirty="0" smtClean="0">
                <a:ea typeface="Calibri"/>
                <a:cs typeface="Times New Roman"/>
              </a:rPr>
              <a:t>School of Nursing. (2006). </a:t>
            </a:r>
            <a:r>
              <a:rPr lang="en-AU" sz="900" i="1" dirty="0" smtClean="0">
                <a:ea typeface="Calibri"/>
                <a:cs typeface="Times New Roman"/>
              </a:rPr>
              <a:t>Undergraduate Course Document</a:t>
            </a:r>
            <a:r>
              <a:rPr lang="en-AU" sz="900" dirty="0" smtClean="0">
                <a:ea typeface="Calibri"/>
                <a:cs typeface="Times New Roman"/>
              </a:rPr>
              <a:t>. 4642 Bachelor of Nursing School of Nursing, University of Western Sydney. </a:t>
            </a:r>
          </a:p>
          <a:p>
            <a:pPr marL="0" indent="0">
              <a:lnSpc>
                <a:spcPct val="150000"/>
              </a:lnSpc>
              <a:spcAft>
                <a:spcPts val="1000"/>
              </a:spcAft>
              <a:buNone/>
            </a:pPr>
            <a:r>
              <a:rPr lang="en-US" sz="900" dirty="0" smtClean="0">
                <a:ea typeface="Calibri"/>
                <a:cs typeface="Times New Roman"/>
              </a:rPr>
              <a:t>                          University</a:t>
            </a:r>
            <a:r>
              <a:rPr lang="en-AU" sz="900" dirty="0" smtClean="0">
                <a:ea typeface="Calibri"/>
                <a:cs typeface="Times New Roman"/>
              </a:rPr>
              <a:t> </a:t>
            </a:r>
            <a:r>
              <a:rPr lang="en-AU" sz="900" dirty="0">
                <a:ea typeface="Calibri"/>
                <a:cs typeface="Times New Roman"/>
              </a:rPr>
              <a:t>of Western Sydney. (2010). </a:t>
            </a:r>
            <a:r>
              <a:rPr lang="en-AU" sz="900" i="1" dirty="0">
                <a:ea typeface="Calibri"/>
                <a:cs typeface="Times New Roman"/>
              </a:rPr>
              <a:t>Award Courses and Unit Approval </a:t>
            </a:r>
            <a:r>
              <a:rPr lang="en-AU" sz="900" i="1" dirty="0" smtClean="0">
                <a:ea typeface="Calibri"/>
                <a:cs typeface="Times New Roman"/>
              </a:rPr>
              <a:t>Policy.</a:t>
            </a:r>
            <a:r>
              <a:rPr lang="en-AU" sz="900" dirty="0" smtClean="0">
                <a:ea typeface="Calibri"/>
                <a:cs typeface="Times New Roman"/>
              </a:rPr>
              <a:t> Retrieved </a:t>
            </a:r>
            <a:r>
              <a:rPr lang="en-AU" sz="900" dirty="0">
                <a:ea typeface="Calibri"/>
                <a:cs typeface="Times New Roman"/>
              </a:rPr>
              <a:t>December 12</a:t>
            </a:r>
            <a:r>
              <a:rPr lang="en-AU" sz="900" baseline="30000" dirty="0">
                <a:ea typeface="Calibri"/>
                <a:cs typeface="Times New Roman"/>
              </a:rPr>
              <a:t>th</a:t>
            </a:r>
            <a:r>
              <a:rPr lang="en-AU" sz="900" dirty="0">
                <a:ea typeface="Calibri"/>
                <a:cs typeface="Times New Roman"/>
              </a:rPr>
              <a:t> from </a:t>
            </a:r>
            <a:r>
              <a:rPr lang="en-AU" sz="900" dirty="0" smtClean="0">
                <a:ea typeface="Calibri"/>
                <a:cs typeface="Times New Roman"/>
              </a:rPr>
              <a:t> 	</a:t>
            </a:r>
            <a:r>
              <a:rPr lang="en-AU" sz="900" u="sng" dirty="0" smtClean="0">
                <a:solidFill>
                  <a:srgbClr val="0000FF"/>
                </a:solidFill>
                <a:ea typeface="Calibri"/>
                <a:cs typeface="Times New Roman"/>
                <a:hlinkClick r:id="rId3"/>
              </a:rPr>
              <a:t>http</a:t>
            </a:r>
            <a:r>
              <a:rPr lang="en-AU" sz="900" u="sng" dirty="0">
                <a:solidFill>
                  <a:srgbClr val="0000FF"/>
                </a:solidFill>
                <a:ea typeface="Calibri"/>
                <a:cs typeface="Times New Roman"/>
                <a:hlinkClick r:id="rId3"/>
              </a:rPr>
              <a:t>://policies.uws.edu.au/view.current.php?id=00117</a:t>
            </a:r>
            <a:endParaRPr lang="en-AU" sz="900" dirty="0">
              <a:ea typeface="Calibri"/>
              <a:cs typeface="Times New Roman"/>
            </a:endParaRPr>
          </a:p>
          <a:p>
            <a:pPr marL="0" indent="0">
              <a:lnSpc>
                <a:spcPct val="150000"/>
              </a:lnSpc>
              <a:spcAft>
                <a:spcPts val="1000"/>
              </a:spcAft>
              <a:buNone/>
            </a:pPr>
            <a:r>
              <a:rPr lang="en-US" sz="900" dirty="0" smtClean="0">
                <a:ea typeface="Calibri"/>
                <a:cs typeface="Times New Roman"/>
              </a:rPr>
              <a:t>University </a:t>
            </a:r>
            <a:r>
              <a:rPr lang="en-US" sz="900" dirty="0">
                <a:ea typeface="Calibri"/>
                <a:cs typeface="Times New Roman"/>
              </a:rPr>
              <a:t>of Western Sydney Inherent Requirements Working Party. (2010). </a:t>
            </a:r>
            <a:r>
              <a:rPr lang="en-US" sz="900" i="1" dirty="0">
                <a:ea typeface="Calibri"/>
                <a:cs typeface="Times New Roman"/>
              </a:rPr>
              <a:t>Report by the Inherent Requirement Working Party. Presented to </a:t>
            </a:r>
            <a:r>
              <a:rPr lang="en-US" sz="900" i="1" dirty="0" smtClean="0">
                <a:ea typeface="Calibri"/>
                <a:cs typeface="Times New Roman"/>
              </a:rPr>
              <a:t>	Academic </a:t>
            </a:r>
            <a:r>
              <a:rPr lang="en-US" sz="900" i="1" dirty="0">
                <a:ea typeface="Calibri"/>
                <a:cs typeface="Times New Roman"/>
              </a:rPr>
              <a:t>Senate Education Committee, 7</a:t>
            </a:r>
            <a:r>
              <a:rPr lang="en-US" sz="900" i="1" baseline="30000" dirty="0">
                <a:ea typeface="Calibri"/>
                <a:cs typeface="Times New Roman"/>
              </a:rPr>
              <a:t>th</a:t>
            </a:r>
            <a:r>
              <a:rPr lang="en-US" sz="900" i="1" dirty="0">
                <a:ea typeface="Calibri"/>
                <a:cs typeface="Times New Roman"/>
              </a:rPr>
              <a:t> June,</a:t>
            </a:r>
            <a:r>
              <a:rPr lang="en-US" sz="900" dirty="0">
                <a:ea typeface="Calibri"/>
                <a:cs typeface="Times New Roman"/>
              </a:rPr>
              <a:t> University of Western Sydney.</a:t>
            </a:r>
            <a:endParaRPr lang="en-AU" sz="900" dirty="0">
              <a:ea typeface="Calibri"/>
              <a:cs typeface="Times New Roman"/>
            </a:endParaRPr>
          </a:p>
          <a:p>
            <a:pPr marL="0" indent="0">
              <a:buNone/>
            </a:pPr>
            <a:endParaRPr lang="en-AU" sz="1000" dirty="0"/>
          </a:p>
        </p:txBody>
      </p:sp>
    </p:spTree>
    <p:extLst>
      <p:ext uri="{BB962C8B-B14F-4D97-AF65-F5344CB8AC3E}">
        <p14:creationId xmlns:p14="http://schemas.microsoft.com/office/powerpoint/2010/main" val="379696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AU"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100" dirty="0">
                <a:ln w="11430"/>
                <a:solidFill>
                  <a:srgbClr val="002060"/>
                </a:solidFill>
                <a:effectLst>
                  <a:outerShdw blurRad="50800" dist="39000" dir="5460000" algn="tl">
                    <a:srgbClr val="000000">
                      <a:alpha val="38000"/>
                    </a:srgbClr>
                  </a:outerShdw>
                </a:effectLst>
              </a:rPr>
              <a:t>What Inherent Requirements Are?</a:t>
            </a:r>
            <a:r>
              <a:rPr lang="en-US" sz="4400" dirty="0">
                <a:ln w="11430"/>
                <a:solidFill>
                  <a:srgbClr val="002060"/>
                </a:solidFill>
                <a:effectLst>
                  <a:outerShdw blurRad="50800" dist="39000" dir="5460000" algn="tl">
                    <a:srgbClr val="000000">
                      <a:alpha val="38000"/>
                    </a:srgbClr>
                  </a:outerShdw>
                </a:effectLst>
              </a:rPr>
              <a:t/>
            </a:r>
            <a:br>
              <a:rPr lang="en-US" sz="4400" dirty="0">
                <a:ln w="11430"/>
                <a:solidFill>
                  <a:srgbClr val="002060"/>
                </a:solidFill>
                <a:effectLst>
                  <a:outerShdw blurRad="50800" dist="39000" dir="5460000" algn="tl">
                    <a:srgbClr val="000000">
                      <a:alpha val="38000"/>
                    </a:srgbClr>
                  </a:outerShdw>
                </a:effectLst>
              </a:rPr>
            </a:br>
            <a:endParaRPr lang="en-AU" dirty="0"/>
          </a:p>
        </p:txBody>
      </p:sp>
      <p:sp>
        <p:nvSpPr>
          <p:cNvPr id="5" name="Rectangle 4"/>
          <p:cNvSpPr/>
          <p:nvPr/>
        </p:nvSpPr>
        <p:spPr>
          <a:xfrm>
            <a:off x="376015" y="1481328"/>
            <a:ext cx="8195417" cy="3477875"/>
          </a:xfrm>
          <a:prstGeom prst="rect">
            <a:avLst/>
          </a:prstGeom>
        </p:spPr>
        <p:txBody>
          <a:bodyPr wrap="square">
            <a:spAutoFit/>
          </a:bodyPr>
          <a:lstStyle/>
          <a:p>
            <a:pPr marL="342900" indent="-342900">
              <a:buFont typeface="Wingdings" panose="05000000000000000000" pitchFamily="2" charset="2"/>
              <a:buChar char="v"/>
              <a:defRPr/>
            </a:pPr>
            <a:r>
              <a:rPr lang="en-US" sz="2000" b="1" dirty="0" smtClean="0">
                <a:solidFill>
                  <a:schemeClr val="accent3">
                    <a:lumMod val="50000"/>
                  </a:schemeClr>
                </a:solidFill>
              </a:rPr>
              <a:t>A </a:t>
            </a:r>
            <a:r>
              <a:rPr lang="en-US" sz="2000" b="1" dirty="0">
                <a:solidFill>
                  <a:schemeClr val="accent3">
                    <a:lumMod val="50000"/>
                  </a:schemeClr>
                </a:solidFill>
              </a:rPr>
              <a:t>student enabling support strategy –supporting student success and retention.</a:t>
            </a:r>
          </a:p>
          <a:p>
            <a:pPr marL="45720" indent="0">
              <a:buNone/>
              <a:defRPr/>
            </a:pPr>
            <a:endParaRPr lang="en-US" sz="2000" b="1" dirty="0" smtClean="0">
              <a:solidFill>
                <a:schemeClr val="accent3">
                  <a:lumMod val="50000"/>
                </a:schemeClr>
              </a:solidFill>
            </a:endParaRPr>
          </a:p>
          <a:p>
            <a:pPr marL="45720" indent="0">
              <a:buNone/>
              <a:defRPr/>
            </a:pPr>
            <a:endParaRPr lang="en-US" sz="2000" b="1" dirty="0">
              <a:solidFill>
                <a:schemeClr val="accent3">
                  <a:lumMod val="50000"/>
                </a:schemeClr>
              </a:solidFill>
            </a:endParaRPr>
          </a:p>
          <a:p>
            <a:pPr marL="342900" indent="-342900">
              <a:buFont typeface="Wingdings" panose="05000000000000000000" pitchFamily="2" charset="2"/>
              <a:buChar char="v"/>
              <a:defRPr/>
            </a:pPr>
            <a:r>
              <a:rPr lang="en-US" sz="2000" b="1" dirty="0" smtClean="0">
                <a:solidFill>
                  <a:schemeClr val="accent3">
                    <a:lumMod val="50000"/>
                  </a:schemeClr>
                </a:solidFill>
              </a:rPr>
              <a:t>A </a:t>
            </a:r>
            <a:r>
              <a:rPr lang="en-US" sz="2000" b="1" dirty="0">
                <a:solidFill>
                  <a:schemeClr val="accent3">
                    <a:lumMod val="50000"/>
                  </a:schemeClr>
                </a:solidFill>
              </a:rPr>
              <a:t>tool to facilitate communication between  student/disability advisor &amp; academic – applies to all and is based on ability, not disability.</a:t>
            </a:r>
          </a:p>
          <a:p>
            <a:pPr marL="45720" indent="0">
              <a:buNone/>
              <a:defRPr/>
            </a:pPr>
            <a:endParaRPr lang="en-US" sz="2000" b="1" dirty="0" smtClean="0">
              <a:solidFill>
                <a:schemeClr val="accent3">
                  <a:lumMod val="50000"/>
                </a:schemeClr>
              </a:solidFill>
            </a:endParaRPr>
          </a:p>
          <a:p>
            <a:pPr marL="45720" indent="0">
              <a:buNone/>
              <a:defRPr/>
            </a:pPr>
            <a:endParaRPr lang="en-US" sz="2000" b="1" dirty="0">
              <a:solidFill>
                <a:schemeClr val="accent3">
                  <a:lumMod val="50000"/>
                </a:schemeClr>
              </a:solidFill>
            </a:endParaRPr>
          </a:p>
          <a:p>
            <a:pPr marL="342900" indent="-342900">
              <a:buFont typeface="Wingdings" panose="05000000000000000000" pitchFamily="2" charset="2"/>
              <a:buChar char="v"/>
              <a:defRPr/>
            </a:pPr>
            <a:r>
              <a:rPr lang="en-US" sz="2000" b="1" dirty="0">
                <a:solidFill>
                  <a:schemeClr val="accent3">
                    <a:lumMod val="50000"/>
                  </a:schemeClr>
                </a:solidFill>
              </a:rPr>
              <a:t>Promotes transparent and consistent decision making   </a:t>
            </a:r>
          </a:p>
          <a:p>
            <a:endParaRPr lang="en-AU" sz="2000" dirty="0"/>
          </a:p>
        </p:txBody>
      </p:sp>
      <p:sp>
        <p:nvSpPr>
          <p:cNvPr id="2" name="TextBox 1"/>
          <p:cNvSpPr txBox="1"/>
          <p:nvPr/>
        </p:nvSpPr>
        <p:spPr>
          <a:xfrm>
            <a:off x="167951" y="6344816"/>
            <a:ext cx="1017037" cy="382555"/>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2339370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78090"/>
            <a:ext cx="8229600" cy="4029201"/>
          </a:xfrm>
        </p:spPr>
        <p:txBody>
          <a:bodyPr/>
          <a:lstStyle/>
          <a:p>
            <a:pPr>
              <a:buFont typeface="Wingdings" pitchFamily="2" charset="2"/>
              <a:buChar char="q"/>
              <a:defRPr/>
            </a:pPr>
            <a:r>
              <a:rPr lang="en-US" sz="2800" b="1" dirty="0">
                <a:solidFill>
                  <a:schemeClr val="accent3">
                    <a:lumMod val="50000"/>
                  </a:schemeClr>
                </a:solidFill>
              </a:rPr>
              <a:t>Not a Gate Keeping mechanism</a:t>
            </a:r>
          </a:p>
          <a:p>
            <a:pPr marL="45720" indent="0">
              <a:buNone/>
              <a:defRPr/>
            </a:pPr>
            <a:endParaRPr lang="en-US" sz="2800" b="1" dirty="0">
              <a:solidFill>
                <a:schemeClr val="accent3">
                  <a:lumMod val="50000"/>
                </a:schemeClr>
              </a:solidFill>
            </a:endParaRPr>
          </a:p>
          <a:p>
            <a:pPr marL="45720" indent="0">
              <a:buNone/>
              <a:defRPr/>
            </a:pPr>
            <a:endParaRPr lang="en-US" sz="2800" b="1" dirty="0">
              <a:solidFill>
                <a:schemeClr val="accent3">
                  <a:lumMod val="50000"/>
                </a:schemeClr>
              </a:solidFill>
            </a:endParaRPr>
          </a:p>
          <a:p>
            <a:pPr marL="45720" indent="0">
              <a:buNone/>
              <a:defRPr/>
            </a:pPr>
            <a:endParaRPr lang="en-US" sz="2800" b="1" dirty="0">
              <a:solidFill>
                <a:schemeClr val="accent3">
                  <a:lumMod val="50000"/>
                </a:schemeClr>
              </a:solidFill>
            </a:endParaRPr>
          </a:p>
          <a:p>
            <a:pPr>
              <a:buFont typeface="Wingdings" pitchFamily="2" charset="2"/>
              <a:buChar char="q"/>
              <a:defRPr/>
            </a:pPr>
            <a:r>
              <a:rPr lang="en-US" sz="2800" b="1" dirty="0">
                <a:solidFill>
                  <a:schemeClr val="accent3">
                    <a:lumMod val="50000"/>
                  </a:schemeClr>
                </a:solidFill>
              </a:rPr>
              <a:t> Not a means by which to Exclude</a:t>
            </a:r>
          </a:p>
          <a:p>
            <a:endParaRPr lang="en-AU" dirty="0"/>
          </a:p>
        </p:txBody>
      </p:sp>
      <p:sp>
        <p:nvSpPr>
          <p:cNvPr id="3" name="Title 2"/>
          <p:cNvSpPr>
            <a:spLocks noGrp="1"/>
          </p:cNvSpPr>
          <p:nvPr>
            <p:ph type="title"/>
          </p:nvPr>
        </p:nvSpPr>
        <p:spPr>
          <a:xfrm>
            <a:off x="205273" y="162670"/>
            <a:ext cx="8481527" cy="1143000"/>
          </a:xfrm>
        </p:spPr>
        <p:txBody>
          <a:bodyPr>
            <a:normAutofit fontScale="90000"/>
          </a:bodyPr>
          <a:lstStyle/>
          <a:p>
            <a:r>
              <a:rPr lang="en-US" sz="4400" dirty="0">
                <a:ln w="11430"/>
                <a:solidFill>
                  <a:srgbClr val="002060"/>
                </a:solidFill>
                <a:effectLst>
                  <a:outerShdw blurRad="50800" dist="39000" dir="5460000" algn="tl">
                    <a:srgbClr val="000000">
                      <a:alpha val="38000"/>
                    </a:srgbClr>
                  </a:outerShdw>
                </a:effectLst>
              </a:rPr>
              <a:t/>
            </a:r>
            <a:br>
              <a:rPr lang="en-US" sz="4400" dirty="0">
                <a:ln w="11430"/>
                <a:solidFill>
                  <a:srgbClr val="002060"/>
                </a:solidFill>
                <a:effectLst>
                  <a:outerShdw blurRad="50800" dist="39000" dir="5460000" algn="tl">
                    <a:srgbClr val="000000">
                      <a:alpha val="38000"/>
                    </a:srgbClr>
                  </a:outerShdw>
                </a:effectLst>
              </a:rPr>
            </a:br>
            <a:r>
              <a:rPr lang="en-US" sz="4000" dirty="0">
                <a:ln w="11430"/>
                <a:solidFill>
                  <a:srgbClr val="002060"/>
                </a:solidFill>
                <a:effectLst>
                  <a:outerShdw blurRad="50800" dist="39000" dir="5460000" algn="tl">
                    <a:srgbClr val="000000">
                      <a:alpha val="38000"/>
                    </a:srgbClr>
                  </a:outerShdw>
                </a:effectLst>
              </a:rPr>
              <a:t>What Inherent Requirements </a:t>
            </a:r>
            <a:r>
              <a:rPr lang="en-US" sz="4000" dirty="0" smtClean="0">
                <a:ln w="11430"/>
                <a:solidFill>
                  <a:srgbClr val="002060"/>
                </a:solidFill>
                <a:effectLst>
                  <a:outerShdw blurRad="50800" dist="39000" dir="5460000" algn="tl">
                    <a:srgbClr val="000000">
                      <a:alpha val="38000"/>
                    </a:srgbClr>
                  </a:outerShdw>
                </a:effectLst>
              </a:rPr>
              <a:t/>
            </a:r>
            <a:br>
              <a:rPr lang="en-US" sz="4000" dirty="0" smtClean="0">
                <a:ln w="11430"/>
                <a:solidFill>
                  <a:srgbClr val="002060"/>
                </a:solidFill>
                <a:effectLst>
                  <a:outerShdw blurRad="50800" dist="39000" dir="5460000" algn="tl">
                    <a:srgbClr val="000000">
                      <a:alpha val="38000"/>
                    </a:srgbClr>
                  </a:outerShdw>
                </a:effectLst>
              </a:rPr>
            </a:br>
            <a:r>
              <a:rPr lang="en-US" sz="4000" dirty="0" smtClean="0">
                <a:ln w="11430"/>
                <a:solidFill>
                  <a:srgbClr val="002060"/>
                </a:solidFill>
                <a:effectLst>
                  <a:outerShdw blurRad="50800" dist="39000" dir="5460000" algn="tl">
                    <a:srgbClr val="000000">
                      <a:alpha val="38000"/>
                    </a:srgbClr>
                  </a:outerShdw>
                </a:effectLst>
              </a:rPr>
              <a:t>are </a:t>
            </a:r>
            <a:r>
              <a:rPr lang="en-US" sz="4000" dirty="0">
                <a:ln w="11430"/>
                <a:solidFill>
                  <a:srgbClr val="002060"/>
                </a:solidFill>
                <a:effectLst>
                  <a:outerShdw blurRad="50800" dist="39000" dir="5460000" algn="tl">
                    <a:srgbClr val="000000">
                      <a:alpha val="38000"/>
                    </a:srgbClr>
                  </a:outerShdw>
                </a:effectLst>
              </a:rPr>
              <a:t>Not ?</a:t>
            </a:r>
            <a:endParaRPr lang="en-AU" sz="4000" dirty="0"/>
          </a:p>
        </p:txBody>
      </p:sp>
      <p:sp>
        <p:nvSpPr>
          <p:cNvPr id="4" name="TextBox 3"/>
          <p:cNvSpPr txBox="1"/>
          <p:nvPr/>
        </p:nvSpPr>
        <p:spPr>
          <a:xfrm>
            <a:off x="205273" y="6251510"/>
            <a:ext cx="475862"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63258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defRPr/>
            </a:pPr>
            <a:r>
              <a:rPr lang="en-US" sz="2000" b="1" dirty="0">
                <a:solidFill>
                  <a:schemeClr val="accent3">
                    <a:lumMod val="50000"/>
                  </a:schemeClr>
                </a:solidFill>
              </a:rPr>
              <a:t>Legislation</a:t>
            </a:r>
          </a:p>
          <a:p>
            <a:pPr marL="628650" indent="-266700">
              <a:buFont typeface="Wingdings" panose="05000000000000000000" pitchFamily="2" charset="2"/>
              <a:buChar char="§"/>
              <a:defRPr/>
            </a:pPr>
            <a:r>
              <a:rPr lang="en-US" sz="2000" dirty="0">
                <a:solidFill>
                  <a:srgbClr val="000000"/>
                </a:solidFill>
              </a:rPr>
              <a:t>Disability Discrimination Act (DDA) 1992 [amendment 2009]</a:t>
            </a:r>
          </a:p>
          <a:p>
            <a:pPr marL="628650" indent="-266700">
              <a:buFont typeface="Wingdings" panose="05000000000000000000" pitchFamily="2" charset="2"/>
              <a:buChar char="§"/>
              <a:defRPr/>
            </a:pPr>
            <a:r>
              <a:rPr lang="en-US" sz="2000" dirty="0">
                <a:solidFill>
                  <a:srgbClr val="000000"/>
                </a:solidFill>
              </a:rPr>
              <a:t>Disability Education Standards (The Standards) 2005</a:t>
            </a:r>
          </a:p>
          <a:p>
            <a:pPr marL="628650" indent="-266700">
              <a:buFont typeface="Wingdings" panose="05000000000000000000" pitchFamily="2" charset="2"/>
              <a:buChar char="§"/>
              <a:defRPr/>
            </a:pPr>
            <a:r>
              <a:rPr lang="en-US" sz="2000" dirty="0">
                <a:solidFill>
                  <a:srgbClr val="000000"/>
                </a:solidFill>
              </a:rPr>
              <a:t>Review of the Disability Education Standards (2012)</a:t>
            </a:r>
          </a:p>
          <a:p>
            <a:pPr marL="893763" lvl="0" indent="0">
              <a:buNone/>
              <a:defRPr/>
            </a:pPr>
            <a:endParaRPr lang="en-US" sz="2000" b="1" dirty="0">
              <a:solidFill>
                <a:srgbClr val="000000"/>
              </a:solidFill>
            </a:endParaRPr>
          </a:p>
          <a:p>
            <a:pPr lvl="0">
              <a:buFont typeface="Wingdings" pitchFamily="2" charset="2"/>
              <a:buChar char="q"/>
              <a:defRPr/>
            </a:pPr>
            <a:r>
              <a:rPr lang="en-US" sz="2000" b="1" dirty="0">
                <a:solidFill>
                  <a:schemeClr val="accent3">
                    <a:lumMod val="50000"/>
                  </a:schemeClr>
                </a:solidFill>
              </a:rPr>
              <a:t>Widening Participation</a:t>
            </a:r>
          </a:p>
          <a:p>
            <a:pPr marL="0" lvl="0" indent="0">
              <a:buNone/>
              <a:defRPr/>
            </a:pPr>
            <a:endParaRPr lang="en-US" sz="2000" b="1" dirty="0">
              <a:solidFill>
                <a:srgbClr val="0070C0"/>
              </a:solidFill>
            </a:endParaRPr>
          </a:p>
          <a:p>
            <a:pPr>
              <a:buFont typeface="Wingdings" pitchFamily="2" charset="2"/>
              <a:buChar char="q"/>
              <a:defRPr/>
            </a:pPr>
            <a:r>
              <a:rPr lang="en-US" sz="2000" b="1" dirty="0">
                <a:solidFill>
                  <a:schemeClr val="accent3">
                    <a:lumMod val="50000"/>
                  </a:schemeClr>
                </a:solidFill>
              </a:rPr>
              <a:t>Inclusive Education Practice</a:t>
            </a:r>
          </a:p>
          <a:p>
            <a:pPr lvl="0">
              <a:buFont typeface="Wingdings" pitchFamily="2" charset="2"/>
              <a:buChar char="q"/>
              <a:defRPr/>
            </a:pPr>
            <a:endParaRPr lang="en-US" sz="2000" b="1" dirty="0">
              <a:solidFill>
                <a:schemeClr val="accent3">
                  <a:lumMod val="50000"/>
                </a:schemeClr>
              </a:solidFill>
            </a:endParaRPr>
          </a:p>
          <a:p>
            <a:pPr lvl="0">
              <a:buFont typeface="Wingdings" pitchFamily="2" charset="2"/>
              <a:buChar char="q"/>
              <a:defRPr/>
            </a:pPr>
            <a:r>
              <a:rPr lang="en-US" sz="2000" b="1" dirty="0">
                <a:solidFill>
                  <a:schemeClr val="accent3">
                    <a:lumMod val="50000"/>
                  </a:schemeClr>
                </a:solidFill>
              </a:rPr>
              <a:t>Institutional Risk Management</a:t>
            </a:r>
          </a:p>
          <a:p>
            <a:endParaRPr lang="en-AU" dirty="0"/>
          </a:p>
        </p:txBody>
      </p:sp>
      <p:sp>
        <p:nvSpPr>
          <p:cNvPr id="3" name="Title 2"/>
          <p:cNvSpPr>
            <a:spLocks noGrp="1"/>
          </p:cNvSpPr>
          <p:nvPr>
            <p:ph type="title"/>
          </p:nvPr>
        </p:nvSpPr>
        <p:spPr/>
        <p:txBody>
          <a:bodyPr>
            <a:normAutofit/>
          </a:bodyPr>
          <a:lstStyle/>
          <a:p>
            <a:r>
              <a:rPr lang="en-US" sz="3200" dirty="0">
                <a:ln w="11430"/>
                <a:solidFill>
                  <a:srgbClr val="002060"/>
                </a:solidFill>
                <a:effectLst>
                  <a:outerShdw blurRad="50800" dist="39000" dir="5460000" algn="tl">
                    <a:srgbClr val="000000">
                      <a:alpha val="38000"/>
                    </a:srgbClr>
                  </a:outerShdw>
                </a:effectLst>
              </a:rPr>
              <a:t>Competing Tensions in Higher Education</a:t>
            </a:r>
            <a:endParaRPr lang="en-AU" sz="3200" dirty="0"/>
          </a:p>
        </p:txBody>
      </p:sp>
      <p:sp>
        <p:nvSpPr>
          <p:cNvPr id="4" name="TextBox 3"/>
          <p:cNvSpPr txBox="1"/>
          <p:nvPr/>
        </p:nvSpPr>
        <p:spPr>
          <a:xfrm>
            <a:off x="261257" y="6400800"/>
            <a:ext cx="774441" cy="369332"/>
          </a:xfrm>
          <a:prstGeom prst="rect">
            <a:avLst/>
          </a:prstGeom>
          <a:noFill/>
        </p:spPr>
        <p:txBody>
          <a:bodyPr wrap="square" rtlCol="0">
            <a:spAutoFit/>
          </a:bodyPr>
          <a:lstStyle/>
          <a:p>
            <a:r>
              <a:rPr lang="en-AU" dirty="0" smtClean="0"/>
              <a:t>A</a:t>
            </a:r>
            <a:endParaRPr lang="en-AU" dirty="0"/>
          </a:p>
        </p:txBody>
      </p:sp>
    </p:spTree>
    <p:extLst>
      <p:ext uri="{BB962C8B-B14F-4D97-AF65-F5344CB8AC3E}">
        <p14:creationId xmlns:p14="http://schemas.microsoft.com/office/powerpoint/2010/main" val="125504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lnSpc>
                <a:spcPct val="200000"/>
              </a:lnSpc>
              <a:buFont typeface="Wingdings" panose="05000000000000000000" pitchFamily="2" charset="2"/>
              <a:buChar char="q"/>
            </a:pPr>
            <a:r>
              <a:rPr lang="en-AU" sz="2400" b="1" dirty="0"/>
              <a:t>Disability</a:t>
            </a:r>
          </a:p>
          <a:p>
            <a:pPr marL="457200" indent="-457200">
              <a:lnSpc>
                <a:spcPct val="200000"/>
              </a:lnSpc>
              <a:buFont typeface="Wingdings" panose="05000000000000000000" pitchFamily="2" charset="2"/>
              <a:buChar char="q"/>
            </a:pPr>
            <a:r>
              <a:rPr lang="en-AU" sz="2400" b="1" dirty="0"/>
              <a:t>Inherent Requirements</a:t>
            </a:r>
          </a:p>
          <a:p>
            <a:pPr marL="457200" indent="-457200">
              <a:lnSpc>
                <a:spcPct val="200000"/>
              </a:lnSpc>
              <a:buFont typeface="Wingdings" panose="05000000000000000000" pitchFamily="2" charset="2"/>
              <a:buChar char="q"/>
            </a:pPr>
            <a:r>
              <a:rPr lang="en-AU" sz="2400" b="1" dirty="0"/>
              <a:t>Reasonable Adjustments</a:t>
            </a:r>
          </a:p>
          <a:p>
            <a:endParaRPr lang="en-AU" dirty="0"/>
          </a:p>
        </p:txBody>
      </p:sp>
      <p:sp>
        <p:nvSpPr>
          <p:cNvPr id="3" name="Title 2"/>
          <p:cNvSpPr>
            <a:spLocks noGrp="1"/>
          </p:cNvSpPr>
          <p:nvPr>
            <p:ph type="title"/>
          </p:nvPr>
        </p:nvSpPr>
        <p:spPr/>
        <p:txBody>
          <a:bodyPr/>
          <a:lstStyle/>
          <a:p>
            <a:r>
              <a:rPr lang="en-US" sz="4400" dirty="0">
                <a:ln w="11430"/>
                <a:solidFill>
                  <a:srgbClr val="002060"/>
                </a:solidFill>
                <a:effectLst>
                  <a:outerShdw blurRad="50800" dist="39000" dir="5460000" algn="tl">
                    <a:srgbClr val="000000">
                      <a:alpha val="38000"/>
                    </a:srgbClr>
                  </a:outerShdw>
                </a:effectLst>
              </a:rPr>
              <a:t>Key Definitions</a:t>
            </a:r>
            <a:endParaRPr lang="en-AU" dirty="0"/>
          </a:p>
        </p:txBody>
      </p:sp>
    </p:spTree>
    <p:extLst>
      <p:ext uri="{BB962C8B-B14F-4D97-AF65-F5344CB8AC3E}">
        <p14:creationId xmlns:p14="http://schemas.microsoft.com/office/powerpoint/2010/main" val="314614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7625"/>
            <a:ext cx="8229600" cy="4348066"/>
          </a:xfrm>
        </p:spPr>
        <p:txBody>
          <a:bodyPr>
            <a:normAutofit fontScale="55000" lnSpcReduction="20000"/>
          </a:bodyPr>
          <a:lstStyle/>
          <a:p>
            <a:pPr>
              <a:buNone/>
            </a:pPr>
            <a:r>
              <a:rPr lang="en-US" sz="2800" b="1" dirty="0"/>
              <a:t>According to the legislation disability in relation to a person means:</a:t>
            </a:r>
            <a:endParaRPr lang="en-AU" sz="2800" b="1" dirty="0"/>
          </a:p>
          <a:p>
            <a:pPr>
              <a:buFont typeface="+mj-lt"/>
              <a:buAutoNum type="alphaLcParenR"/>
            </a:pPr>
            <a:r>
              <a:rPr lang="en-AU" sz="2800" dirty="0"/>
              <a:t>total or partial loss of the person’s bodily or mental functions; or</a:t>
            </a:r>
          </a:p>
          <a:p>
            <a:pPr>
              <a:buFont typeface="+mj-lt"/>
              <a:buAutoNum type="alphaLcParenR"/>
            </a:pPr>
            <a:r>
              <a:rPr lang="en-AU" sz="2800" dirty="0"/>
              <a:t>total or partial loss of a part of the body; or</a:t>
            </a:r>
          </a:p>
          <a:p>
            <a:pPr>
              <a:buFont typeface="+mj-lt"/>
              <a:buAutoNum type="alphaLcParenR"/>
            </a:pPr>
            <a:r>
              <a:rPr lang="en-AU" sz="2800" dirty="0"/>
              <a:t>the presence in the body of organisms causing disease or illness; or</a:t>
            </a:r>
          </a:p>
          <a:p>
            <a:pPr>
              <a:buFont typeface="+mj-lt"/>
              <a:buAutoNum type="alphaLcParenR"/>
            </a:pPr>
            <a:r>
              <a:rPr lang="en-AU" sz="2800" dirty="0"/>
              <a:t>the presence in the body of organisms capable of causing disease or illness; or</a:t>
            </a:r>
          </a:p>
          <a:p>
            <a:pPr>
              <a:buFont typeface="+mj-lt"/>
              <a:buAutoNum type="alphaLcParenR"/>
            </a:pPr>
            <a:r>
              <a:rPr lang="en-AU" sz="2800" dirty="0"/>
              <a:t>the malfunction, malformation or disfigurement of a part of the person’s body; </a:t>
            </a:r>
          </a:p>
          <a:p>
            <a:pPr>
              <a:buFont typeface="+mj-lt"/>
              <a:buAutoNum type="alphaLcParenR"/>
            </a:pPr>
            <a:r>
              <a:rPr lang="en-AU" sz="2800" dirty="0"/>
              <a:t>a disorder or malfunction that results in the person learning differently from a person without the disorder or malfunction; or</a:t>
            </a:r>
          </a:p>
          <a:p>
            <a:pPr>
              <a:buFont typeface="+mj-lt"/>
              <a:buAutoNum type="alphaLcParenR"/>
            </a:pPr>
            <a:r>
              <a:rPr lang="en-AU" sz="2800" dirty="0"/>
              <a:t>a disorder, illness or disease that affects a person’s thought processes, perception of reality, emotions or judgment or that results in disturbed behaviour; and includes a disability that:</a:t>
            </a:r>
          </a:p>
          <a:p>
            <a:pPr>
              <a:buFont typeface="+mj-lt"/>
              <a:buAutoNum type="alphaLcParenR"/>
            </a:pPr>
            <a:r>
              <a:rPr lang="en-AU" sz="2800" dirty="0"/>
              <a:t>presently exists; or</a:t>
            </a:r>
          </a:p>
          <a:p>
            <a:pPr>
              <a:buFont typeface="+mj-lt"/>
              <a:buAutoNum type="alphaLcParenR"/>
            </a:pPr>
            <a:r>
              <a:rPr lang="en-AU" sz="2800" dirty="0"/>
              <a:t>previously existed but no longer exists; or</a:t>
            </a:r>
          </a:p>
          <a:p>
            <a:pPr>
              <a:buFont typeface="+mj-lt"/>
              <a:buAutoNum type="alphaLcParenR"/>
            </a:pPr>
            <a:r>
              <a:rPr lang="en-AU" sz="2800" dirty="0"/>
              <a:t>may exist in the future; or</a:t>
            </a:r>
          </a:p>
          <a:p>
            <a:pPr>
              <a:buFont typeface="+mj-lt"/>
              <a:buAutoNum type="alphaLcParenR"/>
            </a:pPr>
            <a:r>
              <a:rPr lang="en-AU" sz="2800" dirty="0"/>
              <a:t>is imputed to a person.</a:t>
            </a:r>
          </a:p>
          <a:p>
            <a:pPr marL="0" lvl="0" indent="0">
              <a:spcBef>
                <a:spcPct val="0"/>
              </a:spcBef>
              <a:buNone/>
            </a:pPr>
            <a:endParaRPr lang="en-US" sz="1100" dirty="0"/>
          </a:p>
          <a:p>
            <a:pPr marL="0" lvl="0" indent="0">
              <a:spcBef>
                <a:spcPct val="0"/>
              </a:spcBef>
              <a:buNone/>
            </a:pPr>
            <a:endParaRPr lang="en-US" sz="1100" dirty="0"/>
          </a:p>
          <a:p>
            <a:pPr marL="0" lvl="0" indent="0">
              <a:spcBef>
                <a:spcPct val="0"/>
              </a:spcBef>
              <a:buNone/>
            </a:pPr>
            <a:r>
              <a:rPr lang="en-US" sz="1100" dirty="0"/>
              <a:t>(Australian Government </a:t>
            </a:r>
            <a:r>
              <a:rPr lang="en-US" sz="1100" dirty="0" err="1"/>
              <a:t>Comlaw</a:t>
            </a:r>
            <a:r>
              <a:rPr lang="en-US" sz="1100" dirty="0"/>
              <a:t>, 2010) </a:t>
            </a:r>
            <a:endParaRPr lang="en-AU" sz="1200" dirty="0">
              <a:solidFill>
                <a:srgbClr val="000000"/>
              </a:solidFill>
              <a:latin typeface="Arial" charset="0"/>
            </a:endParaRPr>
          </a:p>
          <a:p>
            <a:endParaRPr lang="en-AU" dirty="0"/>
          </a:p>
        </p:txBody>
      </p:sp>
      <p:sp>
        <p:nvSpPr>
          <p:cNvPr id="3" name="Title 2"/>
          <p:cNvSpPr>
            <a:spLocks noGrp="1"/>
          </p:cNvSpPr>
          <p:nvPr>
            <p:ph type="title"/>
          </p:nvPr>
        </p:nvSpPr>
        <p:spPr/>
        <p:txBody>
          <a:bodyPr/>
          <a:lstStyle/>
          <a:p>
            <a:r>
              <a:rPr lang="en-AU" sz="4400" dirty="0">
                <a:ln w="11430"/>
                <a:solidFill>
                  <a:srgbClr val="002060"/>
                </a:solidFill>
                <a:effectLst>
                  <a:outerShdw blurRad="50800" dist="39000" dir="5460000" algn="tl">
                    <a:srgbClr val="000000">
                      <a:alpha val="38000"/>
                    </a:srgbClr>
                  </a:outerShdw>
                </a:effectLst>
              </a:rPr>
              <a:t>Disability</a:t>
            </a:r>
            <a:endParaRPr lang="en-AU" dirty="0"/>
          </a:p>
        </p:txBody>
      </p:sp>
      <p:sp>
        <p:nvSpPr>
          <p:cNvPr id="4" name="TextBox 3"/>
          <p:cNvSpPr txBox="1"/>
          <p:nvPr/>
        </p:nvSpPr>
        <p:spPr>
          <a:xfrm>
            <a:off x="279918" y="6270171"/>
            <a:ext cx="961053" cy="369332"/>
          </a:xfrm>
          <a:prstGeom prst="rect">
            <a:avLst/>
          </a:prstGeom>
          <a:noFill/>
        </p:spPr>
        <p:txBody>
          <a:bodyPr wrap="square" rtlCol="0">
            <a:spAutoFit/>
          </a:bodyPr>
          <a:lstStyle/>
          <a:p>
            <a:r>
              <a:rPr lang="en-AU" dirty="0" smtClean="0"/>
              <a:t>C</a:t>
            </a:r>
            <a:endParaRPr lang="en-AU" dirty="0"/>
          </a:p>
        </p:txBody>
      </p:sp>
    </p:spTree>
    <p:extLst>
      <p:ext uri="{BB962C8B-B14F-4D97-AF65-F5344CB8AC3E}">
        <p14:creationId xmlns:p14="http://schemas.microsoft.com/office/powerpoint/2010/main" val="2559181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416</TotalTime>
  <Words>4598</Words>
  <Application>Microsoft Office PowerPoint</Application>
  <PresentationFormat>On-screen Show (4:3)</PresentationFormat>
  <Paragraphs>752</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PowerPoint Presentation</vt:lpstr>
      <vt:lpstr>Purpose </vt:lpstr>
      <vt:lpstr>Key Areas</vt:lpstr>
      <vt:lpstr>PowerPoint Presentation</vt:lpstr>
      <vt:lpstr> What Inherent Requirements Are? </vt:lpstr>
      <vt:lpstr> What Inherent Requirements  are Not ?</vt:lpstr>
      <vt:lpstr>Competing Tensions in Higher Education</vt:lpstr>
      <vt:lpstr>Key Definitions</vt:lpstr>
      <vt:lpstr>Disability</vt:lpstr>
      <vt:lpstr>Disability Standards for Education</vt:lpstr>
      <vt:lpstr>2015 ACU Snapshot - Students with Disability </vt:lpstr>
      <vt:lpstr>Inherent Requirements</vt:lpstr>
      <vt:lpstr>Reasonable Adjustments</vt:lpstr>
      <vt:lpstr>How are Reasonable  Adjustments determined</vt:lpstr>
      <vt:lpstr>About Disability Services</vt:lpstr>
      <vt:lpstr>Conceptualisation of Inherent Requirements at UWS: </vt:lpstr>
      <vt:lpstr>PowerPoint Presentation</vt:lpstr>
      <vt:lpstr>UWS Framework</vt:lpstr>
      <vt:lpstr>PowerPoint Presentation</vt:lpstr>
      <vt:lpstr>Domains identified in the UWS Bachelor of Nursing course </vt:lpstr>
      <vt:lpstr>Benefits: Potential and   Continuing Students</vt:lpstr>
      <vt:lpstr>Benefits: Academics</vt:lpstr>
      <vt:lpstr>Benefits: Disability Staff</vt:lpstr>
      <vt:lpstr>Implementation at ACU</vt:lpstr>
      <vt:lpstr>PowerPoint Presentation</vt:lpstr>
      <vt:lpstr>PowerPoint Presentation</vt:lpstr>
      <vt:lpstr>PowerPoint Presentation</vt:lpstr>
      <vt:lpstr>Evaluation</vt:lpstr>
      <vt:lpstr>Resources</vt:lpstr>
      <vt:lpstr>PowerPoint Presentation</vt:lpstr>
      <vt:lpstr>Institutional Adoption</vt:lpstr>
      <vt:lpstr>PowerPoint Presentation</vt:lpstr>
      <vt:lpstr>PowerPoint Presentation</vt:lpstr>
      <vt:lpstr>PowerPoint Presentation</vt:lpstr>
      <vt:lpstr>Collaborations In Progress</vt:lpstr>
      <vt:lpstr>Scholarly Outputs</vt:lpstr>
      <vt:lpstr>PowerPoint Presentation</vt:lpstr>
      <vt:lpstr>Questions</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Liang</dc:creator>
  <cp:lastModifiedBy>ACU</cp:lastModifiedBy>
  <cp:revision>45</cp:revision>
  <dcterms:created xsi:type="dcterms:W3CDTF">2010-12-07T05:24:03Z</dcterms:created>
  <dcterms:modified xsi:type="dcterms:W3CDTF">2016-01-18T00:56:44Z</dcterms:modified>
</cp:coreProperties>
</file>