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486" r:id="rId2"/>
    <p:sldId id="487" r:id="rId3"/>
    <p:sldId id="488" r:id="rId4"/>
    <p:sldId id="491" r:id="rId5"/>
    <p:sldId id="498" r:id="rId6"/>
    <p:sldId id="492" r:id="rId7"/>
    <p:sldId id="500" r:id="rId8"/>
    <p:sldId id="489" r:id="rId9"/>
    <p:sldId id="490" r:id="rId10"/>
    <p:sldId id="495" r:id="rId11"/>
    <p:sldId id="497" r:id="rId12"/>
    <p:sldId id="499" r:id="rId13"/>
    <p:sldId id="496"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64" autoAdjust="0"/>
    <p:restoredTop sz="69464" autoAdjust="0"/>
  </p:normalViewPr>
  <p:slideViewPr>
    <p:cSldViewPr snapToGrid="0" snapToObjects="1">
      <p:cViewPr>
        <p:scale>
          <a:sx n="85" d="100"/>
          <a:sy n="85" d="100"/>
        </p:scale>
        <p:origin x="144" y="-3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AC98EB-BB9F-4EFB-96A3-2AE072978538}" type="datetimeFigureOut">
              <a:rPr lang="en-AU" smtClean="0"/>
              <a:t>9/07/2016</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BC4D8D-063A-44DF-863A-05683CF90E58}" type="slidenum">
              <a:rPr lang="en-AU" smtClean="0"/>
              <a:t>‹#›</a:t>
            </a:fld>
            <a:endParaRPr lang="en-AU"/>
          </a:p>
        </p:txBody>
      </p:sp>
    </p:spTree>
    <p:extLst>
      <p:ext uri="{BB962C8B-B14F-4D97-AF65-F5344CB8AC3E}">
        <p14:creationId xmlns:p14="http://schemas.microsoft.com/office/powerpoint/2010/main" val="2463651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mn-lt"/>
                <a:ea typeface="+mn-ea"/>
                <a:cs typeface="+mn-cs"/>
              </a:rPr>
              <a:t>The teaching of the criminal law is mandatory in all law schools in Australia.  This course is often taught in the earlier years of the law degree and in some cases it is a first year, first semester subject.  Whilst this course is, arguably, one of the most interesting to teach it faces some unique difficulties in that this subject must often compete with years of exposure to sensationalised media coverage and popular representations of what the criminal law should be and do, rather than what it is, or does. The criminal law classroom provides an excellent opportunity to challenge students to change pre-conceived notions by separating facts from legally relevant facts and apply the law to hypothetical scenarios.   </a:t>
            </a:r>
            <a:endParaRPr lang="en-US"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Traditional teaching methods in the criminal law are well established.  Academics write hypothetical problems for students designed to lead them to particular crimes and cases.  It seems that criminal law teachers have always relied on some variation of the problem based learning (PBL) method.  However, unlike our counterparts in medical academia, lecturers in criminal law have not utilised PBL methods to their fullest extent.  This is perhaps due to resistance among teaching and leadership staff to make significant, unconventional changes to long-established, ‘traditional’ methods of teaching.  Curricular reform was necessary in order to adapt to the changing needs of contemporary cohort of law students.</a:t>
            </a:r>
            <a:endParaRPr lang="en-US"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This paper will discuss the use of the PBL method in the teaching of the criminal law in the Thomas More Law School at Australian Catholic University.</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BC4D8D-063A-44DF-863A-05683CF90E58}" type="slidenum">
              <a:rPr lang="en-AU" smtClean="0"/>
              <a:t>2</a:t>
            </a:fld>
            <a:endParaRPr lang="en-AU"/>
          </a:p>
        </p:txBody>
      </p:sp>
    </p:spTree>
    <p:extLst>
      <p:ext uri="{BB962C8B-B14F-4D97-AF65-F5344CB8AC3E}">
        <p14:creationId xmlns:p14="http://schemas.microsoft.com/office/powerpoint/2010/main" val="12771976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mn-lt"/>
                <a:ea typeface="+mn-ea"/>
                <a:cs typeface="+mn-cs"/>
              </a:rPr>
              <a:t>Initial student feedback was positive but students were struggling to adapt to the flipped classroom model, this was largely due to the skeleton resources that were provided to students on a fortnightly basis.  As is often the case with pilot programs of a new course, materials were being developed on a fortnightly basis.  This meant that the lead time for students to prepare for classes could have been longer.  As with all programs in law that are predominantly statute based, changes to content are necessary after each semester.  In addition to those changes more of the PBL technique was adopted each year, tutorials were identified as ‘firms’ and workshops and tutorials conformed fully to the PBL method.  This resulted in much more positive feedback from students and an increase in student achievement levels.  </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BC4D8D-063A-44DF-863A-05683CF90E58}" type="slidenum">
              <a:rPr lang="en-AU" smtClean="0"/>
              <a:t>11</a:t>
            </a:fld>
            <a:endParaRPr lang="en-AU"/>
          </a:p>
        </p:txBody>
      </p:sp>
    </p:spTree>
    <p:extLst>
      <p:ext uri="{BB962C8B-B14F-4D97-AF65-F5344CB8AC3E}">
        <p14:creationId xmlns:p14="http://schemas.microsoft.com/office/powerpoint/2010/main" val="12487193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mn-lt"/>
                <a:ea typeface="+mn-ea"/>
                <a:cs typeface="+mn-cs"/>
              </a:rPr>
              <a:t>However, after attendance at the 2015 ALTA conference where the results of the pilot study were discussed, feedback was given about the ‘pseudo-PBL’ method that was being used in this subject.  Indeed, the lectures had remained largely the same, a short discussion at the beginning and the end served to contextualise the learning with the brief.  This ‘pseudo-PBL’ approach that had been in place subconsciously indicated the pervasive nature of traditional teaching methods, and in order to achieve higher levels of student engagement and achievement in 2016 the full PBL model was trialled.  This involved the use of LEO talks (short 5-10 minute videos to introduce concepts and key cases) to accompany the two-hour lectures, which had now significantly departed from the traditional two-hour passive lecture.  The substantive law lectures were an opportunity for student firms to discuss the brief in light of the content for that week.  The tutorials became opportunities to practice practical legal skills, such as making a bail application on behalf of their client.  The procedural workshop now seeks to consolidate learning and to act as a capstone for that week’s content.  The delivery of the criminal law curriculum has changed dramatically since its inception in 2013.  Student feedback is overwhelmingly positive and student achievement rates have improved dramatically.</a:t>
            </a:r>
            <a:endParaRPr lang="en-US" sz="1200" kern="1200" dirty="0" smtClean="0">
              <a:solidFill>
                <a:schemeClr val="tx1"/>
              </a:solidFill>
              <a:effectLst/>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02BC4D8D-063A-44DF-863A-05683CF90E58}" type="slidenum">
              <a:rPr lang="en-AU" smtClean="0"/>
              <a:t>12</a:t>
            </a:fld>
            <a:endParaRPr lang="en-AU"/>
          </a:p>
        </p:txBody>
      </p:sp>
    </p:spTree>
    <p:extLst>
      <p:ext uri="{BB962C8B-B14F-4D97-AF65-F5344CB8AC3E}">
        <p14:creationId xmlns:p14="http://schemas.microsoft.com/office/powerpoint/2010/main" val="20154631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mn-lt"/>
                <a:ea typeface="+mn-ea"/>
                <a:cs typeface="+mn-cs"/>
              </a:rPr>
              <a:t>Although the results of this pilot study have been largely positive, in order to achieve the best results a full scale law school adoption should be considered, as was the case in Maastricht.  This is perhaps a lofty pursuit considering the cost of such a program and the difficulty of using this method with some law subjects.  </a:t>
            </a:r>
          </a:p>
          <a:p>
            <a:r>
              <a:rPr lang="en-AU" sz="1200" kern="1200" dirty="0" smtClean="0">
                <a:solidFill>
                  <a:schemeClr val="tx1"/>
                </a:solidFill>
                <a:effectLst/>
                <a:latin typeface="+mn-lt"/>
                <a:ea typeface="+mn-ea"/>
                <a:cs typeface="+mn-cs"/>
              </a:rPr>
              <a:t> Optimal class size for the PBL method is 6-8 students, most tutorials in the TMLS are around 20 students.  Practically, the input of sessional staff is often necessary to act as the facilitators of the firms, the level of training that is required to ensure that tutors do not give out too much information, thereby restricting the students self-development creates a potential issue.  Furthermore, one issue with the use of a PBL flipped classroom approach is that it could mask minimal tutorial preparation by students, which if not corrected by facilitators could defeat the purpose of using the PBL approach.    </a:t>
            </a:r>
          </a:p>
          <a:p>
            <a:r>
              <a:rPr lang="en-AU" sz="1200" kern="1200" dirty="0" smtClean="0">
                <a:solidFill>
                  <a:schemeClr val="tx1"/>
                </a:solidFill>
                <a:effectLst/>
                <a:latin typeface="+mn-lt"/>
                <a:ea typeface="+mn-ea"/>
                <a:cs typeface="+mn-cs"/>
              </a:rPr>
              <a:t>What is clear is that the criminal law curriculum at the TMLS is a work in progress; the flipped classroom and PBL methodology have had a positive impact on student achievement and engagement, but as always more could be done.  Ultimately, PBL provides an opportunity to enrich and redevelop the law school curriculum, in particular the teaching of the criminal law</a:t>
            </a:r>
            <a:r>
              <a:rPr lang="en-US"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02BC4D8D-063A-44DF-863A-05683CF90E58}" type="slidenum">
              <a:rPr lang="en-AU" smtClean="0"/>
              <a:t>13</a:t>
            </a:fld>
            <a:endParaRPr lang="en-AU"/>
          </a:p>
        </p:txBody>
      </p:sp>
    </p:spTree>
    <p:extLst>
      <p:ext uri="{BB962C8B-B14F-4D97-AF65-F5344CB8AC3E}">
        <p14:creationId xmlns:p14="http://schemas.microsoft.com/office/powerpoint/2010/main" val="2736774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Thomas More Academy of Law was founded in 2012 and accepted its first cohort of students in 2013.  National Degree with campuses in Melbourne and North Sydney and is accredited in both jurisdictions.  The Law School is focused on being global, practical and ethical and has a commitment to social justice in the recognition of human dignity and respect for the common good.     The Law School asks all students to complete from 240-320 hours of pro bono legal experience from the second year of their degree onwards.   For each subject, students have four hours face-to-face time with academics, a two-hour lecture, a one hour workshop and a one hour tutorial.</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unit in its current format has taken the three iterations to arrive thus and I hope that the unit will benefit from the current project to enhance student engagement and consequently student achievement.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Initially, the unit was taught in much the same way as everywhere else but this model was not sustainable given the commitment that the university had made to </a:t>
            </a:r>
            <a:r>
              <a:rPr lang="en-US" sz="1200" kern="1200" dirty="0" err="1" smtClean="0">
                <a:solidFill>
                  <a:schemeClr val="tx1"/>
                </a:solidFill>
                <a:effectLst/>
                <a:latin typeface="+mn-lt"/>
                <a:ea typeface="+mn-ea"/>
                <a:cs typeface="+mn-cs"/>
              </a:rPr>
              <a:t>CoLE</a:t>
            </a:r>
            <a:r>
              <a:rPr lang="en-US" sz="1200" kern="1200" dirty="0" smtClean="0">
                <a:solidFill>
                  <a:schemeClr val="tx1"/>
                </a:solidFill>
                <a:effectLst/>
                <a:latin typeface="+mn-lt"/>
                <a:ea typeface="+mn-ea"/>
                <a:cs typeface="+mn-cs"/>
              </a:rPr>
              <a:t> to deliver both criminal law and procedure in the same unit.</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 have the privilege of working closely with esteemed members of the profession and Graham Thomas QC was employed to act as a legal professional mentor to guide the content of the course and we devised the new curriculum for </a:t>
            </a:r>
            <a:r>
              <a:rPr lang="en-US" sz="1200" kern="1200" dirty="0" err="1" smtClean="0">
                <a:solidFill>
                  <a:schemeClr val="tx1"/>
                </a:solidFill>
                <a:effectLst/>
                <a:latin typeface="+mn-lt"/>
                <a:ea typeface="+mn-ea"/>
                <a:cs typeface="+mn-cs"/>
              </a:rPr>
              <a:t>Crim</a:t>
            </a:r>
            <a:r>
              <a:rPr lang="en-US" sz="1200" kern="1200" dirty="0" smtClean="0">
                <a:solidFill>
                  <a:schemeClr val="tx1"/>
                </a:solidFill>
                <a:effectLst/>
                <a:latin typeface="+mn-lt"/>
                <a:ea typeface="+mn-ea"/>
                <a:cs typeface="+mn-cs"/>
              </a:rPr>
              <a:t> together using problem-based techniques.</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02BC4D8D-063A-44DF-863A-05683CF90E58}" type="slidenum">
              <a:rPr lang="en-AU" smtClean="0"/>
              <a:t>3</a:t>
            </a:fld>
            <a:endParaRPr lang="en-AU"/>
          </a:p>
        </p:txBody>
      </p:sp>
    </p:spTree>
    <p:extLst>
      <p:ext uri="{BB962C8B-B14F-4D97-AF65-F5344CB8AC3E}">
        <p14:creationId xmlns:p14="http://schemas.microsoft.com/office/powerpoint/2010/main" val="717463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mn-lt"/>
                <a:ea typeface="+mn-ea"/>
                <a:cs typeface="+mn-cs"/>
              </a:rPr>
              <a:t>The PBL method has been used in medical academia for many years, </a:t>
            </a:r>
            <a:r>
              <a:rPr lang="en-AU" sz="1200" kern="1200" dirty="0" err="1" smtClean="0">
                <a:solidFill>
                  <a:schemeClr val="tx1"/>
                </a:solidFill>
                <a:effectLst/>
                <a:latin typeface="+mn-lt"/>
                <a:ea typeface="+mn-ea"/>
                <a:cs typeface="+mn-cs"/>
              </a:rPr>
              <a:t>Henk</a:t>
            </a:r>
            <a:r>
              <a:rPr lang="en-AU" sz="1200" kern="1200" dirty="0" smtClean="0">
                <a:solidFill>
                  <a:schemeClr val="tx1"/>
                </a:solidFill>
                <a:effectLst/>
                <a:latin typeface="+mn-lt"/>
                <a:ea typeface="+mn-ea"/>
                <a:cs typeface="+mn-cs"/>
              </a:rPr>
              <a:t> van </a:t>
            </a:r>
            <a:r>
              <a:rPr lang="en-AU" sz="1200" kern="1200" dirty="0" err="1" smtClean="0">
                <a:solidFill>
                  <a:schemeClr val="tx1"/>
                </a:solidFill>
                <a:effectLst/>
                <a:latin typeface="+mn-lt"/>
                <a:ea typeface="+mn-ea"/>
                <a:cs typeface="+mn-cs"/>
              </a:rPr>
              <a:t>Berkel</a:t>
            </a:r>
            <a:r>
              <a:rPr lang="en-AU" sz="1200" kern="1200" dirty="0" smtClean="0">
                <a:solidFill>
                  <a:schemeClr val="tx1"/>
                </a:solidFill>
                <a:effectLst/>
                <a:latin typeface="+mn-lt"/>
                <a:ea typeface="+mn-ea"/>
                <a:cs typeface="+mn-cs"/>
              </a:rPr>
              <a:t> (1990) discussed the adoption of PBL in Maastricht, the first educational institution to pioneer faculty-wide PBL in Medicine.   This form of PBL was essentially based on the anchored instruction model, rather than on a cognitive apprenticeship model; where complex scenarios were used to teach a variety of skills with one set of problems.  In practice professions, linking theoretical concepts and practical situations is difficult when they are learned discretely, the role of PBL is to bring these two concepts together.  Although the PBL model was initially created for trainee doctors, in the late 1970s American law professors began to recognise the possible utility of this method for use in law schools.  </a:t>
            </a:r>
          </a:p>
          <a:p>
            <a:r>
              <a:rPr lang="en-AU" sz="1200" kern="1200" dirty="0" smtClean="0">
                <a:solidFill>
                  <a:schemeClr val="tx1"/>
                </a:solidFill>
                <a:effectLst/>
                <a:latin typeface="+mn-lt"/>
                <a:ea typeface="+mn-ea"/>
                <a:cs typeface="+mn-cs"/>
              </a:rPr>
              <a:t>The problem method was introduced in American law schools as the first major alternative to the case based model of instruction.   Ogden (1984) identified the key advantage of using the PBL method for teaching in law school; training the students in ‘lawyer like behaviour’ by encouraging their role as a legal problem solver, by creating tasks that are very similar to real world legal problems.   Indeed, one of the primary aims of PBL is to develop ‘active learning’ amongst students.  </a:t>
            </a:r>
          </a:p>
          <a:p>
            <a:r>
              <a:rPr lang="en-AU" sz="1200" kern="1200" dirty="0" smtClean="0">
                <a:solidFill>
                  <a:schemeClr val="tx1"/>
                </a:solidFill>
                <a:effectLst/>
                <a:latin typeface="+mn-lt"/>
                <a:ea typeface="+mn-ea"/>
                <a:cs typeface="+mn-cs"/>
              </a:rPr>
              <a:t>PBL has students use worked-examples as an initial mode of instruction in the hope that they would perform better than those who are simply asked to undertake the process for the first time, without any worked example.   Here, the academic acts as a guide to help students absorb knowledge, rather than just to supply answers.  The ultimate goal is to encourage students to apply acquired knowledge flexibly.</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One of the primary aims of PBL is to develop ‘active learning’ amongst students. Research has shown that students who use worked-examples as an initial mode of instruction perform better than those who are simply asked to undertake the process for the first time without any worked example. </a:t>
            </a:r>
          </a:p>
          <a:p>
            <a:r>
              <a:rPr lang="en-AU" sz="1200" kern="1200" dirty="0" smtClean="0">
                <a:solidFill>
                  <a:schemeClr val="tx1"/>
                </a:solidFill>
                <a:effectLst/>
                <a:latin typeface="+mn-lt"/>
                <a:ea typeface="+mn-ea"/>
                <a:cs typeface="+mn-cs"/>
              </a:rPr>
              <a:t>In PBL, the discussion and analysis of a problem </a:t>
            </a:r>
            <a:r>
              <a:rPr lang="en-AU" sz="1200" i="1" kern="1200" dirty="0" smtClean="0">
                <a:solidFill>
                  <a:schemeClr val="tx1"/>
                </a:solidFill>
                <a:effectLst/>
                <a:latin typeface="+mn-lt"/>
                <a:ea typeface="+mn-ea"/>
                <a:cs typeface="+mn-cs"/>
              </a:rPr>
              <a:t>starts </a:t>
            </a:r>
            <a:r>
              <a:rPr lang="en-AU" sz="1200" kern="1200" dirty="0" smtClean="0">
                <a:solidFill>
                  <a:schemeClr val="tx1"/>
                </a:solidFill>
                <a:effectLst/>
                <a:latin typeface="+mn-lt"/>
                <a:ea typeface="+mn-ea"/>
                <a:cs typeface="+mn-cs"/>
              </a:rPr>
              <a:t>the process of learning, rather than acting as the end point. A PBL problem sets out a factual scenario that raises legal issues </a:t>
            </a:r>
            <a:r>
              <a:rPr lang="en-AU" sz="1200" i="1" kern="1200" dirty="0" smtClean="0">
                <a:solidFill>
                  <a:schemeClr val="tx1"/>
                </a:solidFill>
                <a:effectLst/>
                <a:latin typeface="+mn-lt"/>
                <a:ea typeface="+mn-ea"/>
                <a:cs typeface="+mn-cs"/>
              </a:rPr>
              <a:t>which the student has not yet studied</a:t>
            </a:r>
            <a:r>
              <a:rPr lang="en-AU" sz="1200" kern="1200" dirty="0" smtClean="0">
                <a:solidFill>
                  <a:schemeClr val="tx1"/>
                </a:solidFill>
                <a:effectLst/>
                <a:latin typeface="+mn-lt"/>
                <a:ea typeface="+mn-ea"/>
                <a:cs typeface="+mn-cs"/>
              </a:rPr>
              <a:t>. The key role of the problem is to trigger their awareness that these issues exist, and create an interest in them by highlighting their real-world ramifications. </a:t>
            </a:r>
          </a:p>
          <a:p>
            <a:endParaRPr lang="en-AU" dirty="0"/>
          </a:p>
        </p:txBody>
      </p:sp>
      <p:sp>
        <p:nvSpPr>
          <p:cNvPr id="4" name="Slide Number Placeholder 3"/>
          <p:cNvSpPr>
            <a:spLocks noGrp="1"/>
          </p:cNvSpPr>
          <p:nvPr>
            <p:ph type="sldNum" sz="quarter" idx="10"/>
          </p:nvPr>
        </p:nvSpPr>
        <p:spPr/>
        <p:txBody>
          <a:bodyPr/>
          <a:lstStyle/>
          <a:p>
            <a:fld id="{02BC4D8D-063A-44DF-863A-05683CF90E58}" type="slidenum">
              <a:rPr lang="en-AU" smtClean="0"/>
              <a:t>4</a:t>
            </a:fld>
            <a:endParaRPr lang="en-AU"/>
          </a:p>
        </p:txBody>
      </p:sp>
    </p:spTree>
    <p:extLst>
      <p:ext uri="{BB962C8B-B14F-4D97-AF65-F5344CB8AC3E}">
        <p14:creationId xmlns:p14="http://schemas.microsoft.com/office/powerpoint/2010/main" val="224280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mn-lt"/>
                <a:ea typeface="+mn-ea"/>
                <a:cs typeface="+mn-cs"/>
              </a:rPr>
              <a:t>PBL is a fundamentally student-centric model where learning is conducted in small groups with teachers as facilitators with problems that encourage students to develop independent problem-solving skills.   PBL is </a:t>
            </a:r>
            <a:r>
              <a:rPr lang="en-US" sz="1200" kern="1200" dirty="0" smtClean="0">
                <a:solidFill>
                  <a:schemeClr val="tx1"/>
                </a:solidFill>
                <a:effectLst/>
                <a:latin typeface="+mn-lt"/>
                <a:ea typeface="+mn-ea"/>
                <a:cs typeface="+mn-cs"/>
              </a:rPr>
              <a:t>sometimes described in other ways, for example, ‘problem-focused’ or ‘issue-based’.</a:t>
            </a:r>
          </a:p>
          <a:p>
            <a:r>
              <a:rPr lang="en-AU" sz="1200" kern="1200" dirty="0" err="1" smtClean="0">
                <a:solidFill>
                  <a:schemeClr val="tx1"/>
                </a:solidFill>
                <a:effectLst/>
                <a:latin typeface="+mn-lt"/>
                <a:ea typeface="+mn-ea"/>
                <a:cs typeface="+mn-cs"/>
              </a:rPr>
              <a:t>Moust</a:t>
            </a:r>
            <a:r>
              <a:rPr lang="en-AU" sz="1200" kern="1200" dirty="0" smtClean="0">
                <a:solidFill>
                  <a:schemeClr val="tx1"/>
                </a:solidFill>
                <a:effectLst/>
                <a:latin typeface="+mn-lt"/>
                <a:ea typeface="+mn-ea"/>
                <a:cs typeface="+mn-cs"/>
              </a:rPr>
              <a:t> et al (2005) describes the seven key steps of a PBL program model:</a:t>
            </a:r>
            <a:endParaRPr lang="en-US"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1. Students receive the hypothetical problem; </a:t>
            </a:r>
            <a:endParaRPr lang="en-US"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2. Students define the problem and identify relevant legal issues; </a:t>
            </a:r>
            <a:endParaRPr lang="en-US"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3. Students brainstorm, using prior knowledge to create possible solutions; </a:t>
            </a:r>
            <a:endParaRPr lang="en-US"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4. Students try to create a personal theory/case; </a:t>
            </a:r>
            <a:endParaRPr lang="en-US"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5. Students work out what issues they need to learn more about; </a:t>
            </a:r>
            <a:endParaRPr lang="en-US"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6. Self-directed study; </a:t>
            </a:r>
            <a:endParaRPr lang="en-US"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7. Sharing findings with the group.</a:t>
            </a:r>
            <a:endParaRPr lang="en-US"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In PBL, the discussion and analysis of a problem starts the process of learning, rather than acting as the end point.   A PBL hypothetical sets out a factual scenario that raises legal issues which the student has not yet studied.   In this way, students are interacting with real-world skills, thereby increasing their motivation to learn, as it is conceivable that in everyday legal practice they may come across a problem that they do not immediately know the answer to.  The key role of PBL is to trigger the students’ awareness that these issues exist, and to create an interest in them by highlighting their real-world ramifications.   The process of PBL encourages free enquiry in students.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Howard Barrows, ‘Problem-based learning in Medicine and Beyond: a brief overview’ (1996) 68 </a:t>
            </a:r>
            <a:r>
              <a:rPr lang="en-US" sz="1200" i="1" kern="1200" dirty="0" smtClean="0">
                <a:solidFill>
                  <a:schemeClr val="tx1"/>
                </a:solidFill>
                <a:effectLst/>
                <a:latin typeface="+mn-lt"/>
                <a:ea typeface="+mn-ea"/>
                <a:cs typeface="+mn-cs"/>
              </a:rPr>
              <a:t>New Directions for Teaching and Learning </a:t>
            </a:r>
            <a:r>
              <a:rPr lang="en-US" sz="1200" kern="1200" dirty="0" smtClean="0">
                <a:solidFill>
                  <a:schemeClr val="tx1"/>
                </a:solidFill>
                <a:effectLst/>
                <a:latin typeface="+mn-lt"/>
                <a:ea typeface="+mn-ea"/>
                <a:cs typeface="+mn-cs"/>
              </a:rPr>
              <a:t>3, </a:t>
            </a:r>
            <a:r>
              <a:rPr lang="en-AU" sz="1200" kern="1200" dirty="0" smtClean="0">
                <a:solidFill>
                  <a:schemeClr val="tx1"/>
                </a:solidFill>
                <a:effectLst/>
                <a:latin typeface="+mn-lt"/>
                <a:ea typeface="+mn-ea"/>
                <a:cs typeface="+mn-cs"/>
              </a:rPr>
              <a:t>5-6.</a:t>
            </a:r>
            <a:endParaRPr lang="en-US"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Debbie Lam, ‘Problem-based learning: an integration of theory and field’ (2004) 40 </a:t>
            </a:r>
            <a:r>
              <a:rPr lang="en-AU" sz="1200" i="1" kern="1200" dirty="0" smtClean="0">
                <a:solidFill>
                  <a:schemeClr val="tx1"/>
                </a:solidFill>
                <a:effectLst/>
                <a:latin typeface="+mn-lt"/>
                <a:ea typeface="+mn-ea"/>
                <a:cs typeface="+mn-cs"/>
              </a:rPr>
              <a:t>Journal of Social Work Education </a:t>
            </a:r>
            <a:r>
              <a:rPr lang="en-AU" sz="1200" kern="1200" dirty="0" smtClean="0">
                <a:solidFill>
                  <a:schemeClr val="tx1"/>
                </a:solidFill>
                <a:effectLst/>
                <a:latin typeface="+mn-lt"/>
                <a:ea typeface="+mn-ea"/>
                <a:cs typeface="+mn-cs"/>
              </a:rPr>
              <a:t>371, 374.</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J </a:t>
            </a:r>
            <a:r>
              <a:rPr lang="en-US" sz="1200" kern="1200" dirty="0" err="1" smtClean="0">
                <a:solidFill>
                  <a:schemeClr val="tx1"/>
                </a:solidFill>
                <a:effectLst/>
                <a:latin typeface="+mn-lt"/>
                <a:ea typeface="+mn-ea"/>
                <a:cs typeface="+mn-cs"/>
              </a:rPr>
              <a:t>Moust</a:t>
            </a:r>
            <a:r>
              <a:rPr lang="en-US" sz="1200" kern="1200" dirty="0" smtClean="0">
                <a:solidFill>
                  <a:schemeClr val="tx1"/>
                </a:solidFill>
                <a:effectLst/>
                <a:latin typeface="+mn-lt"/>
                <a:ea typeface="+mn-ea"/>
                <a:cs typeface="+mn-cs"/>
              </a:rPr>
              <a:t> et al, ‘Signs of Erosion: reflections on three decades of problem-based learning at Maastricht University’ (2005) 50 </a:t>
            </a:r>
            <a:r>
              <a:rPr lang="en-US" sz="1200" i="1" kern="1200" dirty="0" smtClean="0">
                <a:solidFill>
                  <a:schemeClr val="tx1"/>
                </a:solidFill>
                <a:effectLst/>
                <a:latin typeface="+mn-lt"/>
                <a:ea typeface="+mn-ea"/>
                <a:cs typeface="+mn-cs"/>
              </a:rPr>
              <a:t>Higher Education </a:t>
            </a:r>
            <a:r>
              <a:rPr lang="en-US" sz="1200" kern="1200" dirty="0" smtClean="0">
                <a:solidFill>
                  <a:schemeClr val="tx1"/>
                </a:solidFill>
                <a:effectLst/>
                <a:latin typeface="+mn-lt"/>
                <a:ea typeface="+mn-ea"/>
                <a:cs typeface="+mn-cs"/>
              </a:rPr>
              <a:t>665, </a:t>
            </a:r>
            <a:r>
              <a:rPr lang="en-AU" sz="1200" kern="1200" dirty="0" smtClean="0">
                <a:solidFill>
                  <a:schemeClr val="tx1"/>
                </a:solidFill>
                <a:effectLst/>
                <a:latin typeface="+mn-lt"/>
                <a:ea typeface="+mn-ea"/>
                <a:cs typeface="+mn-cs"/>
              </a:rPr>
              <a:t>668. </a:t>
            </a:r>
            <a:endParaRPr lang="en-US"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David </a:t>
            </a:r>
            <a:r>
              <a:rPr lang="en-AU" sz="1200" kern="1200" dirty="0" err="1" smtClean="0">
                <a:solidFill>
                  <a:schemeClr val="tx1"/>
                </a:solidFill>
                <a:effectLst/>
                <a:latin typeface="+mn-lt"/>
                <a:ea typeface="+mn-ea"/>
                <a:cs typeface="+mn-cs"/>
              </a:rPr>
              <a:t>Gijbels</a:t>
            </a:r>
            <a:r>
              <a:rPr lang="en-AU" sz="1200" kern="1200" dirty="0" smtClean="0">
                <a:solidFill>
                  <a:schemeClr val="tx1"/>
                </a:solidFill>
                <a:effectLst/>
                <a:latin typeface="+mn-lt"/>
                <a:ea typeface="+mn-ea"/>
                <a:cs typeface="+mn-cs"/>
              </a:rPr>
              <a:t>, Filip </a:t>
            </a:r>
            <a:r>
              <a:rPr lang="en-AU" sz="1200" kern="1200" dirty="0" err="1" smtClean="0">
                <a:solidFill>
                  <a:schemeClr val="tx1"/>
                </a:solidFill>
                <a:effectLst/>
                <a:latin typeface="+mn-lt"/>
                <a:ea typeface="+mn-ea"/>
                <a:cs typeface="+mn-cs"/>
              </a:rPr>
              <a:t>Dochy</a:t>
            </a:r>
            <a:r>
              <a:rPr lang="en-AU" sz="1200" kern="1200" dirty="0" smtClean="0">
                <a:solidFill>
                  <a:schemeClr val="tx1"/>
                </a:solidFill>
                <a:effectLst/>
                <a:latin typeface="+mn-lt"/>
                <a:ea typeface="+mn-ea"/>
                <a:cs typeface="+mn-cs"/>
              </a:rPr>
              <a:t>, Piet Van den </a:t>
            </a:r>
            <a:r>
              <a:rPr lang="en-AU" sz="1200" kern="1200" dirty="0" err="1" smtClean="0">
                <a:solidFill>
                  <a:schemeClr val="tx1"/>
                </a:solidFill>
                <a:effectLst/>
                <a:latin typeface="+mn-lt"/>
                <a:ea typeface="+mn-ea"/>
                <a:cs typeface="+mn-cs"/>
              </a:rPr>
              <a:t>Bossche</a:t>
            </a:r>
            <a:r>
              <a:rPr lang="en-AU" sz="1200" kern="1200" dirty="0" smtClean="0">
                <a:solidFill>
                  <a:schemeClr val="tx1"/>
                </a:solidFill>
                <a:effectLst/>
                <a:latin typeface="+mn-lt"/>
                <a:ea typeface="+mn-ea"/>
                <a:cs typeface="+mn-cs"/>
              </a:rPr>
              <a:t> and Mien </a:t>
            </a:r>
            <a:r>
              <a:rPr lang="en-AU" sz="1200" kern="1200" dirty="0" err="1" smtClean="0">
                <a:solidFill>
                  <a:schemeClr val="tx1"/>
                </a:solidFill>
                <a:effectLst/>
                <a:latin typeface="+mn-lt"/>
                <a:ea typeface="+mn-ea"/>
                <a:cs typeface="+mn-cs"/>
              </a:rPr>
              <a:t>Segers</a:t>
            </a:r>
            <a:r>
              <a:rPr lang="en-AU" sz="1200" kern="1200" dirty="0" smtClean="0">
                <a:solidFill>
                  <a:schemeClr val="tx1"/>
                </a:solidFill>
                <a:effectLst/>
                <a:latin typeface="+mn-lt"/>
                <a:ea typeface="+mn-ea"/>
                <a:cs typeface="+mn-cs"/>
              </a:rPr>
              <a:t>, ‘Effects of problem-based learning: a meta-analysis from the angle of assessment’ 75 </a:t>
            </a:r>
            <a:r>
              <a:rPr lang="en-AU" sz="1200" i="1" kern="1200" dirty="0" smtClean="0">
                <a:solidFill>
                  <a:schemeClr val="tx1"/>
                </a:solidFill>
                <a:effectLst/>
                <a:latin typeface="+mn-lt"/>
                <a:ea typeface="+mn-ea"/>
                <a:cs typeface="+mn-cs"/>
              </a:rPr>
              <a:t>Review of Educational Research </a:t>
            </a:r>
            <a:r>
              <a:rPr lang="en-AU" sz="1200" kern="1200" dirty="0" smtClean="0">
                <a:solidFill>
                  <a:schemeClr val="tx1"/>
                </a:solidFill>
                <a:effectLst/>
                <a:latin typeface="+mn-lt"/>
                <a:ea typeface="+mn-ea"/>
                <a:cs typeface="+mn-cs"/>
              </a:rPr>
              <a:t>27.</a:t>
            </a:r>
            <a:endParaRPr lang="en-US"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Debbie Lam, ‘Problem-based learning: an integration of theory and field’ (2004) 40 </a:t>
            </a:r>
            <a:r>
              <a:rPr lang="en-AU" sz="1200" i="1" kern="1200" dirty="0" smtClean="0">
                <a:solidFill>
                  <a:schemeClr val="tx1"/>
                </a:solidFill>
                <a:effectLst/>
                <a:latin typeface="+mn-lt"/>
                <a:ea typeface="+mn-ea"/>
                <a:cs typeface="+mn-cs"/>
              </a:rPr>
              <a:t>Journal of Social Work Education </a:t>
            </a:r>
            <a:r>
              <a:rPr lang="en-AU" sz="1200" kern="1200" dirty="0" smtClean="0">
                <a:solidFill>
                  <a:schemeClr val="tx1"/>
                </a:solidFill>
                <a:effectLst/>
                <a:latin typeface="+mn-lt"/>
                <a:ea typeface="+mn-ea"/>
                <a:cs typeface="+mn-cs"/>
              </a:rPr>
              <a:t>371.</a:t>
            </a:r>
            <a:endParaRPr lang="en-US"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Karim Nasr and </a:t>
            </a:r>
            <a:r>
              <a:rPr lang="en-AU" sz="1200" kern="1200" dirty="0" err="1" smtClean="0">
                <a:solidFill>
                  <a:schemeClr val="tx1"/>
                </a:solidFill>
                <a:effectLst/>
                <a:latin typeface="+mn-lt"/>
                <a:ea typeface="+mn-ea"/>
                <a:cs typeface="+mn-cs"/>
              </a:rPr>
              <a:t>Bassem</a:t>
            </a:r>
            <a:r>
              <a:rPr lang="en-AU" sz="1200" kern="1200" dirty="0" smtClean="0">
                <a:solidFill>
                  <a:schemeClr val="tx1"/>
                </a:solidFill>
                <a:effectLst/>
                <a:latin typeface="+mn-lt"/>
                <a:ea typeface="+mn-ea"/>
                <a:cs typeface="+mn-cs"/>
              </a:rPr>
              <a:t> Ramadan, ‘Impact assessment of problem-based learning in an engineering science course’ (2008) 9 </a:t>
            </a:r>
            <a:r>
              <a:rPr lang="en-AU" sz="1200" i="1" kern="1200" dirty="0" smtClean="0">
                <a:solidFill>
                  <a:schemeClr val="tx1"/>
                </a:solidFill>
                <a:effectLst/>
                <a:latin typeface="+mn-lt"/>
                <a:ea typeface="+mn-ea"/>
                <a:cs typeface="+mn-cs"/>
              </a:rPr>
              <a:t>Journal of STEM Education </a:t>
            </a:r>
            <a:r>
              <a:rPr lang="en-AU" sz="1200" kern="1200" dirty="0" smtClean="0">
                <a:solidFill>
                  <a:schemeClr val="tx1"/>
                </a:solidFill>
                <a:effectLst/>
                <a:latin typeface="+mn-lt"/>
                <a:ea typeface="+mn-ea"/>
                <a:cs typeface="+mn-cs"/>
              </a:rPr>
              <a:t>16.</a:t>
            </a:r>
            <a:endParaRPr lang="en-US" sz="1200" kern="1200" dirty="0" smtClean="0">
              <a:solidFill>
                <a:schemeClr val="tx1"/>
              </a:solidFill>
              <a:effectLst/>
              <a:latin typeface="+mn-lt"/>
              <a:ea typeface="+mn-ea"/>
              <a:cs typeface="+mn-cs"/>
            </a:endParaRPr>
          </a:p>
          <a:p>
            <a:r>
              <a:rPr lang="en-AU" sz="1200" kern="1200" dirty="0" err="1" smtClean="0">
                <a:solidFill>
                  <a:schemeClr val="tx1"/>
                </a:solidFill>
                <a:effectLst/>
                <a:latin typeface="+mn-lt"/>
                <a:ea typeface="+mn-ea"/>
                <a:cs typeface="+mn-cs"/>
              </a:rPr>
              <a:t>Henk</a:t>
            </a:r>
            <a:r>
              <a:rPr lang="en-AU" sz="1200" kern="1200" dirty="0" smtClean="0">
                <a:solidFill>
                  <a:schemeClr val="tx1"/>
                </a:solidFill>
                <a:effectLst/>
                <a:latin typeface="+mn-lt"/>
                <a:ea typeface="+mn-ea"/>
                <a:cs typeface="+mn-cs"/>
              </a:rPr>
              <a:t> van </a:t>
            </a:r>
            <a:r>
              <a:rPr lang="en-AU" sz="1200" kern="1200" dirty="0" err="1" smtClean="0">
                <a:solidFill>
                  <a:schemeClr val="tx1"/>
                </a:solidFill>
                <a:effectLst/>
                <a:latin typeface="+mn-lt"/>
                <a:ea typeface="+mn-ea"/>
                <a:cs typeface="+mn-cs"/>
              </a:rPr>
              <a:t>Berkel</a:t>
            </a:r>
            <a:r>
              <a:rPr lang="en-AU" sz="1200" kern="1200" dirty="0" smtClean="0">
                <a:solidFill>
                  <a:schemeClr val="tx1"/>
                </a:solidFill>
                <a:effectLst/>
                <a:latin typeface="+mn-lt"/>
                <a:ea typeface="+mn-ea"/>
                <a:cs typeface="+mn-cs"/>
              </a:rPr>
              <a:t>, ‘Assessment in a problem-based medical curriculum’ (1990) 19 </a:t>
            </a:r>
            <a:r>
              <a:rPr lang="en-AU" sz="1200" i="1" kern="1200" dirty="0" smtClean="0">
                <a:solidFill>
                  <a:schemeClr val="tx1"/>
                </a:solidFill>
                <a:effectLst/>
                <a:latin typeface="+mn-lt"/>
                <a:ea typeface="+mn-ea"/>
                <a:cs typeface="+mn-cs"/>
              </a:rPr>
              <a:t>Higher Education </a:t>
            </a:r>
            <a:r>
              <a:rPr lang="en-AU" sz="1200" kern="1200" dirty="0" smtClean="0">
                <a:solidFill>
                  <a:schemeClr val="tx1"/>
                </a:solidFill>
                <a:effectLst/>
                <a:latin typeface="+mn-lt"/>
                <a:ea typeface="+mn-ea"/>
                <a:cs typeface="+mn-cs"/>
              </a:rPr>
              <a:t>123, 128.</a:t>
            </a:r>
            <a:endParaRPr lang="en-US"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Eric Werth, ‘Student perception of learning through a problem-based exercise: an exploratory study’ (2009) 32 </a:t>
            </a:r>
            <a:r>
              <a:rPr lang="en-AU" sz="1200" i="1" kern="1200" dirty="0" smtClean="0">
                <a:solidFill>
                  <a:schemeClr val="tx1"/>
                </a:solidFill>
                <a:effectLst/>
                <a:latin typeface="+mn-lt"/>
                <a:ea typeface="+mn-ea"/>
                <a:cs typeface="+mn-cs"/>
              </a:rPr>
              <a:t>Policing: An International Journal of Police Strategies &amp; Management </a:t>
            </a:r>
            <a:r>
              <a:rPr lang="en-AU" sz="1200" kern="1200" dirty="0" smtClean="0">
                <a:solidFill>
                  <a:schemeClr val="tx1"/>
                </a:solidFill>
                <a:effectLst/>
                <a:latin typeface="+mn-lt"/>
                <a:ea typeface="+mn-ea"/>
                <a:cs typeface="+mn-cs"/>
              </a:rPr>
              <a:t>21.</a:t>
            </a:r>
            <a:endParaRPr lang="en-US"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Laura Donohue, ‘National Security Law Pedagogy and the Role of Simulations’ (2012) 6 </a:t>
            </a:r>
            <a:r>
              <a:rPr lang="en-AU" sz="1200" i="1" kern="1200" dirty="0" smtClean="0">
                <a:solidFill>
                  <a:schemeClr val="tx1"/>
                </a:solidFill>
                <a:effectLst/>
                <a:latin typeface="+mn-lt"/>
                <a:ea typeface="+mn-ea"/>
                <a:cs typeface="+mn-cs"/>
              </a:rPr>
              <a:t>Journal of National Security Law &amp; Policy </a:t>
            </a:r>
            <a:r>
              <a:rPr lang="en-AU" sz="1200" kern="1200" dirty="0" smtClean="0">
                <a:solidFill>
                  <a:schemeClr val="tx1"/>
                </a:solidFill>
                <a:effectLst/>
                <a:latin typeface="+mn-lt"/>
                <a:ea typeface="+mn-ea"/>
                <a:cs typeface="+mn-cs"/>
              </a:rPr>
              <a:t>489, 521-523.</a:t>
            </a:r>
            <a:endParaRPr lang="en-US"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Suzanne Kurtz, Michael Wylie, and Neil Gold, ‘Problem-based learning: an alternative approach to legal education’ (1990) 13 </a:t>
            </a:r>
            <a:r>
              <a:rPr lang="en-AU" sz="1200" i="1" kern="1200" dirty="0" smtClean="0">
                <a:solidFill>
                  <a:schemeClr val="tx1"/>
                </a:solidFill>
                <a:effectLst/>
                <a:latin typeface="+mn-lt"/>
                <a:ea typeface="+mn-ea"/>
                <a:cs typeface="+mn-cs"/>
              </a:rPr>
              <a:t>Dalhousie Law Journal </a:t>
            </a:r>
            <a:r>
              <a:rPr lang="en-AU" sz="1200" kern="1200" dirty="0" smtClean="0">
                <a:solidFill>
                  <a:schemeClr val="tx1"/>
                </a:solidFill>
                <a:effectLst/>
                <a:latin typeface="+mn-lt"/>
                <a:ea typeface="+mn-ea"/>
                <a:cs typeface="+mn-cs"/>
              </a:rPr>
              <a:t>797, 799.</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2BC4D8D-063A-44DF-863A-05683CF90E58}" type="slidenum">
              <a:rPr lang="en-AU" smtClean="0"/>
              <a:t>5</a:t>
            </a:fld>
            <a:endParaRPr lang="en-AU"/>
          </a:p>
        </p:txBody>
      </p:sp>
    </p:spTree>
    <p:extLst>
      <p:ext uri="{BB962C8B-B14F-4D97-AF65-F5344CB8AC3E}">
        <p14:creationId xmlns:p14="http://schemas.microsoft.com/office/powerpoint/2010/main" val="1043714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i="1" kern="1200" dirty="0" smtClean="0">
                <a:solidFill>
                  <a:schemeClr val="tx1"/>
                </a:solidFill>
                <a:effectLst/>
                <a:latin typeface="+mn-lt"/>
                <a:ea typeface="+mn-ea"/>
                <a:cs typeface="+mn-cs"/>
              </a:rPr>
              <a:t>Problem-based learning v problem-solving</a:t>
            </a:r>
            <a:endParaRPr lang="en-US" sz="1200" b="1" i="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As lawyers, we have </a:t>
            </a:r>
            <a:r>
              <a:rPr lang="en-AU" sz="1200" kern="1200" dirty="0" smtClean="0">
                <a:solidFill>
                  <a:schemeClr val="tx1"/>
                </a:solidFill>
                <a:effectLst/>
                <a:latin typeface="+mn-lt"/>
                <a:ea typeface="+mn-ea"/>
                <a:cs typeface="+mn-cs"/>
              </a:rPr>
              <a:t>a tendency to emphasise the importance of problem-solving, and </a:t>
            </a:r>
            <a:r>
              <a:rPr lang="en-US" sz="1200" kern="1200" dirty="0" smtClean="0">
                <a:solidFill>
                  <a:schemeClr val="tx1"/>
                </a:solidFill>
                <a:effectLst/>
                <a:latin typeface="+mn-lt"/>
                <a:ea typeface="+mn-ea"/>
                <a:cs typeface="+mn-cs"/>
              </a:rPr>
              <a:t>the hypothetical problems used</a:t>
            </a:r>
            <a:r>
              <a:rPr lang="en-AU" sz="1200" kern="1200" dirty="0" smtClean="0">
                <a:solidFill>
                  <a:schemeClr val="tx1"/>
                </a:solidFill>
                <a:effectLst/>
                <a:latin typeface="+mn-lt"/>
                <a:ea typeface="+mn-ea"/>
                <a:cs typeface="+mn-cs"/>
              </a:rPr>
              <a:t> in traditional approaches reflect this, with an emphasis on advising the client or constructing an argument for one side or the other. </a:t>
            </a:r>
            <a:r>
              <a:rPr lang="en-US" sz="1200" kern="1200" dirty="0" smtClean="0">
                <a:solidFill>
                  <a:schemeClr val="tx1"/>
                </a:solidFill>
                <a:effectLst/>
                <a:latin typeface="+mn-lt"/>
                <a:ea typeface="+mn-ea"/>
                <a:cs typeface="+mn-cs"/>
              </a:rPr>
              <a:t>  While the </a:t>
            </a:r>
            <a:r>
              <a:rPr lang="en-AU" sz="1200" kern="1200" dirty="0" smtClean="0">
                <a:solidFill>
                  <a:schemeClr val="tx1"/>
                </a:solidFill>
                <a:effectLst/>
                <a:latin typeface="+mn-lt"/>
                <a:ea typeface="+mn-ea"/>
                <a:cs typeface="+mn-cs"/>
              </a:rPr>
              <a:t>problem-solving method is more expansive than case learning, it not quite as expansive as PBL.   </a:t>
            </a:r>
            <a:r>
              <a:rPr lang="en-US" sz="1200" kern="1200" dirty="0" smtClean="0">
                <a:solidFill>
                  <a:schemeClr val="tx1"/>
                </a:solidFill>
                <a:effectLst/>
                <a:latin typeface="+mn-lt"/>
                <a:ea typeface="+mn-ea"/>
                <a:cs typeface="+mn-cs"/>
              </a:rPr>
              <a:t>Both problem-solving and the PBL method</a:t>
            </a:r>
            <a:r>
              <a:rPr lang="en-AU" sz="1200" kern="1200" dirty="0" smtClean="0">
                <a:solidFill>
                  <a:schemeClr val="tx1"/>
                </a:solidFill>
                <a:effectLst/>
                <a:latin typeface="+mn-lt"/>
                <a:ea typeface="+mn-ea"/>
                <a:cs typeface="+mn-cs"/>
              </a:rPr>
              <a:t> promote meta-cognitive learning and a self-awareness of learning processes and while there is a correlation between the two processes, there is also a critical distinction.  PBL is concerned with much more than simply teaching a student to solve a problem,  its principal goal is developing knowledge and understanding through the use of a real world hypothetical problem that should serve as a springboard for achieving a deeper knowledge and understanding of legal rules. </a:t>
            </a:r>
            <a:endParaRPr lang="en-US"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02BC4D8D-063A-44DF-863A-05683CF90E58}" type="slidenum">
              <a:rPr lang="en-AU" smtClean="0"/>
              <a:t>6</a:t>
            </a:fld>
            <a:endParaRPr lang="en-AU"/>
          </a:p>
        </p:txBody>
      </p:sp>
    </p:spTree>
    <p:extLst>
      <p:ext uri="{BB962C8B-B14F-4D97-AF65-F5344CB8AC3E}">
        <p14:creationId xmlns:p14="http://schemas.microsoft.com/office/powerpoint/2010/main" val="21088097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mn-lt"/>
                <a:ea typeface="+mn-ea"/>
                <a:cs typeface="+mn-cs"/>
              </a:rPr>
              <a:t>As its name suggests, flipping the classroom describes the inversion of expectations in the traditional classroom.  The ‘inverted’ or ‘flipped’ classroom is a pedagogical model that replaces the traditional in-class lecture format with pre-delivered instructional materials and an in-class learning workshop.  The purpose of this model is to encourage students to be active learners rather than passive receivers of information.  This can take many forms, including interactive engagement, just-in-time teaching, and peer instruction.   Flipped classrooms used multimedia resources to support self-directed learning by blending e-learning and face-to-face in-class instruction, a model that suits the delivery of a PBL curriculum.   The use of a flipped classroom breaks what </a:t>
            </a:r>
            <a:r>
              <a:rPr lang="en-AU" sz="1200" kern="1200" dirty="0" err="1" smtClean="0">
                <a:solidFill>
                  <a:schemeClr val="tx1"/>
                </a:solidFill>
                <a:effectLst/>
                <a:latin typeface="+mn-lt"/>
                <a:ea typeface="+mn-ea"/>
                <a:cs typeface="+mn-cs"/>
              </a:rPr>
              <a:t>Rotellar</a:t>
            </a:r>
            <a:r>
              <a:rPr lang="en-AU" sz="1200" kern="1200" dirty="0" smtClean="0">
                <a:solidFill>
                  <a:schemeClr val="tx1"/>
                </a:solidFill>
                <a:effectLst/>
                <a:latin typeface="+mn-lt"/>
                <a:ea typeface="+mn-ea"/>
                <a:cs typeface="+mn-cs"/>
              </a:rPr>
              <a:t> and Cain (2016) define as ‘a cycle of bulimic learning’, a pattern of taking in information, regurgitating, and forgetting.  PBL is complemented by the use of a flipped classroom to introduce information to students prior to the face-to-face classes.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2BC4D8D-063A-44DF-863A-05683CF90E58}" type="slidenum">
              <a:rPr lang="en-AU" smtClean="0"/>
              <a:t>7</a:t>
            </a:fld>
            <a:endParaRPr lang="en-AU"/>
          </a:p>
        </p:txBody>
      </p:sp>
    </p:spTree>
    <p:extLst>
      <p:ext uri="{BB962C8B-B14F-4D97-AF65-F5344CB8AC3E}">
        <p14:creationId xmlns:p14="http://schemas.microsoft.com/office/powerpoint/2010/main" val="13080218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mn-lt"/>
                <a:ea typeface="+mn-ea"/>
                <a:cs typeface="+mn-cs"/>
              </a:rPr>
              <a:t>Given the need to cover an immense amount of content in 12 weeks, it was initially decided that the substantive legal content would be covered in a two-hour lecture and procedure would be covered in a one-hour workshop.   In accordance with the TMLS model, procedural workshops would be led by esteemed members of the legal profession who would come in and present the information needed for each week’s procedural topic, following a case from arrest to appeal.  However, although the students were engaged with the profession it was possible on any given week to end up with an hour of very interesting but non-examinable ‘war stories’.  Students soon worked out that these ‘war stories’ were not examinable and attendance dwindled.   It became evident that drastic changes needed to occur to the curriculum if we were to improve student engagement and achievement.  Using the traditional model of delivery there simply wasn't enough time to convey all of the material that was necessary to ensure that the students had a complete understanding of criminal law and procedure.  </a:t>
            </a:r>
            <a:endParaRPr lang="en-US"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02BC4D8D-063A-44DF-863A-05683CF90E58}" type="slidenum">
              <a:rPr lang="en-AU" smtClean="0"/>
              <a:t>8</a:t>
            </a:fld>
            <a:endParaRPr lang="en-AU"/>
          </a:p>
        </p:txBody>
      </p:sp>
    </p:spTree>
    <p:extLst>
      <p:ext uri="{BB962C8B-B14F-4D97-AF65-F5344CB8AC3E}">
        <p14:creationId xmlns:p14="http://schemas.microsoft.com/office/powerpoint/2010/main" val="38535632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mn-lt"/>
                <a:ea typeface="+mn-ea"/>
                <a:cs typeface="+mn-cs"/>
              </a:rPr>
              <a:t>In Semester 2, 2013 the practice reference group was formed to evaluate the curriculum and to suggest some possible alternate ways to cover the necessary content.   The use of a problem based learning activity utilising the flipped classroom was one such solution.</a:t>
            </a:r>
            <a:endParaRPr lang="en-US" sz="1200" kern="1200" dirty="0" smtClean="0">
              <a:solidFill>
                <a:schemeClr val="tx1"/>
              </a:solidFill>
              <a:effectLst/>
              <a:latin typeface="+mn-lt"/>
              <a:ea typeface="+mn-ea"/>
              <a:cs typeface="+mn-cs"/>
            </a:endParaRPr>
          </a:p>
          <a:p>
            <a:endParaRPr lang="en-AU" dirty="0" smtClean="0"/>
          </a:p>
          <a:p>
            <a:endParaRPr lang="en-AU" dirty="0"/>
          </a:p>
        </p:txBody>
      </p:sp>
      <p:sp>
        <p:nvSpPr>
          <p:cNvPr id="4" name="Slide Number Placeholder 3"/>
          <p:cNvSpPr>
            <a:spLocks noGrp="1"/>
          </p:cNvSpPr>
          <p:nvPr>
            <p:ph type="sldNum" sz="quarter" idx="10"/>
          </p:nvPr>
        </p:nvSpPr>
        <p:spPr/>
        <p:txBody>
          <a:bodyPr/>
          <a:lstStyle/>
          <a:p>
            <a:fld id="{02BC4D8D-063A-44DF-863A-05683CF90E58}" type="slidenum">
              <a:rPr lang="en-AU" smtClean="0"/>
              <a:t>9</a:t>
            </a:fld>
            <a:endParaRPr lang="en-AU"/>
          </a:p>
        </p:txBody>
      </p:sp>
    </p:spTree>
    <p:extLst>
      <p:ext uri="{BB962C8B-B14F-4D97-AF65-F5344CB8AC3E}">
        <p14:creationId xmlns:p14="http://schemas.microsoft.com/office/powerpoint/2010/main" val="39123223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mn-lt"/>
                <a:ea typeface="+mn-ea"/>
                <a:cs typeface="+mn-cs"/>
              </a:rPr>
              <a:t>The practice reference group assisted in writing two ‘briefs of evidence’ that would see students introduced to their ‘clients’ at the beginning of the semester.   </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Brief one covered the first six weeks of the course and consisted of three statements; two witness statements and a statement from the informant.  A further witness statement and a coroner’s report were released in week 4.  This brief covered, fatal offences (murder, manslaughter), non-fatal offences (assault) arrest, search and seizure, police investigation, bail, complicity and defences (mental impairment, intoxication, duress and self defence).  </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Brief two consisted initially consisted of two statements, one made by the complainant and one made by the accused.  However, after much discussion it was decided by the practice reference group that only the statement from the complainant would be included, as this allowed students to practice a client interview situation.  This brief covered, sexual offences (rape, sexual assault), non-fatal offences (intentionally causing injury and assault), property offences (burglary, aggravated burglary and theft), the criminal trial, arrest, bail, sentencing and appeal.</a:t>
            </a:r>
          </a:p>
          <a:p>
            <a:endParaRPr lang="en-US"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The content was delivered to students via the online learning page prior to the lecture which enabled the guest practitioners to focus on assisting students to address the issues that had arisen in the brief that week.   In this way the substantive law topic was linked to the relevant criminal procedure in an engaging way.  After the first iteration of this method, a criminal law and procedure handbook was written to ensure that students had access to the necessary content before coming to class irrespective of the availability of the online learning page. </a:t>
            </a:r>
          </a:p>
          <a:p>
            <a:endParaRPr lang="en-US"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Although, we labelled these hypothetical scenarios ‘briefs’, these scenarios were little more than a small collection of statements.  However, the label was proven to be effective as it introduced students to some of the vocabulary that they would come across in practice.</a:t>
            </a:r>
            <a:endParaRPr lang="en-US"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This presentation comes at the end of the second iteration trial of this new format and in the end of a three-year pilot program to assess the efficacy of the program through student marks and achievement.</a:t>
            </a:r>
          </a:p>
          <a:p>
            <a:endParaRPr lang="en-AU" dirty="0"/>
          </a:p>
        </p:txBody>
      </p:sp>
      <p:sp>
        <p:nvSpPr>
          <p:cNvPr id="4" name="Slide Number Placeholder 3"/>
          <p:cNvSpPr>
            <a:spLocks noGrp="1"/>
          </p:cNvSpPr>
          <p:nvPr>
            <p:ph type="sldNum" sz="quarter" idx="10"/>
          </p:nvPr>
        </p:nvSpPr>
        <p:spPr/>
        <p:txBody>
          <a:bodyPr/>
          <a:lstStyle/>
          <a:p>
            <a:fld id="{02BC4D8D-063A-44DF-863A-05683CF90E58}" type="slidenum">
              <a:rPr lang="en-AU" smtClean="0"/>
              <a:t>10</a:t>
            </a:fld>
            <a:endParaRPr lang="en-AU"/>
          </a:p>
        </p:txBody>
      </p:sp>
    </p:spTree>
    <p:extLst>
      <p:ext uri="{BB962C8B-B14F-4D97-AF65-F5344CB8AC3E}">
        <p14:creationId xmlns:p14="http://schemas.microsoft.com/office/powerpoint/2010/main" val="2205454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FB028A5-F8C9-7247-9853-E0C8C618FA8A}" type="datetimeFigureOut">
              <a:rPr lang="en-US" smtClean="0"/>
              <a:pPr/>
              <a:t>7/9/16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B6D78-D6A3-3445-B25E-FDA4C035069F}" type="slidenum">
              <a:rPr lang="en-US" smtClean="0"/>
              <a:pPr/>
              <a:t>‹#›</a:t>
            </a:fld>
            <a:endParaRPr lang="en-US"/>
          </a:p>
        </p:txBody>
      </p:sp>
    </p:spTree>
    <p:extLst>
      <p:ext uri="{BB962C8B-B14F-4D97-AF65-F5344CB8AC3E}">
        <p14:creationId xmlns:p14="http://schemas.microsoft.com/office/powerpoint/2010/main" val="1073301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FB028A5-F8C9-7247-9853-E0C8C618FA8A}" type="datetimeFigureOut">
              <a:rPr lang="en-US" smtClean="0"/>
              <a:pPr/>
              <a:t>7/9/16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B6D78-D6A3-3445-B25E-FDA4C035069F}" type="slidenum">
              <a:rPr lang="en-US" smtClean="0"/>
              <a:pPr/>
              <a:t>‹#›</a:t>
            </a:fld>
            <a:endParaRPr lang="en-US"/>
          </a:p>
        </p:txBody>
      </p:sp>
    </p:spTree>
    <p:extLst>
      <p:ext uri="{BB962C8B-B14F-4D97-AF65-F5344CB8AC3E}">
        <p14:creationId xmlns:p14="http://schemas.microsoft.com/office/powerpoint/2010/main" val="621489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2FB028A5-F8C9-7247-9853-E0C8C618FA8A}" type="datetimeFigureOut">
              <a:rPr lang="en-US" smtClean="0"/>
              <a:pPr/>
              <a:t>7/9/16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B6D78-D6A3-3445-B25E-FDA4C035069F}" type="slidenum">
              <a:rPr lang="en-US" smtClean="0"/>
              <a:pPr/>
              <a:t>‹#›</a:t>
            </a:fld>
            <a:endParaRPr lang="en-US"/>
          </a:p>
        </p:txBody>
      </p:sp>
    </p:spTree>
    <p:extLst>
      <p:ext uri="{BB962C8B-B14F-4D97-AF65-F5344CB8AC3E}">
        <p14:creationId xmlns:p14="http://schemas.microsoft.com/office/powerpoint/2010/main" val="1073301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AU"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2FB028A5-F8C9-7247-9853-E0C8C618FA8A}" type="datetimeFigureOut">
              <a:rPr lang="en-US" smtClean="0"/>
              <a:pPr/>
              <a:t>7/9/16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B6D78-D6A3-3445-B25E-FDA4C035069F}" type="slidenum">
              <a:rPr lang="en-US" smtClean="0"/>
              <a:pPr/>
              <a:t>‹#›</a:t>
            </a:fld>
            <a:endParaRPr lang="en-US"/>
          </a:p>
        </p:txBody>
      </p:sp>
    </p:spTree>
    <p:extLst>
      <p:ext uri="{BB962C8B-B14F-4D97-AF65-F5344CB8AC3E}">
        <p14:creationId xmlns:p14="http://schemas.microsoft.com/office/powerpoint/2010/main" val="6214891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png"/><Relationship Id="rId7"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B028A5-F8C9-7247-9853-E0C8C618FA8A}" type="datetimeFigureOut">
              <a:rPr lang="en-US" smtClean="0"/>
              <a:pPr/>
              <a:t>7/9/16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6B6D78-D6A3-3445-B25E-FDA4C035069F}" type="slidenum">
              <a:rPr lang="en-US" smtClean="0"/>
              <a:pPr/>
              <a:t>‹#›</a:t>
            </a:fld>
            <a:endParaRPr lang="en-US"/>
          </a:p>
        </p:txBody>
      </p:sp>
      <p:pic>
        <p:nvPicPr>
          <p:cNvPr id="10" name="Picture 9" descr="ACU logo Grey.png"/>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122798" y="303981"/>
            <a:ext cx="1708384" cy="609600"/>
          </a:xfrm>
          <a:prstGeom prst="rect">
            <a:avLst/>
          </a:prstGeom>
        </p:spPr>
      </p:pic>
      <p:pic>
        <p:nvPicPr>
          <p:cNvPr id="9" name="Picture 8" descr="PPT2.psd"/>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0" y="5642748"/>
            <a:ext cx="9144000" cy="445008"/>
          </a:xfrm>
          <a:prstGeom prst="rect">
            <a:avLst/>
          </a:prstGeom>
        </p:spPr>
      </p:pic>
    </p:spTree>
    <p:extLst>
      <p:ext uri="{BB962C8B-B14F-4D97-AF65-F5344CB8AC3E}">
        <p14:creationId xmlns:p14="http://schemas.microsoft.com/office/powerpoint/2010/main" val="4209570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NULL"/><Relationship Id="rId3"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5021" y="3515047"/>
            <a:ext cx="7772400" cy="685777"/>
          </a:xfrm>
        </p:spPr>
        <p:txBody>
          <a:bodyPr>
            <a:normAutofit fontScale="90000"/>
          </a:bodyPr>
          <a:lstStyle/>
          <a:p>
            <a:r>
              <a:rPr lang="en-US" dirty="0" err="1" smtClean="0">
                <a:latin typeface="Arial Hebrew" charset="-79"/>
                <a:ea typeface="Arial Hebrew" charset="-79"/>
                <a:cs typeface="Arial Hebrew" charset="-79"/>
              </a:rPr>
              <a:t>Dr</a:t>
            </a:r>
            <a:r>
              <a:rPr lang="en-US" dirty="0" smtClean="0">
                <a:latin typeface="Arial Hebrew" charset="-79"/>
                <a:ea typeface="Arial Hebrew" charset="-79"/>
                <a:cs typeface="Arial Hebrew" charset="-79"/>
              </a:rPr>
              <a:t> Brianna Chesser</a:t>
            </a:r>
            <a:br>
              <a:rPr lang="en-US" dirty="0" smtClean="0">
                <a:latin typeface="Arial Hebrew" charset="-79"/>
                <a:ea typeface="Arial Hebrew" charset="-79"/>
                <a:cs typeface="Arial Hebrew" charset="-79"/>
              </a:rPr>
            </a:br>
            <a:r>
              <a:rPr lang="en-US" sz="3100" dirty="0" smtClean="0">
                <a:latin typeface="Arial Hebrew" charset="-79"/>
                <a:ea typeface="Arial Hebrew" charset="-79"/>
                <a:cs typeface="Arial Hebrew" charset="-79"/>
              </a:rPr>
              <a:t>Lecturer</a:t>
            </a:r>
            <a:br>
              <a:rPr lang="en-US" sz="3100" dirty="0" smtClean="0">
                <a:latin typeface="Arial Hebrew" charset="-79"/>
                <a:ea typeface="Arial Hebrew" charset="-79"/>
                <a:cs typeface="Arial Hebrew" charset="-79"/>
              </a:rPr>
            </a:br>
            <a:r>
              <a:rPr lang="en-US" sz="3100" dirty="0" smtClean="0">
                <a:latin typeface="Arial Hebrew" charset="-79"/>
                <a:ea typeface="Arial Hebrew" charset="-79"/>
                <a:cs typeface="Arial Hebrew" charset="-79"/>
              </a:rPr>
              <a:t>Thomas More Law School</a:t>
            </a:r>
            <a:br>
              <a:rPr lang="en-US" sz="3100" dirty="0" smtClean="0">
                <a:latin typeface="Arial Hebrew" charset="-79"/>
                <a:ea typeface="Arial Hebrew" charset="-79"/>
                <a:cs typeface="Arial Hebrew" charset="-79"/>
              </a:rPr>
            </a:br>
            <a:r>
              <a:rPr lang="en-US" sz="3100" dirty="0" smtClean="0">
                <a:latin typeface="Arial Hebrew" charset="-79"/>
                <a:ea typeface="Arial Hebrew" charset="-79"/>
                <a:cs typeface="Arial Hebrew" charset="-79"/>
              </a:rPr>
              <a:t>Faculty of Law and Business </a:t>
            </a:r>
            <a:endParaRPr lang="en-US" sz="3100" dirty="0">
              <a:latin typeface="Arial Hebrew" charset="-79"/>
              <a:ea typeface="Arial Hebrew" charset="-79"/>
              <a:cs typeface="Arial Hebrew" charset="-79"/>
            </a:endParaRPr>
          </a:p>
        </p:txBody>
      </p:sp>
      <p:pic>
        <p:nvPicPr>
          <p:cNvPr id="1026" name="Picture 2"/>
          <p:cNvPicPr>
            <a:picLocks noChangeAspect="1" noChangeArrowheads="1"/>
          </p:cNvPicPr>
          <p:nvPr/>
        </p:nvPicPr>
        <p:blipFill>
          <a:blip r:embed="rId2"/>
          <a:srcRect/>
          <a:stretch>
            <a:fillRect/>
          </a:stretch>
        </p:blipFill>
        <p:spPr bwMode="auto">
          <a:xfrm>
            <a:off x="118893" y="132529"/>
            <a:ext cx="4446857" cy="2964571"/>
          </a:xfrm>
          <a:prstGeom prst="rect">
            <a:avLst/>
          </a:prstGeom>
          <a:noFill/>
          <a:ln w="9525">
            <a:noFill/>
            <a:miter lim="800000"/>
            <a:headEnd/>
            <a:tailEnd/>
          </a:ln>
          <a:effectLst/>
        </p:spPr>
      </p:pic>
      <p:pic>
        <p:nvPicPr>
          <p:cNvPr id="6" name="Picture 2"/>
          <p:cNvPicPr>
            <a:picLocks noChangeAspect="1" noChangeArrowheads="1"/>
          </p:cNvPicPr>
          <p:nvPr/>
        </p:nvPicPr>
        <p:blipFill>
          <a:blip r:embed="rId3"/>
          <a:srcRect/>
          <a:stretch>
            <a:fillRect/>
          </a:stretch>
        </p:blipFill>
        <p:spPr bwMode="auto">
          <a:xfrm>
            <a:off x="1" y="2"/>
            <a:ext cx="4991877" cy="3327918"/>
          </a:xfrm>
          <a:prstGeom prst="rect">
            <a:avLst/>
          </a:prstGeom>
          <a:noFill/>
          <a:ln w="9525">
            <a:noFill/>
            <a:miter lim="800000"/>
            <a:headEnd/>
            <a:tailEnd/>
          </a:ln>
          <a:effectLst/>
        </p:spPr>
      </p:pic>
    </p:spTree>
    <p:extLst>
      <p:ext uri="{BB962C8B-B14F-4D97-AF65-F5344CB8AC3E}">
        <p14:creationId xmlns:p14="http://schemas.microsoft.com/office/powerpoint/2010/main" val="24708925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AU" dirty="0" smtClean="0"/>
              <a:t>2 Briefs of Evidence were created</a:t>
            </a:r>
          </a:p>
          <a:p>
            <a:r>
              <a:rPr lang="en-AU" dirty="0" smtClean="0"/>
              <a:t>Flipped Classroom</a:t>
            </a:r>
          </a:p>
          <a:p>
            <a:r>
              <a:rPr lang="en-AU" dirty="0" smtClean="0"/>
              <a:t>New Textbook : </a:t>
            </a:r>
            <a:r>
              <a:rPr lang="en-AU" dirty="0"/>
              <a:t>Brianna Chesser &amp; Graham Thomas QC (2016). </a:t>
            </a:r>
            <a:r>
              <a:rPr lang="en-AU" i="1" dirty="0"/>
              <a:t>Criminal Law and Procedure Handbook</a:t>
            </a:r>
            <a:r>
              <a:rPr lang="en-AU" dirty="0"/>
              <a:t>. Melbourne: Thomson Reuters.</a:t>
            </a:r>
            <a:endParaRPr lang="en-US" dirty="0"/>
          </a:p>
          <a:p>
            <a:endParaRPr lang="en-AU" dirty="0"/>
          </a:p>
        </p:txBody>
      </p:sp>
      <p:sp>
        <p:nvSpPr>
          <p:cNvPr id="4" name="Title 6"/>
          <p:cNvSpPr txBox="1">
            <a:spLocks/>
          </p:cNvSpPr>
          <p:nvPr/>
        </p:nvSpPr>
        <p:spPr>
          <a:xfrm>
            <a:off x="178256" y="274638"/>
            <a:ext cx="6773746" cy="816068"/>
          </a:xfrm>
          <a:prstGeom prst="rect">
            <a:avLst/>
          </a:prstGeom>
          <a:solidFill>
            <a:srgbClr val="C02A2E"/>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AU" dirty="0" smtClean="0">
                <a:solidFill>
                  <a:schemeClr val="bg1"/>
                </a:solidFill>
              </a:rPr>
              <a:t>How was this achieved?</a:t>
            </a:r>
            <a:endParaRPr lang="en-AU" dirty="0">
              <a:solidFill>
                <a:schemeClr val="bg1"/>
              </a:solidFill>
            </a:endParaRPr>
          </a:p>
        </p:txBody>
      </p:sp>
    </p:spTree>
    <p:extLst>
      <p:ext uri="{BB962C8B-B14F-4D97-AF65-F5344CB8AC3E}">
        <p14:creationId xmlns:p14="http://schemas.microsoft.com/office/powerpoint/2010/main" val="29587020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115" y="1285043"/>
            <a:ext cx="8229600" cy="4525963"/>
          </a:xfrm>
        </p:spPr>
        <p:txBody>
          <a:bodyPr>
            <a:normAutofit fontScale="92500" lnSpcReduction="10000"/>
          </a:bodyPr>
          <a:lstStyle/>
          <a:p>
            <a:r>
              <a:rPr lang="en-AU" dirty="0" smtClean="0"/>
              <a:t>Student feedback</a:t>
            </a:r>
          </a:p>
          <a:p>
            <a:pPr lvl="1"/>
            <a:r>
              <a:rPr lang="en-AU" dirty="0"/>
              <a:t>1. The briefs worked so well, I am pleased that they were introduced this year.</a:t>
            </a:r>
          </a:p>
          <a:p>
            <a:pPr lvl="1"/>
            <a:r>
              <a:rPr lang="en-AU" dirty="0"/>
              <a:t>2. The briefs were good but needed more statements. A video would help.</a:t>
            </a:r>
          </a:p>
          <a:p>
            <a:pPr lvl="1"/>
            <a:r>
              <a:rPr lang="en-AU" dirty="0"/>
              <a:t>3. I did not enjoy the structure of tutorials by working on the 'briefs'. I found this made it very difficult to understand key concepts. I would have preferred to have had separate tutorial questions relating to each week's concepts, and then had something in week 11/12 to bring together all of the key concepts. </a:t>
            </a:r>
          </a:p>
          <a:p>
            <a:endParaRPr lang="en-AU" dirty="0"/>
          </a:p>
        </p:txBody>
      </p:sp>
      <p:sp>
        <p:nvSpPr>
          <p:cNvPr id="6" name="Title 6"/>
          <p:cNvSpPr txBox="1">
            <a:spLocks/>
          </p:cNvSpPr>
          <p:nvPr/>
        </p:nvSpPr>
        <p:spPr>
          <a:xfrm>
            <a:off x="179880" y="154769"/>
            <a:ext cx="6773746" cy="995362"/>
          </a:xfrm>
          <a:prstGeom prst="rect">
            <a:avLst/>
          </a:prstGeom>
          <a:solidFill>
            <a:srgbClr val="C02A2E"/>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AU" dirty="0" smtClean="0">
                <a:solidFill>
                  <a:schemeClr val="bg1"/>
                </a:solidFill>
              </a:rPr>
              <a:t>Stage One Implementation</a:t>
            </a:r>
            <a:endParaRPr lang="en-AU" dirty="0">
              <a:solidFill>
                <a:schemeClr val="bg1"/>
              </a:solidFill>
            </a:endParaRPr>
          </a:p>
        </p:txBody>
      </p:sp>
    </p:spTree>
    <p:extLst>
      <p:ext uri="{BB962C8B-B14F-4D97-AF65-F5344CB8AC3E}">
        <p14:creationId xmlns:p14="http://schemas.microsoft.com/office/powerpoint/2010/main" val="2528838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115" y="1285043"/>
            <a:ext cx="8229600" cy="4525963"/>
          </a:xfrm>
        </p:spPr>
        <p:txBody>
          <a:bodyPr>
            <a:normAutofit lnSpcReduction="10000"/>
          </a:bodyPr>
          <a:lstStyle/>
          <a:p>
            <a:r>
              <a:rPr lang="en-AU" dirty="0" smtClean="0"/>
              <a:t>Student feedback</a:t>
            </a:r>
          </a:p>
          <a:p>
            <a:pPr lvl="1"/>
            <a:r>
              <a:rPr lang="en-AU" dirty="0" smtClean="0"/>
              <a:t>1. “I found that this model works really well, it made a hard subject easier to learn”</a:t>
            </a:r>
            <a:endParaRPr lang="en-AU" dirty="0"/>
          </a:p>
          <a:p>
            <a:pPr lvl="1"/>
            <a:r>
              <a:rPr lang="en-AU" dirty="0"/>
              <a:t>2. </a:t>
            </a:r>
            <a:r>
              <a:rPr lang="en-AU" dirty="0" smtClean="0"/>
              <a:t>“I don</a:t>
            </a:r>
            <a:r>
              <a:rPr lang="fr-FR" dirty="0" smtClean="0"/>
              <a:t>’</a:t>
            </a:r>
            <a:r>
              <a:rPr lang="en-AU" dirty="0" smtClean="0"/>
              <a:t>t have time to do the readings, it would be better if they were summarised so that I don</a:t>
            </a:r>
            <a:r>
              <a:rPr lang="fr-FR" dirty="0" smtClean="0"/>
              <a:t>’</a:t>
            </a:r>
            <a:r>
              <a:rPr lang="en-AU" dirty="0" smtClean="0"/>
              <a:t>t have too much pressure, I don</a:t>
            </a:r>
            <a:r>
              <a:rPr lang="fr-FR" dirty="0" smtClean="0"/>
              <a:t>’</a:t>
            </a:r>
            <a:r>
              <a:rPr lang="en-AU" dirty="0" smtClean="0"/>
              <a:t>t think this flipped classroom works”</a:t>
            </a:r>
          </a:p>
          <a:p>
            <a:pPr lvl="1"/>
            <a:r>
              <a:rPr lang="en-AU" dirty="0" smtClean="0"/>
              <a:t>3</a:t>
            </a:r>
            <a:r>
              <a:rPr lang="en-AU" dirty="0"/>
              <a:t>. </a:t>
            </a:r>
            <a:r>
              <a:rPr lang="en-AU" dirty="0" smtClean="0"/>
              <a:t>“I found the briefs really helped me to understand the content and the flipped method meant that I was always prepared for class”</a:t>
            </a:r>
            <a:endParaRPr lang="en-AU" dirty="0"/>
          </a:p>
          <a:p>
            <a:endParaRPr lang="en-AU" dirty="0"/>
          </a:p>
        </p:txBody>
      </p:sp>
      <p:sp>
        <p:nvSpPr>
          <p:cNvPr id="6" name="Title 6"/>
          <p:cNvSpPr txBox="1">
            <a:spLocks/>
          </p:cNvSpPr>
          <p:nvPr/>
        </p:nvSpPr>
        <p:spPr>
          <a:xfrm>
            <a:off x="179880" y="154769"/>
            <a:ext cx="6773746" cy="995362"/>
          </a:xfrm>
          <a:prstGeom prst="rect">
            <a:avLst/>
          </a:prstGeom>
          <a:solidFill>
            <a:srgbClr val="C02A2E"/>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AU" dirty="0" smtClean="0">
                <a:solidFill>
                  <a:schemeClr val="bg1"/>
                </a:solidFill>
              </a:rPr>
              <a:t>Stage Two Implementation</a:t>
            </a:r>
            <a:endParaRPr lang="en-AU" dirty="0">
              <a:solidFill>
                <a:schemeClr val="bg1"/>
              </a:solidFill>
            </a:endParaRPr>
          </a:p>
        </p:txBody>
      </p:sp>
    </p:spTree>
    <p:extLst>
      <p:ext uri="{BB962C8B-B14F-4D97-AF65-F5344CB8AC3E}">
        <p14:creationId xmlns:p14="http://schemas.microsoft.com/office/powerpoint/2010/main" val="7463186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AU" dirty="0" smtClean="0"/>
              <a:t>Issues with minimal tutorial preparation? </a:t>
            </a:r>
          </a:p>
          <a:p>
            <a:pPr lvl="0"/>
            <a:r>
              <a:rPr lang="en-AU" dirty="0" smtClean="0"/>
              <a:t>Possible Solution: Full Scale Adoption?</a:t>
            </a:r>
            <a:endParaRPr lang="en-AU" dirty="0"/>
          </a:p>
        </p:txBody>
      </p:sp>
      <p:sp>
        <p:nvSpPr>
          <p:cNvPr id="4" name="Title 6"/>
          <p:cNvSpPr txBox="1">
            <a:spLocks/>
          </p:cNvSpPr>
          <p:nvPr/>
        </p:nvSpPr>
        <p:spPr>
          <a:xfrm>
            <a:off x="178256" y="228794"/>
            <a:ext cx="6773746" cy="995362"/>
          </a:xfrm>
          <a:prstGeom prst="rect">
            <a:avLst/>
          </a:prstGeom>
          <a:solidFill>
            <a:srgbClr val="C02A2E"/>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AU" dirty="0" smtClean="0">
                <a:solidFill>
                  <a:schemeClr val="bg1"/>
                </a:solidFill>
              </a:rPr>
              <a:t>Where next?</a:t>
            </a:r>
            <a:endParaRPr lang="en-AU" dirty="0">
              <a:solidFill>
                <a:schemeClr val="bg1"/>
              </a:solidFill>
            </a:endParaRPr>
          </a:p>
        </p:txBody>
      </p:sp>
    </p:spTree>
    <p:extLst>
      <p:ext uri="{BB962C8B-B14F-4D97-AF65-F5344CB8AC3E}">
        <p14:creationId xmlns:p14="http://schemas.microsoft.com/office/powerpoint/2010/main" val="22848043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666546"/>
            <a:ext cx="8229600" cy="4525963"/>
          </a:xfrm>
        </p:spPr>
        <p:txBody>
          <a:bodyPr>
            <a:normAutofit/>
          </a:bodyPr>
          <a:lstStyle/>
          <a:p>
            <a:pPr>
              <a:buNone/>
            </a:pPr>
            <a:r>
              <a:rPr lang="en-US" sz="2800" dirty="0" smtClean="0">
                <a:latin typeface="Myriad Pro" pitchFamily="34" charset="0"/>
              </a:rPr>
              <a:t>	</a:t>
            </a:r>
            <a:endParaRPr lang="en-US" sz="2800" dirty="0">
              <a:latin typeface="Myriad Pro" pitchFamily="34" charset="0"/>
            </a:endParaRPr>
          </a:p>
        </p:txBody>
      </p:sp>
      <p:sp>
        <p:nvSpPr>
          <p:cNvPr id="6" name="Title 6"/>
          <p:cNvSpPr txBox="1">
            <a:spLocks/>
          </p:cNvSpPr>
          <p:nvPr/>
        </p:nvSpPr>
        <p:spPr>
          <a:xfrm>
            <a:off x="711200" y="1828519"/>
            <a:ext cx="7301625" cy="2101009"/>
          </a:xfrm>
          <a:prstGeom prst="rect">
            <a:avLst/>
          </a:prstGeom>
          <a:solidFill>
            <a:srgbClr val="C02A2E"/>
          </a:solidFill>
        </p:spPr>
        <p:txBody>
          <a:bodyPr vert="horz" lIns="91440" tIns="45720" rIns="91440" bIns="45720" rtlCol="0" anchor="ct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solidFill>
              </a:rPr>
              <a:t>Problem-Based Learning, a Flipped </a:t>
            </a:r>
            <a:r>
              <a:rPr lang="en-US" dirty="0">
                <a:solidFill>
                  <a:schemeClr val="bg1"/>
                </a:solidFill>
              </a:rPr>
              <a:t>C</a:t>
            </a:r>
            <a:r>
              <a:rPr lang="en-US" dirty="0" smtClean="0">
                <a:solidFill>
                  <a:schemeClr val="bg1"/>
                </a:solidFill>
              </a:rPr>
              <a:t>lassroom and </a:t>
            </a:r>
            <a:r>
              <a:rPr lang="en-US" dirty="0">
                <a:solidFill>
                  <a:schemeClr val="bg1"/>
                </a:solidFill>
              </a:rPr>
              <a:t>the </a:t>
            </a:r>
            <a:r>
              <a:rPr lang="en-US" dirty="0" smtClean="0">
                <a:solidFill>
                  <a:schemeClr val="bg1"/>
                </a:solidFill>
              </a:rPr>
              <a:t>Teaching </a:t>
            </a:r>
            <a:r>
              <a:rPr lang="en-US" dirty="0">
                <a:solidFill>
                  <a:schemeClr val="bg1"/>
                </a:solidFill>
              </a:rPr>
              <a:t>of the Criminal </a:t>
            </a:r>
            <a:r>
              <a:rPr lang="en-US" dirty="0" smtClean="0">
                <a:solidFill>
                  <a:schemeClr val="bg1"/>
                </a:solidFill>
              </a:rPr>
              <a:t>Law</a:t>
            </a:r>
            <a:endParaRPr lang="en-AU" dirty="0">
              <a:solidFill>
                <a:schemeClr val="bg1"/>
              </a:solidFill>
            </a:endParaRPr>
          </a:p>
        </p:txBody>
      </p:sp>
    </p:spTree>
    <p:extLst>
      <p:ext uri="{BB962C8B-B14F-4D97-AF65-F5344CB8AC3E}">
        <p14:creationId xmlns:p14="http://schemas.microsoft.com/office/powerpoint/2010/main" val="1038983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AU" b="1" dirty="0" smtClean="0"/>
              <a:t>Thomas More Academy of Law </a:t>
            </a:r>
          </a:p>
          <a:p>
            <a:pPr lvl="1"/>
            <a:r>
              <a:rPr lang="en-AU" dirty="0" smtClean="0"/>
              <a:t>Established in 2012</a:t>
            </a:r>
          </a:p>
          <a:p>
            <a:pPr lvl="1"/>
            <a:r>
              <a:rPr lang="en-AU" dirty="0" smtClean="0"/>
              <a:t>Global, Practical, Ethical.</a:t>
            </a:r>
          </a:p>
          <a:p>
            <a:pPr lvl="1"/>
            <a:r>
              <a:rPr lang="en-AU" dirty="0" smtClean="0"/>
              <a:t>Criminal Law and Procedure</a:t>
            </a:r>
          </a:p>
          <a:p>
            <a:pPr lvl="2"/>
            <a:r>
              <a:rPr lang="en-AU" dirty="0" smtClean="0"/>
              <a:t>4 hours face-to-face per week</a:t>
            </a:r>
          </a:p>
          <a:p>
            <a:pPr lvl="2"/>
            <a:r>
              <a:rPr lang="en-AU" dirty="0" smtClean="0"/>
              <a:t>Joint Academic and Practitioner Team</a:t>
            </a:r>
          </a:p>
          <a:p>
            <a:endParaRPr lang="en-AU" dirty="0"/>
          </a:p>
        </p:txBody>
      </p:sp>
      <p:sp>
        <p:nvSpPr>
          <p:cNvPr id="5" name="Title 6"/>
          <p:cNvSpPr txBox="1">
            <a:spLocks/>
          </p:cNvSpPr>
          <p:nvPr/>
        </p:nvSpPr>
        <p:spPr>
          <a:xfrm>
            <a:off x="178256" y="274638"/>
            <a:ext cx="6773746" cy="995362"/>
          </a:xfrm>
          <a:prstGeom prst="rect">
            <a:avLst/>
          </a:prstGeom>
          <a:solidFill>
            <a:srgbClr val="C02A2E"/>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AU" dirty="0" smtClean="0">
                <a:solidFill>
                  <a:schemeClr val="bg1"/>
                </a:solidFill>
              </a:rPr>
              <a:t>The Context</a:t>
            </a:r>
            <a:endParaRPr lang="en-AU" dirty="0">
              <a:solidFill>
                <a:schemeClr val="bg1"/>
              </a:solidFill>
            </a:endParaRPr>
          </a:p>
        </p:txBody>
      </p:sp>
    </p:spTree>
    <p:extLst>
      <p:ext uri="{BB962C8B-B14F-4D97-AF65-F5344CB8AC3E}">
        <p14:creationId xmlns:p14="http://schemas.microsoft.com/office/powerpoint/2010/main" val="23125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AU" dirty="0"/>
              <a:t>“A teaching and learning method which puts a problem first, and in which further learning is conducted in the context of that problem.</a:t>
            </a:r>
            <a:r>
              <a:rPr lang="en-AU" dirty="0" smtClean="0"/>
              <a:t>”</a:t>
            </a:r>
            <a:endParaRPr lang="en-AU" dirty="0"/>
          </a:p>
        </p:txBody>
      </p:sp>
      <p:sp>
        <p:nvSpPr>
          <p:cNvPr id="5" name="Title 6"/>
          <p:cNvSpPr txBox="1">
            <a:spLocks/>
          </p:cNvSpPr>
          <p:nvPr/>
        </p:nvSpPr>
        <p:spPr>
          <a:xfrm>
            <a:off x="178256" y="274638"/>
            <a:ext cx="6773746" cy="995362"/>
          </a:xfrm>
          <a:prstGeom prst="rect">
            <a:avLst/>
          </a:prstGeom>
          <a:solidFill>
            <a:srgbClr val="C02A2E"/>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AU" dirty="0" smtClean="0">
                <a:solidFill>
                  <a:schemeClr val="bg1"/>
                </a:solidFill>
              </a:rPr>
              <a:t>Problem Based Learning </a:t>
            </a:r>
            <a:endParaRPr lang="en-AU" dirty="0">
              <a:solidFill>
                <a:schemeClr val="bg1"/>
              </a:solidFill>
            </a:endParaRPr>
          </a:p>
        </p:txBody>
      </p:sp>
    </p:spTree>
    <p:extLst>
      <p:ext uri="{BB962C8B-B14F-4D97-AF65-F5344CB8AC3E}">
        <p14:creationId xmlns:p14="http://schemas.microsoft.com/office/powerpoint/2010/main" val="37833053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256" y="1409076"/>
            <a:ext cx="8508544" cy="4717088"/>
          </a:xfrm>
        </p:spPr>
        <p:txBody>
          <a:bodyPr/>
          <a:lstStyle/>
          <a:p>
            <a:pPr marL="0" indent="0">
              <a:buNone/>
            </a:pPr>
            <a:r>
              <a:rPr lang="en-AU" sz="2000" dirty="0" err="1"/>
              <a:t>Moust</a:t>
            </a:r>
            <a:r>
              <a:rPr lang="en-AU" sz="2000" dirty="0"/>
              <a:t> et al (2005) describes the seven key steps of a PBL program model:</a:t>
            </a:r>
            <a:endParaRPr lang="en-US" sz="2000" dirty="0"/>
          </a:p>
          <a:p>
            <a:pPr marL="400050" lvl="1" indent="0">
              <a:buNone/>
            </a:pPr>
            <a:r>
              <a:rPr lang="en-AU" sz="2000" dirty="0"/>
              <a:t>1. Students receive the hypothetical problem; </a:t>
            </a:r>
            <a:endParaRPr lang="en-US" sz="2000" dirty="0"/>
          </a:p>
          <a:p>
            <a:pPr marL="400050" lvl="1" indent="0">
              <a:buNone/>
            </a:pPr>
            <a:r>
              <a:rPr lang="en-AU" sz="2000" dirty="0"/>
              <a:t>2. Students define the problem and identify relevant legal issues; </a:t>
            </a:r>
            <a:endParaRPr lang="en-US" sz="2000" dirty="0"/>
          </a:p>
          <a:p>
            <a:pPr marL="400050" lvl="1" indent="0">
              <a:buNone/>
            </a:pPr>
            <a:r>
              <a:rPr lang="en-AU" sz="2000" dirty="0"/>
              <a:t>3. Students brainstorm, using prior knowledge to create possible solutions; </a:t>
            </a:r>
            <a:endParaRPr lang="en-US" sz="2000" dirty="0"/>
          </a:p>
          <a:p>
            <a:pPr marL="400050" lvl="1" indent="0">
              <a:buNone/>
            </a:pPr>
            <a:r>
              <a:rPr lang="en-AU" sz="2000" dirty="0"/>
              <a:t>4. Students try to create a personal theory/case; </a:t>
            </a:r>
            <a:endParaRPr lang="en-US" sz="2000" dirty="0"/>
          </a:p>
          <a:p>
            <a:pPr marL="400050" lvl="1" indent="0">
              <a:buNone/>
            </a:pPr>
            <a:r>
              <a:rPr lang="en-AU" sz="2000" dirty="0"/>
              <a:t>5. Students work out what issues they need to learn more about; </a:t>
            </a:r>
            <a:endParaRPr lang="en-US" sz="2000" dirty="0"/>
          </a:p>
          <a:p>
            <a:pPr marL="400050" lvl="1" indent="0">
              <a:buNone/>
            </a:pPr>
            <a:r>
              <a:rPr lang="en-AU" sz="2000" dirty="0"/>
              <a:t>6. Self-directed study; </a:t>
            </a:r>
            <a:endParaRPr lang="en-US" sz="2000" dirty="0"/>
          </a:p>
          <a:p>
            <a:pPr marL="400050" lvl="1" indent="0">
              <a:buNone/>
            </a:pPr>
            <a:r>
              <a:rPr lang="en-AU" sz="2000" dirty="0"/>
              <a:t>7. Sharing findings with the group.</a:t>
            </a:r>
            <a:endParaRPr lang="en-US" sz="2000" dirty="0"/>
          </a:p>
          <a:p>
            <a:pPr lvl="1"/>
            <a:endParaRPr lang="en-US" sz="3600" dirty="0"/>
          </a:p>
        </p:txBody>
      </p:sp>
      <p:sp>
        <p:nvSpPr>
          <p:cNvPr id="4" name="Title 6"/>
          <p:cNvSpPr txBox="1">
            <a:spLocks/>
          </p:cNvSpPr>
          <p:nvPr/>
        </p:nvSpPr>
        <p:spPr>
          <a:xfrm>
            <a:off x="178256" y="274638"/>
            <a:ext cx="6773746" cy="995362"/>
          </a:xfrm>
          <a:prstGeom prst="rect">
            <a:avLst/>
          </a:prstGeom>
          <a:solidFill>
            <a:srgbClr val="C02A2E"/>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AU" dirty="0" smtClean="0">
                <a:solidFill>
                  <a:schemeClr val="bg1"/>
                </a:solidFill>
              </a:rPr>
              <a:t>Problem Based Learning </a:t>
            </a:r>
            <a:endParaRPr lang="en-AU" dirty="0">
              <a:solidFill>
                <a:schemeClr val="bg1"/>
              </a:solidFill>
            </a:endParaRPr>
          </a:p>
        </p:txBody>
      </p:sp>
    </p:spTree>
    <p:extLst>
      <p:ext uri="{BB962C8B-B14F-4D97-AF65-F5344CB8AC3E}">
        <p14:creationId xmlns:p14="http://schemas.microsoft.com/office/powerpoint/2010/main" val="180358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AU" dirty="0" smtClean="0"/>
              <a:t>Solving Problems</a:t>
            </a:r>
          </a:p>
          <a:p>
            <a:r>
              <a:rPr lang="en-US" dirty="0"/>
              <a:t>D</a:t>
            </a:r>
            <a:r>
              <a:rPr lang="en-US" dirty="0" smtClean="0"/>
              <a:t>eveloping </a:t>
            </a:r>
            <a:r>
              <a:rPr lang="en-US" dirty="0"/>
              <a:t>knowledge and understanding</a:t>
            </a:r>
            <a:r>
              <a:rPr lang="en-AU" dirty="0"/>
              <a:t> </a:t>
            </a:r>
          </a:p>
        </p:txBody>
      </p:sp>
      <p:sp>
        <p:nvSpPr>
          <p:cNvPr id="5" name="Title 6"/>
          <p:cNvSpPr txBox="1">
            <a:spLocks/>
          </p:cNvSpPr>
          <p:nvPr/>
        </p:nvSpPr>
        <p:spPr>
          <a:xfrm>
            <a:off x="178256" y="228794"/>
            <a:ext cx="6773746" cy="995362"/>
          </a:xfrm>
          <a:prstGeom prst="rect">
            <a:avLst/>
          </a:prstGeom>
          <a:solidFill>
            <a:srgbClr val="C02A2E"/>
          </a:solidFill>
        </p:spPr>
        <p:txBody>
          <a:bodyPr vert="horz" lIns="91440" tIns="45720" rIns="91440" bIns="45720" rtlCol="0" anchor="ctr">
            <a:normAutofit fontScale="8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defRPr/>
            </a:pPr>
            <a:r>
              <a:rPr lang="en-AU" i="1" dirty="0" smtClean="0">
                <a:solidFill>
                  <a:schemeClr val="bg1"/>
                </a:solidFill>
              </a:rPr>
              <a:t>Problem based learning v Problem Solving </a:t>
            </a:r>
            <a:endParaRPr lang="en-AU" i="1" dirty="0">
              <a:solidFill>
                <a:schemeClr val="bg1"/>
              </a:solidFill>
            </a:endParaRPr>
          </a:p>
        </p:txBody>
      </p:sp>
    </p:spTree>
    <p:extLst>
      <p:ext uri="{BB962C8B-B14F-4D97-AF65-F5344CB8AC3E}">
        <p14:creationId xmlns:p14="http://schemas.microsoft.com/office/powerpoint/2010/main" val="8192945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Introduce students to the content prior to the face-to-face class</a:t>
            </a:r>
          </a:p>
          <a:p>
            <a:r>
              <a:rPr lang="en-US" dirty="0" smtClean="0"/>
              <a:t>Purpose is to encourage students to be active learners rather than passive receivers of information</a:t>
            </a:r>
            <a:endParaRPr lang="en-US" dirty="0"/>
          </a:p>
        </p:txBody>
      </p:sp>
      <p:sp>
        <p:nvSpPr>
          <p:cNvPr id="4" name="Title 6"/>
          <p:cNvSpPr txBox="1">
            <a:spLocks/>
          </p:cNvSpPr>
          <p:nvPr/>
        </p:nvSpPr>
        <p:spPr>
          <a:xfrm>
            <a:off x="178256" y="228794"/>
            <a:ext cx="6773746" cy="995362"/>
          </a:xfrm>
          <a:prstGeom prst="rect">
            <a:avLst/>
          </a:prstGeom>
          <a:solidFill>
            <a:srgbClr val="C02A2E"/>
          </a:solidFill>
        </p:spPr>
        <p:txBody>
          <a:bodyPr vert="horz" lIns="91440" tIns="45720" rIns="91440" bIns="45720" rtlCol="0" anchor="ctr">
            <a:normAutofit fontScale="8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defRPr/>
            </a:pPr>
            <a:r>
              <a:rPr lang="en-AU" i="1" dirty="0" smtClean="0">
                <a:solidFill>
                  <a:schemeClr val="bg1"/>
                </a:solidFill>
              </a:rPr>
              <a:t>Problem based learning and the flipped classroom</a:t>
            </a:r>
            <a:endParaRPr lang="en-AU" i="1" dirty="0">
              <a:solidFill>
                <a:schemeClr val="bg1"/>
              </a:solidFill>
            </a:endParaRPr>
          </a:p>
        </p:txBody>
      </p:sp>
    </p:spTree>
    <p:extLst>
      <p:ext uri="{BB962C8B-B14F-4D97-AF65-F5344CB8AC3E}">
        <p14:creationId xmlns:p14="http://schemas.microsoft.com/office/powerpoint/2010/main" val="1891316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normAutofit/>
          </a:bodyPr>
          <a:lstStyle/>
          <a:p>
            <a:pPr lvl="0"/>
            <a:r>
              <a:rPr lang="en-AU" b="1" dirty="0" smtClean="0"/>
              <a:t>Criminal Law and Procedure</a:t>
            </a:r>
            <a:endParaRPr lang="en-AU" dirty="0" smtClean="0"/>
          </a:p>
          <a:p>
            <a:pPr lvl="1"/>
            <a:r>
              <a:rPr lang="en-AU" dirty="0" smtClean="0"/>
              <a:t>Needing to cover two year long courses in one 12 week course</a:t>
            </a:r>
          </a:p>
          <a:p>
            <a:pPr lvl="1"/>
            <a:r>
              <a:rPr lang="en-AU" dirty="0" smtClean="0"/>
              <a:t>Integration of the Legal Profession</a:t>
            </a:r>
          </a:p>
          <a:p>
            <a:pPr lvl="1"/>
            <a:r>
              <a:rPr lang="en-AU" dirty="0" smtClean="0"/>
              <a:t>Assessment </a:t>
            </a:r>
            <a:endParaRPr lang="en-AU" dirty="0"/>
          </a:p>
        </p:txBody>
      </p:sp>
      <p:sp>
        <p:nvSpPr>
          <p:cNvPr id="5" name="Title 6"/>
          <p:cNvSpPr txBox="1">
            <a:spLocks/>
          </p:cNvSpPr>
          <p:nvPr/>
        </p:nvSpPr>
        <p:spPr>
          <a:xfrm>
            <a:off x="155954" y="73920"/>
            <a:ext cx="6773746" cy="995362"/>
          </a:xfrm>
          <a:prstGeom prst="rect">
            <a:avLst/>
          </a:prstGeom>
          <a:solidFill>
            <a:srgbClr val="C02A2E"/>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AU" dirty="0" smtClean="0">
                <a:solidFill>
                  <a:schemeClr val="bg1"/>
                </a:solidFill>
              </a:rPr>
              <a:t>The Issue</a:t>
            </a:r>
            <a:endParaRPr lang="en-AU" dirty="0">
              <a:solidFill>
                <a:schemeClr val="bg1"/>
              </a:solidFill>
            </a:endParaRPr>
          </a:p>
        </p:txBody>
      </p:sp>
    </p:spTree>
    <p:extLst>
      <p:ext uri="{BB962C8B-B14F-4D97-AF65-F5344CB8AC3E}">
        <p14:creationId xmlns:p14="http://schemas.microsoft.com/office/powerpoint/2010/main" val="15638585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AU" b="1" dirty="0" smtClean="0"/>
              <a:t>Practice Reference Group</a:t>
            </a:r>
          </a:p>
          <a:p>
            <a:pPr lvl="1"/>
            <a:r>
              <a:rPr lang="en-AU" dirty="0" smtClean="0"/>
              <a:t>ACU Teaching Development Grant 2014</a:t>
            </a:r>
          </a:p>
          <a:p>
            <a:pPr lvl="1"/>
            <a:r>
              <a:rPr lang="en-AU" dirty="0" smtClean="0"/>
              <a:t>Problem </a:t>
            </a:r>
            <a:r>
              <a:rPr lang="en-AU" dirty="0" smtClean="0"/>
              <a:t>Based learning</a:t>
            </a:r>
          </a:p>
          <a:p>
            <a:pPr lvl="1"/>
            <a:r>
              <a:rPr lang="en-AU" dirty="0" smtClean="0"/>
              <a:t>Flipped Classroom</a:t>
            </a:r>
          </a:p>
          <a:p>
            <a:pPr marL="457200" lvl="1" indent="0">
              <a:buNone/>
            </a:pPr>
            <a:endParaRPr lang="en-AU" dirty="0"/>
          </a:p>
        </p:txBody>
      </p:sp>
      <p:sp>
        <p:nvSpPr>
          <p:cNvPr id="5" name="Title 6"/>
          <p:cNvSpPr txBox="1">
            <a:spLocks/>
          </p:cNvSpPr>
          <p:nvPr/>
        </p:nvSpPr>
        <p:spPr>
          <a:xfrm>
            <a:off x="178256" y="274638"/>
            <a:ext cx="6773746" cy="995362"/>
          </a:xfrm>
          <a:prstGeom prst="rect">
            <a:avLst/>
          </a:prstGeom>
          <a:solidFill>
            <a:srgbClr val="C02A2E"/>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AU" dirty="0" smtClean="0">
                <a:solidFill>
                  <a:schemeClr val="bg1"/>
                </a:solidFill>
              </a:rPr>
              <a:t>The Solution</a:t>
            </a:r>
            <a:endParaRPr lang="en-AU" dirty="0">
              <a:solidFill>
                <a:schemeClr val="bg1"/>
              </a:solidFill>
            </a:endParaRPr>
          </a:p>
        </p:txBody>
      </p:sp>
    </p:spTree>
    <p:extLst>
      <p:ext uri="{BB962C8B-B14F-4D97-AF65-F5344CB8AC3E}">
        <p14:creationId xmlns:p14="http://schemas.microsoft.com/office/powerpoint/2010/main" val="31023479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2230</TotalTime>
  <Words>3404</Words>
  <Application>Microsoft Macintosh PowerPoint</Application>
  <PresentationFormat>On-screen Show (4:3)</PresentationFormat>
  <Paragraphs>123</Paragraphs>
  <Slides>13</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 Hebrew</vt:lpstr>
      <vt:lpstr>Calibri</vt:lpstr>
      <vt:lpstr>Myriad Pro</vt:lpstr>
      <vt:lpstr>Arial</vt:lpstr>
      <vt:lpstr>Office Theme</vt:lpstr>
      <vt:lpstr>Dr Brianna Chesser Lecturer Thomas More Law School Faculty of Law and Business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Brianna Chesser</dc:creator>
  <cp:lastModifiedBy>Brianna Chesser</cp:lastModifiedBy>
  <cp:revision>87</cp:revision>
  <dcterms:created xsi:type="dcterms:W3CDTF">2010-12-07T05:24:03Z</dcterms:created>
  <dcterms:modified xsi:type="dcterms:W3CDTF">2016-07-09T05:43:55Z</dcterms:modified>
</cp:coreProperties>
</file>